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Poppins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/>
              <a:t>‹#›</a:t>
            </a:fld>
            <a:endParaRPr sz="1200" b="0" i="0" u="none" strike="noStrike" cap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BE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 master">
  <p:cSld name="Slide 10 mast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BE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BE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BE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BE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BE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BE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BE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BE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 master">
  <p:cSld name="Slide 9 mast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BEE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6280190" y="1702118"/>
            <a:ext cx="7054929" cy="212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4450"/>
              <a:buFont typeface="Poppins"/>
              <a:buNone/>
            </a:pPr>
            <a:r>
              <a:rPr lang="en-US" sz="44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Talent Tightrope: Balancing Performance &amp; Experiences</a:t>
            </a:r>
            <a:endParaRPr sz="4450" b="0" i="0" u="none" strike="noStrike" cap="none"/>
          </a:p>
        </p:txBody>
      </p:sp>
      <p:sp>
        <p:nvSpPr>
          <p:cNvPr id="48" name="Google Shape;48;p13"/>
          <p:cNvSpPr/>
          <p:nvPr/>
        </p:nvSpPr>
        <p:spPr>
          <a:xfrm>
            <a:off x="6280190" y="4168616"/>
            <a:ext cx="7054929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Today's professionals will hold 12 different jobs in their lifetime. The old model of lifelong loyalty is gone.</a:t>
            </a:r>
            <a:endParaRPr sz="1750" b="0" i="0" u="none" strike="noStrike" cap="none"/>
          </a:p>
        </p:txBody>
      </p:sp>
      <p:sp>
        <p:nvSpPr>
          <p:cNvPr id="49" name="Google Shape;49;p13"/>
          <p:cNvSpPr/>
          <p:nvPr/>
        </p:nvSpPr>
        <p:spPr>
          <a:xfrm>
            <a:off x="6280190" y="5149572"/>
            <a:ext cx="7054929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How do we attract, secure, and inspire individuals who will set our firms' direction?</a:t>
            </a:r>
            <a:endParaRPr sz="1750" b="0" i="0" u="none" strike="noStrike" cap="none"/>
          </a:p>
        </p:txBody>
      </p:sp>
      <p:sp>
        <p:nvSpPr>
          <p:cNvPr id="50" name="Google Shape;50;p13"/>
          <p:cNvSpPr/>
          <p:nvPr/>
        </p:nvSpPr>
        <p:spPr>
          <a:xfrm>
            <a:off x="6280190" y="6147435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85D1A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/>
          <p:nvPr/>
        </p:nvSpPr>
        <p:spPr>
          <a:xfrm>
            <a:off x="6394490" y="6280071"/>
            <a:ext cx="134303" cy="9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C"/>
              </a:buClr>
              <a:buSzPts val="750"/>
              <a:buFont typeface="Poppins"/>
              <a:buNone/>
            </a:pPr>
            <a:r>
              <a:rPr lang="en-US" sz="750" b="0" i="0" u="none" strike="noStrike" cap="none">
                <a:solidFill>
                  <a:srgbClr val="38383C"/>
                </a:solidFill>
                <a:latin typeface="Poppins"/>
                <a:ea typeface="Poppins"/>
                <a:cs typeface="Poppins"/>
                <a:sym typeface="Poppins"/>
              </a:rPr>
              <a:t>GS</a:t>
            </a:r>
            <a:endParaRPr sz="750" b="0" i="0" u="none" strike="noStrike" cap="none"/>
          </a:p>
        </p:txBody>
      </p:sp>
      <p:sp>
        <p:nvSpPr>
          <p:cNvPr id="52" name="Google Shape;52;p13"/>
          <p:cNvSpPr/>
          <p:nvPr/>
        </p:nvSpPr>
        <p:spPr>
          <a:xfrm>
            <a:off x="6756440" y="6130528"/>
            <a:ext cx="3280053" cy="39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909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by G. T. "Toby" Stansell</a:t>
            </a:r>
            <a:endParaRPr sz="2200" b="0" i="0" u="none" strike="noStrike" cap="none"/>
          </a:p>
        </p:txBody>
      </p:sp>
      <p:pic>
        <p:nvPicPr>
          <p:cNvPr id="53" name="Google Shape;53;p1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68720" y="228600"/>
            <a:ext cx="833080" cy="62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6280201" y="1156450"/>
            <a:ext cx="7832700" cy="21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4450"/>
              <a:buFont typeface="Poppins"/>
              <a:buNone/>
            </a:pPr>
            <a:r>
              <a:rPr lang="en-US" sz="44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The Uncomfortable Truth About Modern Talent</a:t>
            </a:r>
            <a:endParaRPr sz="4450" b="0" i="0" u="none" strike="noStrike" cap="none"/>
          </a:p>
        </p:txBody>
      </p:sp>
      <p:sp>
        <p:nvSpPr>
          <p:cNvPr id="61" name="Google Shape;61;p14"/>
          <p:cNvSpPr/>
          <p:nvPr/>
        </p:nvSpPr>
        <p:spPr>
          <a:xfrm>
            <a:off x="6280190" y="3736300"/>
            <a:ext cx="2162651" cy="74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5850"/>
              <a:buFont typeface="Poppins"/>
              <a:buNone/>
            </a:pPr>
            <a:r>
              <a:rPr lang="en-US" sz="58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endParaRPr sz="5850" b="0" i="0" u="none" strike="noStrike" cap="none"/>
          </a:p>
        </p:txBody>
      </p:sp>
      <p:sp>
        <p:nvSpPr>
          <p:cNvPr id="62" name="Google Shape;62;p14"/>
          <p:cNvSpPr/>
          <p:nvPr/>
        </p:nvSpPr>
        <p:spPr>
          <a:xfrm>
            <a:off x="6280190" y="4768096"/>
            <a:ext cx="2162651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Average Jobs</a:t>
            </a:r>
            <a:endParaRPr sz="2200" b="0" i="0" u="none" strike="noStrike" cap="none"/>
          </a:p>
        </p:txBody>
      </p:sp>
      <p:sp>
        <p:nvSpPr>
          <p:cNvPr id="63" name="Google Shape;63;p14"/>
          <p:cNvSpPr/>
          <p:nvPr/>
        </p:nvSpPr>
        <p:spPr>
          <a:xfrm>
            <a:off x="6280190" y="5258514"/>
            <a:ext cx="2162651" cy="181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Today's professionals will hold 12 different jobs in their lifetime.</a:t>
            </a:r>
            <a:endParaRPr sz="1750" b="0" i="0" u="none" strike="noStrike" cap="none"/>
          </a:p>
        </p:txBody>
      </p:sp>
      <p:sp>
        <p:nvSpPr>
          <p:cNvPr id="64" name="Google Shape;64;p14"/>
          <p:cNvSpPr/>
          <p:nvPr/>
        </p:nvSpPr>
        <p:spPr>
          <a:xfrm>
            <a:off x="8726329" y="3736300"/>
            <a:ext cx="2162651" cy="74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5850"/>
              <a:buFont typeface="Poppins"/>
              <a:buNone/>
            </a:pPr>
            <a:r>
              <a:rPr lang="en-US" sz="58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&lt;4</a:t>
            </a:r>
            <a:endParaRPr sz="5850" b="0" i="0" u="none" strike="noStrike" cap="none"/>
          </a:p>
        </p:txBody>
      </p:sp>
      <p:sp>
        <p:nvSpPr>
          <p:cNvPr id="65" name="Google Shape;65;p14"/>
          <p:cNvSpPr/>
          <p:nvPr/>
        </p:nvSpPr>
        <p:spPr>
          <a:xfrm>
            <a:off x="8726329" y="4768096"/>
            <a:ext cx="2162651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Years Per Job</a:t>
            </a:r>
            <a:endParaRPr sz="2200" b="0" i="0" u="none" strike="noStrike" cap="none"/>
          </a:p>
        </p:txBody>
      </p:sp>
      <p:sp>
        <p:nvSpPr>
          <p:cNvPr id="66" name="Google Shape;66;p14"/>
          <p:cNvSpPr/>
          <p:nvPr/>
        </p:nvSpPr>
        <p:spPr>
          <a:xfrm>
            <a:off x="8726329" y="5258514"/>
            <a:ext cx="2162651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Average tenure is less than four years at any organization.</a:t>
            </a:r>
            <a:endParaRPr sz="1750" b="0" i="0" u="none" strike="noStrike" cap="none"/>
          </a:p>
        </p:txBody>
      </p:sp>
      <p:sp>
        <p:nvSpPr>
          <p:cNvPr id="67" name="Google Shape;67;p14"/>
          <p:cNvSpPr/>
          <p:nvPr/>
        </p:nvSpPr>
        <p:spPr>
          <a:xfrm>
            <a:off x="11172468" y="3736300"/>
            <a:ext cx="2162651" cy="74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5850"/>
              <a:buFont typeface="Poppins"/>
              <a:buNone/>
            </a:pPr>
            <a:r>
              <a:rPr lang="en-US" sz="58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77%</a:t>
            </a:r>
            <a:endParaRPr sz="5850" b="0" i="0" u="none" strike="noStrike" cap="none"/>
          </a:p>
        </p:txBody>
      </p:sp>
      <p:sp>
        <p:nvSpPr>
          <p:cNvPr id="68" name="Google Shape;68;p14"/>
          <p:cNvSpPr/>
          <p:nvPr/>
        </p:nvSpPr>
        <p:spPr>
          <a:xfrm>
            <a:off x="11172468" y="4768096"/>
            <a:ext cx="2162651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Partnership Goal</a:t>
            </a:r>
            <a:endParaRPr sz="2200" b="0" i="0" u="none" strike="noStrike" cap="none"/>
          </a:p>
        </p:txBody>
      </p:sp>
      <p:sp>
        <p:nvSpPr>
          <p:cNvPr id="69" name="Google Shape;69;p14"/>
          <p:cNvSpPr/>
          <p:nvPr/>
        </p:nvSpPr>
        <p:spPr>
          <a:xfrm>
            <a:off x="11172468" y="5612844"/>
            <a:ext cx="2162651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Young lawyers who want to become equity partners.</a:t>
            </a:r>
            <a:endParaRPr sz="1750" b="0" i="0" u="none" strike="noStrike" cap="none"/>
          </a:p>
        </p:txBody>
      </p:sp>
      <p:pic>
        <p:nvPicPr>
          <p:cNvPr id="70" name="Google Shape;70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68720" y="228600"/>
            <a:ext cx="833080" cy="62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23877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668536" y="2913102"/>
            <a:ext cx="11831003" cy="59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3750"/>
              <a:buFont typeface="Poppins"/>
              <a:buNone/>
            </a:pPr>
            <a:r>
              <a:rPr lang="en-US" sz="37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Our Roadmap: The Four Pillars of Talent Strategy</a:t>
            </a:r>
            <a:endParaRPr sz="3750" b="0" i="0" u="none" strike="noStrike" cap="none"/>
          </a:p>
        </p:txBody>
      </p:sp>
      <p:sp>
        <p:nvSpPr>
          <p:cNvPr id="78" name="Google Shape;78;p15"/>
          <p:cNvSpPr/>
          <p:nvPr/>
        </p:nvSpPr>
        <p:spPr>
          <a:xfrm>
            <a:off x="668536" y="4082891"/>
            <a:ext cx="6574988" cy="190976"/>
          </a:xfrm>
          <a:prstGeom prst="roundRect">
            <a:avLst>
              <a:gd name="adj" fmla="val 42013"/>
            </a:avLst>
          </a:prstGeom>
          <a:solidFill>
            <a:srgbClr val="D2E9F9"/>
          </a:solidFill>
          <a:ln w="9525" cap="flat" cmpd="sng">
            <a:solidFill>
              <a:srgbClr val="B8C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859512" y="4464844"/>
            <a:ext cx="2387798" cy="29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850"/>
              <a:buFont typeface="Poppins"/>
              <a:buNone/>
            </a:pPr>
            <a:r>
              <a:rPr lang="en-US" sz="18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The Revolving Door</a:t>
            </a:r>
            <a:endParaRPr sz="1850" b="0" i="0" u="none" strike="noStrike" cap="none"/>
          </a:p>
        </p:txBody>
      </p:sp>
      <p:sp>
        <p:nvSpPr>
          <p:cNvPr id="80" name="Google Shape;80;p15"/>
          <p:cNvSpPr/>
          <p:nvPr/>
        </p:nvSpPr>
        <p:spPr>
          <a:xfrm>
            <a:off x="859512" y="4877872"/>
            <a:ext cx="6193036" cy="61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500"/>
              <a:buFont typeface="Poppins"/>
              <a:buNone/>
            </a:pP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Data-informed diagnosis of why our best young attorneys are leaving.</a:t>
            </a:r>
            <a:endParaRPr sz="1800" b="0" i="0" u="none" strike="noStrike" cap="none"/>
          </a:p>
        </p:txBody>
      </p:sp>
      <p:sp>
        <p:nvSpPr>
          <p:cNvPr id="81" name="Google Shape;81;p15"/>
          <p:cNvSpPr/>
          <p:nvPr/>
        </p:nvSpPr>
        <p:spPr>
          <a:xfrm>
            <a:off x="7386757" y="3796427"/>
            <a:ext cx="6575108" cy="190976"/>
          </a:xfrm>
          <a:prstGeom prst="roundRect">
            <a:avLst>
              <a:gd name="adj" fmla="val 42013"/>
            </a:avLst>
          </a:prstGeom>
          <a:solidFill>
            <a:srgbClr val="D2E9F9"/>
          </a:solidFill>
          <a:ln w="9525" cap="flat" cmpd="sng">
            <a:solidFill>
              <a:srgbClr val="B8C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7577733" y="4178379"/>
            <a:ext cx="2798088" cy="29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850"/>
              <a:buFont typeface="Poppins"/>
              <a:buNone/>
            </a:pPr>
            <a:r>
              <a:rPr lang="en-US" sz="18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The New 'Total Reward'</a:t>
            </a:r>
            <a:endParaRPr sz="1850" b="0" i="0" u="none" strike="noStrike" cap="none"/>
          </a:p>
        </p:txBody>
      </p:sp>
      <p:sp>
        <p:nvSpPr>
          <p:cNvPr id="83" name="Google Shape;83;p15"/>
          <p:cNvSpPr/>
          <p:nvPr/>
        </p:nvSpPr>
        <p:spPr>
          <a:xfrm>
            <a:off x="7577733" y="4591407"/>
            <a:ext cx="6193155" cy="61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500"/>
              <a:buFont typeface="Poppins"/>
              <a:buNone/>
            </a:pP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Understanding what millennial and Gen Z lawyers truly value and how to build a workplace they won't want to leave.</a:t>
            </a:r>
            <a:endParaRPr sz="1800" b="0" i="0" u="none" strike="noStrike" cap="none"/>
          </a:p>
        </p:txBody>
      </p:sp>
      <p:sp>
        <p:nvSpPr>
          <p:cNvPr id="84" name="Google Shape;84;p15"/>
          <p:cNvSpPr/>
          <p:nvPr/>
        </p:nvSpPr>
        <p:spPr>
          <a:xfrm>
            <a:off x="668536" y="6109573"/>
            <a:ext cx="6574988" cy="190976"/>
          </a:xfrm>
          <a:prstGeom prst="roundRect">
            <a:avLst>
              <a:gd name="adj" fmla="val 42013"/>
            </a:avLst>
          </a:prstGeom>
          <a:solidFill>
            <a:srgbClr val="D2E9F9"/>
          </a:solidFill>
          <a:ln w="9525" cap="flat" cmpd="sng">
            <a:solidFill>
              <a:srgbClr val="B8C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859512" y="6491526"/>
            <a:ext cx="2811423" cy="29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850"/>
              <a:buFont typeface="Poppins"/>
              <a:buNone/>
            </a:pPr>
            <a:r>
              <a:rPr lang="en-US" sz="18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The Growth Imperative</a:t>
            </a:r>
            <a:endParaRPr sz="1850" b="0" i="0" u="none" strike="noStrike" cap="none"/>
          </a:p>
        </p:txBody>
      </p:sp>
      <p:sp>
        <p:nvSpPr>
          <p:cNvPr id="86" name="Google Shape;86;p15"/>
          <p:cNvSpPr/>
          <p:nvPr/>
        </p:nvSpPr>
        <p:spPr>
          <a:xfrm>
            <a:off x="859512" y="6904553"/>
            <a:ext cx="6193036" cy="61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500"/>
              <a:buFont typeface="Poppins"/>
              <a:buNone/>
            </a:pP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Leveraging mentorship and unique international opportunities to build careers worth staying for.</a:t>
            </a:r>
            <a:endParaRPr sz="1800" b="0" i="0" u="none" strike="noStrike" cap="none"/>
          </a:p>
        </p:txBody>
      </p:sp>
      <p:sp>
        <p:nvSpPr>
          <p:cNvPr id="87" name="Google Shape;87;p15"/>
          <p:cNvSpPr/>
          <p:nvPr/>
        </p:nvSpPr>
        <p:spPr>
          <a:xfrm>
            <a:off x="7386757" y="5823109"/>
            <a:ext cx="6575108" cy="190976"/>
          </a:xfrm>
          <a:prstGeom prst="roundRect">
            <a:avLst>
              <a:gd name="adj" fmla="val 42013"/>
            </a:avLst>
          </a:prstGeom>
          <a:solidFill>
            <a:srgbClr val="D2E9F9"/>
          </a:solidFill>
          <a:ln w="9525" cap="flat" cmpd="sng">
            <a:solidFill>
              <a:srgbClr val="B8C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7577733" y="6205061"/>
            <a:ext cx="2566035" cy="29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850"/>
              <a:buFont typeface="Poppins"/>
              <a:buNone/>
            </a:pPr>
            <a:r>
              <a:rPr lang="en-US" sz="18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The Partnership Path</a:t>
            </a:r>
            <a:endParaRPr sz="1850" b="0" i="0" u="none" strike="noStrike" cap="none"/>
          </a:p>
        </p:txBody>
      </p:sp>
      <p:sp>
        <p:nvSpPr>
          <p:cNvPr id="89" name="Google Shape;89;p15"/>
          <p:cNvSpPr/>
          <p:nvPr/>
        </p:nvSpPr>
        <p:spPr>
          <a:xfrm>
            <a:off x="7577733" y="6618089"/>
            <a:ext cx="6193155" cy="61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500"/>
              <a:buFont typeface="Poppins"/>
              <a:buNone/>
            </a:pP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Aligning ambition with opportunity to create the ultimate retention lever.</a:t>
            </a:r>
            <a:endParaRPr sz="1800" b="0" i="0" u="none" strike="noStrike" cap="non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575554" y="452200"/>
            <a:ext cx="129933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1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3200"/>
              <a:buFont typeface="Poppins"/>
              <a:buAutoNum type="arabicPeriod"/>
            </a:pPr>
            <a:r>
              <a:rPr lang="en-US" sz="3200" b="1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The Revolving Door: Why They Leave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5654006" y="6088482"/>
            <a:ext cx="164400" cy="164400"/>
          </a:xfrm>
          <a:prstGeom prst="roundRect">
            <a:avLst>
              <a:gd name="adj" fmla="val 11122"/>
            </a:avLst>
          </a:prstGeom>
          <a:solidFill>
            <a:srgbClr val="187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950" y="1246900"/>
            <a:ext cx="13400126" cy="44638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2130094" y="6088469"/>
            <a:ext cx="164400" cy="164400"/>
          </a:xfrm>
          <a:prstGeom prst="roundRect">
            <a:avLst>
              <a:gd name="adj" fmla="val 11122"/>
            </a:avLst>
          </a:prstGeom>
          <a:solidFill>
            <a:srgbClr val="092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2355473" y="6012275"/>
            <a:ext cx="24285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250"/>
              <a:buFont typeface="Poppins"/>
              <a:buNone/>
            </a:pP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Professional Growth</a:t>
            </a:r>
            <a:endParaRPr sz="1800" b="0" i="0" u="none" strike="noStrike" cap="none"/>
          </a:p>
        </p:txBody>
      </p:sp>
      <p:sp>
        <p:nvSpPr>
          <p:cNvPr id="100" name="Google Shape;100;p16"/>
          <p:cNvSpPr/>
          <p:nvPr/>
        </p:nvSpPr>
        <p:spPr>
          <a:xfrm>
            <a:off x="5925238" y="6012288"/>
            <a:ext cx="29502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250"/>
              <a:buFont typeface="Poppins"/>
              <a:buNone/>
            </a:pP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Financial Improvement</a:t>
            </a:r>
            <a:endParaRPr sz="1800" b="0" i="0" u="none" strike="noStrike" cap="none"/>
          </a:p>
        </p:txBody>
      </p:sp>
      <p:sp>
        <p:nvSpPr>
          <p:cNvPr id="101" name="Google Shape;101;p16"/>
          <p:cNvSpPr/>
          <p:nvPr/>
        </p:nvSpPr>
        <p:spPr>
          <a:xfrm>
            <a:off x="9467050" y="6033082"/>
            <a:ext cx="164400" cy="164400"/>
          </a:xfrm>
          <a:prstGeom prst="roundRect">
            <a:avLst>
              <a:gd name="adj" fmla="val 11122"/>
            </a:avLst>
          </a:prstGeom>
          <a:solidFill>
            <a:srgbClr val="56AD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9707675" y="5991500"/>
            <a:ext cx="34587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250"/>
              <a:buFont typeface="Poppins"/>
              <a:buNone/>
            </a:pP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Work-Life Balance &amp; Culture</a:t>
            </a:r>
            <a:endParaRPr sz="1800" b="0" i="0" u="none" strike="noStrike" cap="none"/>
          </a:p>
        </p:txBody>
      </p:sp>
      <p:sp>
        <p:nvSpPr>
          <p:cNvPr id="103" name="Google Shape;103;p16"/>
          <p:cNvSpPr/>
          <p:nvPr/>
        </p:nvSpPr>
        <p:spPr>
          <a:xfrm>
            <a:off x="575536" y="6519849"/>
            <a:ext cx="127596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250"/>
              <a:buFont typeface="Poppins"/>
              <a:buNone/>
            </a:pPr>
            <a:r>
              <a:rPr lang="en-US" sz="18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Mobility is the Norm:</a:t>
            </a: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 55% of respondents started their legal careers at a different firm. Only a quarter have never changed firms.</a:t>
            </a:r>
            <a:endParaRPr sz="1800" b="0" i="0" u="none" strike="noStrike" cap="none"/>
          </a:p>
        </p:txBody>
      </p:sp>
      <p:sp>
        <p:nvSpPr>
          <p:cNvPr id="104" name="Google Shape;104;p16"/>
          <p:cNvSpPr/>
          <p:nvPr/>
        </p:nvSpPr>
        <p:spPr>
          <a:xfrm>
            <a:off x="575548" y="7353062"/>
            <a:ext cx="12759571" cy="526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250"/>
              <a:buFont typeface="Poppins"/>
              <a:buNone/>
            </a:pPr>
            <a:r>
              <a:rPr lang="en-US" sz="18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Conclusion:</a:t>
            </a: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 While money matters, attorneys are not just leaving for a </a:t>
            </a:r>
            <a:r>
              <a:rPr lang="en-US" sz="1800" b="0" i="0" u="sng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better paycheck</a:t>
            </a: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. They are leaving for a </a:t>
            </a:r>
            <a:r>
              <a:rPr lang="en-US" sz="1800" b="0" i="1" u="sng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bigger future</a:t>
            </a: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. They are actively seeking environments that invest in their holistic development.</a:t>
            </a:r>
            <a:endParaRPr sz="1800" b="0" i="0" u="none" strike="noStrike" cap="none"/>
          </a:p>
        </p:txBody>
      </p:sp>
      <p:pic>
        <p:nvPicPr>
          <p:cNvPr id="105" name="Google Shape;105;p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68720" y="228600"/>
            <a:ext cx="833080" cy="62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715089" y="561856"/>
            <a:ext cx="11246763" cy="63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4000"/>
              <a:buFont typeface="Poppins"/>
              <a:buNone/>
            </a:pPr>
            <a:r>
              <a:rPr lang="en-US" sz="40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2. The New 'Total Reward': What They Value</a:t>
            </a:r>
            <a:endParaRPr sz="4000" b="0" i="0" u="none" strike="noStrike" cap="none"/>
          </a:p>
        </p:txBody>
      </p:sp>
      <p:pic>
        <p:nvPicPr>
          <p:cNvPr id="112" name="Google Shape;112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089" y="1608892"/>
            <a:ext cx="12620030" cy="61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715089" y="7984331"/>
            <a:ext cx="12620030" cy="32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b="0" i="0" u="none" strike="noStrike" cap="none"/>
          </a:p>
        </p:txBody>
      </p:sp>
      <p:pic>
        <p:nvPicPr>
          <p:cNvPr id="114" name="Google Shape;114;p1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68720" y="228600"/>
            <a:ext cx="833080" cy="62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793790" y="990719"/>
            <a:ext cx="8419028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4450"/>
              <a:buFont typeface="Poppins"/>
              <a:buNone/>
            </a:pPr>
            <a:r>
              <a:rPr lang="en-US" sz="44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What They Value Expanded…</a:t>
            </a:r>
            <a:endParaRPr sz="4450" b="0" i="0" u="none" strike="noStrike" cap="none"/>
          </a:p>
        </p:txBody>
      </p:sp>
      <p:sp>
        <p:nvSpPr>
          <p:cNvPr id="121" name="Google Shape;121;p18"/>
          <p:cNvSpPr/>
          <p:nvPr/>
        </p:nvSpPr>
        <p:spPr>
          <a:xfrm>
            <a:off x="793790" y="2266474"/>
            <a:ext cx="5236131" cy="283488"/>
          </a:xfrm>
          <a:prstGeom prst="roundRect">
            <a:avLst>
              <a:gd name="adj" fmla="val 33606"/>
            </a:avLst>
          </a:prstGeom>
          <a:solidFill>
            <a:srgbClr val="D2E9F9"/>
          </a:solidFill>
          <a:ln w="9525" cap="flat" cmpd="sng">
            <a:solidFill>
              <a:srgbClr val="B8C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793790" y="2266474"/>
            <a:ext cx="5236131" cy="283488"/>
          </a:xfrm>
          <a:prstGeom prst="roundRect">
            <a:avLst>
              <a:gd name="adj" fmla="val 33606"/>
            </a:avLst>
          </a:prstGeom>
          <a:solidFill>
            <a:srgbClr val="0A2F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6199942" y="2266474"/>
            <a:ext cx="722709" cy="2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100%</a:t>
            </a:r>
            <a:endParaRPr sz="2200" b="0" i="0" u="none" strike="noStrike" cap="none"/>
          </a:p>
        </p:txBody>
      </p:sp>
      <p:sp>
        <p:nvSpPr>
          <p:cNvPr id="124" name="Google Shape;124;p18"/>
          <p:cNvSpPr/>
          <p:nvPr/>
        </p:nvSpPr>
        <p:spPr>
          <a:xfrm>
            <a:off x="793790" y="283333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Work-Life Balance</a:t>
            </a:r>
            <a:endParaRPr sz="2200" b="0" i="0" u="none" strike="noStrike" cap="none"/>
          </a:p>
        </p:txBody>
      </p:sp>
      <p:sp>
        <p:nvSpPr>
          <p:cNvPr id="125" name="Google Shape;125;p18"/>
          <p:cNvSpPr/>
          <p:nvPr/>
        </p:nvSpPr>
        <p:spPr>
          <a:xfrm>
            <a:off x="793790" y="3323749"/>
            <a:ext cx="6128861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This is not a nice-to-have; it's their top priority. Tangible policies, flexible hours, remote work options, burnout prevention.</a:t>
            </a:r>
            <a:endParaRPr sz="1750" b="0" i="0" u="none" strike="noStrike" cap="none"/>
          </a:p>
        </p:txBody>
      </p:sp>
      <p:sp>
        <p:nvSpPr>
          <p:cNvPr id="126" name="Google Shape;126;p18"/>
          <p:cNvSpPr/>
          <p:nvPr/>
        </p:nvSpPr>
        <p:spPr>
          <a:xfrm>
            <a:off x="7206139" y="2266474"/>
            <a:ext cx="5344597" cy="283488"/>
          </a:xfrm>
          <a:prstGeom prst="roundRect">
            <a:avLst>
              <a:gd name="adj" fmla="val 33606"/>
            </a:avLst>
          </a:prstGeom>
          <a:solidFill>
            <a:srgbClr val="D2E9F9"/>
          </a:solidFill>
          <a:ln w="9525" cap="flat" cmpd="sng">
            <a:solidFill>
              <a:srgbClr val="B8C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7206139" y="2266474"/>
            <a:ext cx="4542830" cy="283488"/>
          </a:xfrm>
          <a:prstGeom prst="roundRect">
            <a:avLst>
              <a:gd name="adj" fmla="val 33606"/>
            </a:avLst>
          </a:prstGeom>
          <a:solidFill>
            <a:srgbClr val="0A2F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12720757" y="2266474"/>
            <a:ext cx="614363" cy="2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85%</a:t>
            </a:r>
            <a:endParaRPr sz="2200" b="0" i="0" u="none" strike="noStrike" cap="none"/>
          </a:p>
        </p:txBody>
      </p:sp>
      <p:sp>
        <p:nvSpPr>
          <p:cNvPr id="129" name="Google Shape;129;p18"/>
          <p:cNvSpPr/>
          <p:nvPr/>
        </p:nvSpPr>
        <p:spPr>
          <a:xfrm>
            <a:off x="7206139" y="2833330"/>
            <a:ext cx="3150513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Growth Opportunities</a:t>
            </a:r>
            <a:endParaRPr sz="2200" b="0" i="0" u="none" strike="noStrike" cap="none"/>
          </a:p>
        </p:txBody>
      </p:sp>
      <p:sp>
        <p:nvSpPr>
          <p:cNvPr id="130" name="Google Shape;130;p18"/>
          <p:cNvSpPr/>
          <p:nvPr/>
        </p:nvSpPr>
        <p:spPr>
          <a:xfrm>
            <a:off x="7206139" y="3323749"/>
            <a:ext cx="6128980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Young lawyers want a clear path for advancement and professional development. </a:t>
            </a:r>
            <a:endParaRPr sz="1750" b="0" i="0" u="none" strike="noStrike" cap="none"/>
          </a:p>
        </p:txBody>
      </p:sp>
      <p:sp>
        <p:nvSpPr>
          <p:cNvPr id="131" name="Google Shape;131;p18"/>
          <p:cNvSpPr/>
          <p:nvPr/>
        </p:nvSpPr>
        <p:spPr>
          <a:xfrm>
            <a:off x="793790" y="5092779"/>
            <a:ext cx="5344478" cy="283488"/>
          </a:xfrm>
          <a:prstGeom prst="roundRect">
            <a:avLst>
              <a:gd name="adj" fmla="val 33606"/>
            </a:avLst>
          </a:prstGeom>
          <a:solidFill>
            <a:srgbClr val="D2E9F9"/>
          </a:solidFill>
          <a:ln w="9525" cap="flat" cmpd="sng">
            <a:solidFill>
              <a:srgbClr val="B8C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793790" y="5092779"/>
            <a:ext cx="4542711" cy="283488"/>
          </a:xfrm>
          <a:prstGeom prst="roundRect">
            <a:avLst>
              <a:gd name="adj" fmla="val 33606"/>
            </a:avLst>
          </a:prstGeom>
          <a:solidFill>
            <a:srgbClr val="0A2F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6308288" y="5092779"/>
            <a:ext cx="614363" cy="2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85%</a:t>
            </a:r>
            <a:endParaRPr sz="2200" b="0" i="0" u="none" strike="noStrike" cap="none"/>
          </a:p>
        </p:txBody>
      </p:sp>
      <p:sp>
        <p:nvSpPr>
          <p:cNvPr id="134" name="Google Shape;134;p18"/>
          <p:cNvSpPr/>
          <p:nvPr/>
        </p:nvSpPr>
        <p:spPr>
          <a:xfrm>
            <a:off x="793790" y="565963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Fair Remuneration</a:t>
            </a:r>
            <a:endParaRPr sz="2200" b="0" i="0" u="none" strike="noStrike" cap="none"/>
          </a:p>
        </p:txBody>
      </p:sp>
      <p:sp>
        <p:nvSpPr>
          <p:cNvPr id="135" name="Google Shape;135;p18"/>
          <p:cNvSpPr/>
          <p:nvPr/>
        </p:nvSpPr>
        <p:spPr>
          <a:xfrm>
            <a:off x="793790" y="6150054"/>
            <a:ext cx="6128861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Fair, transparent compensation and clear bonus systems. They value fairness, transparency, and clarity almost as much as comp values!</a:t>
            </a:r>
            <a:endParaRPr sz="1750" b="0" i="0" u="none" strike="noStrike" cap="none"/>
          </a:p>
        </p:txBody>
      </p:sp>
      <p:sp>
        <p:nvSpPr>
          <p:cNvPr id="136" name="Google Shape;136;p18"/>
          <p:cNvSpPr/>
          <p:nvPr/>
        </p:nvSpPr>
        <p:spPr>
          <a:xfrm>
            <a:off x="7206139" y="5092779"/>
            <a:ext cx="5376029" cy="283488"/>
          </a:xfrm>
          <a:prstGeom prst="roundRect">
            <a:avLst>
              <a:gd name="adj" fmla="val 33606"/>
            </a:avLst>
          </a:prstGeom>
          <a:solidFill>
            <a:srgbClr val="D2E9F9"/>
          </a:solidFill>
          <a:ln w="9525" cap="flat" cmpd="sng">
            <a:solidFill>
              <a:srgbClr val="B8C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7206139" y="5092779"/>
            <a:ext cx="3763208" cy="283488"/>
          </a:xfrm>
          <a:prstGeom prst="roundRect">
            <a:avLst>
              <a:gd name="adj" fmla="val 33606"/>
            </a:avLst>
          </a:prstGeom>
          <a:solidFill>
            <a:srgbClr val="0A2F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12752189" y="5092779"/>
            <a:ext cx="582930" cy="2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70%</a:t>
            </a:r>
            <a:endParaRPr sz="2200" b="0" i="0" u="none" strike="noStrike" cap="none"/>
          </a:p>
        </p:txBody>
      </p:sp>
      <p:sp>
        <p:nvSpPr>
          <p:cNvPr id="139" name="Google Shape;139;p18"/>
          <p:cNvSpPr/>
          <p:nvPr/>
        </p:nvSpPr>
        <p:spPr>
          <a:xfrm>
            <a:off x="7206139" y="5659636"/>
            <a:ext cx="3544967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Team Synergy &amp; Culture</a:t>
            </a:r>
            <a:endParaRPr sz="2200" b="0" i="0" u="none" strike="noStrike" cap="none"/>
          </a:p>
        </p:txBody>
      </p:sp>
      <p:sp>
        <p:nvSpPr>
          <p:cNvPr id="140" name="Google Shape;140;p18"/>
          <p:cNvSpPr/>
          <p:nvPr/>
        </p:nvSpPr>
        <p:spPr>
          <a:xfrm>
            <a:off x="7206139" y="6150054"/>
            <a:ext cx="6128980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Actively seeking a positive, collaborative, and non-toxic work environment. They want to be part of a supportive community.</a:t>
            </a:r>
            <a:endParaRPr sz="1750" b="0" i="0" u="none" strike="noStrike" cap="none"/>
          </a:p>
        </p:txBody>
      </p:sp>
      <p:pic>
        <p:nvPicPr>
          <p:cNvPr id="141" name="Google Shape;141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68720" y="228600"/>
            <a:ext cx="833080" cy="62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/>
          <p:nvPr/>
        </p:nvSpPr>
        <p:spPr>
          <a:xfrm>
            <a:off x="793790" y="668774"/>
            <a:ext cx="12541329" cy="212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4450"/>
              <a:buFont typeface="Poppins"/>
              <a:buNone/>
            </a:pPr>
            <a:r>
              <a:rPr lang="en-US" sz="44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3. The Growth Imperative: Building Careers Through Mentorship &amp; Global Opportunities</a:t>
            </a:r>
            <a:endParaRPr sz="4450" b="0" i="0" u="none" strike="noStrike" cap="none"/>
          </a:p>
        </p:txBody>
      </p:sp>
      <p:sp>
        <p:nvSpPr>
          <p:cNvPr id="148" name="Google Shape;148;p19"/>
          <p:cNvSpPr/>
          <p:nvPr/>
        </p:nvSpPr>
        <p:spPr>
          <a:xfrm>
            <a:off x="923211" y="3856553"/>
            <a:ext cx="1179076" cy="33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600"/>
              <a:buFont typeface="Poppins"/>
              <a:buNone/>
            </a:pPr>
            <a:r>
              <a:rPr lang="en-US" sz="26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87%</a:t>
            </a:r>
            <a:endParaRPr sz="2600" b="0" i="0" u="none" strike="noStrike" cap="none"/>
          </a:p>
        </p:txBody>
      </p:sp>
      <p:pic>
        <p:nvPicPr>
          <p:cNvPr id="149" name="Google Shape;149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90" y="3305413"/>
            <a:ext cx="1438037" cy="143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/>
          <p:nvPr/>
        </p:nvSpPr>
        <p:spPr>
          <a:xfrm>
            <a:off x="2458641" y="3248739"/>
            <a:ext cx="2326600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International Interest</a:t>
            </a:r>
            <a:endParaRPr sz="2200" b="0" i="0" u="none" strike="noStrike" cap="none"/>
          </a:p>
        </p:txBody>
      </p:sp>
      <p:sp>
        <p:nvSpPr>
          <p:cNvPr id="151" name="Google Shape;151;p19"/>
          <p:cNvSpPr/>
          <p:nvPr/>
        </p:nvSpPr>
        <p:spPr>
          <a:xfrm>
            <a:off x="2458641" y="4093488"/>
            <a:ext cx="2326600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Young lawyers interested in working abroad.</a:t>
            </a:r>
            <a:endParaRPr sz="1750" b="0" i="0" u="none" strike="noStrike" cap="none"/>
          </a:p>
        </p:txBody>
      </p:sp>
      <p:sp>
        <p:nvSpPr>
          <p:cNvPr id="152" name="Google Shape;152;p19"/>
          <p:cNvSpPr/>
          <p:nvPr/>
        </p:nvSpPr>
        <p:spPr>
          <a:xfrm>
            <a:off x="5198150" y="3856553"/>
            <a:ext cx="1179076" cy="33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600"/>
              <a:buFont typeface="Poppins"/>
              <a:buNone/>
            </a:pPr>
            <a:r>
              <a:rPr lang="en-US" sz="26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80%</a:t>
            </a:r>
            <a:endParaRPr sz="2600" b="0" i="0" u="none" strike="noStrike" cap="none"/>
          </a:p>
        </p:txBody>
      </p:sp>
      <p:pic>
        <p:nvPicPr>
          <p:cNvPr id="153" name="Google Shape;153;p1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8729" y="3305413"/>
            <a:ext cx="1438037" cy="143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/>
          <p:nvPr/>
        </p:nvSpPr>
        <p:spPr>
          <a:xfrm>
            <a:off x="6733580" y="3248739"/>
            <a:ext cx="2326600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Long-Term Assignments</a:t>
            </a:r>
            <a:endParaRPr sz="2200" b="0" i="0" u="none" strike="noStrike" cap="none"/>
          </a:p>
        </p:txBody>
      </p:sp>
      <p:sp>
        <p:nvSpPr>
          <p:cNvPr id="155" name="Google Shape;155;p19"/>
          <p:cNvSpPr/>
          <p:nvPr/>
        </p:nvSpPr>
        <p:spPr>
          <a:xfrm>
            <a:off x="6733580" y="4093488"/>
            <a:ext cx="2326600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Prefer assignments of several months.</a:t>
            </a:r>
            <a:endParaRPr sz="1750" b="0" i="0" u="none" strike="noStrike" cap="none"/>
          </a:p>
        </p:txBody>
      </p:sp>
      <p:sp>
        <p:nvSpPr>
          <p:cNvPr id="156" name="Google Shape;156;p19"/>
          <p:cNvSpPr/>
          <p:nvPr/>
        </p:nvSpPr>
        <p:spPr>
          <a:xfrm>
            <a:off x="9473089" y="3856553"/>
            <a:ext cx="1179076" cy="33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600"/>
              <a:buFont typeface="Poppins"/>
              <a:buNone/>
            </a:pPr>
            <a:r>
              <a:rPr lang="en-US" sz="26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80%</a:t>
            </a:r>
            <a:endParaRPr sz="2600" b="0" i="0" u="none" strike="noStrike" cap="none"/>
          </a:p>
        </p:txBody>
      </p:sp>
      <p:pic>
        <p:nvPicPr>
          <p:cNvPr id="157" name="Google Shape;157;p1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3668" y="3305413"/>
            <a:ext cx="1438037" cy="143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/>
          <p:nvPr/>
        </p:nvSpPr>
        <p:spPr>
          <a:xfrm>
            <a:off x="11008519" y="3248739"/>
            <a:ext cx="2326600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Global Collaboration</a:t>
            </a:r>
            <a:endParaRPr sz="2200" b="0" i="0" u="none" strike="noStrike" cap="none"/>
          </a:p>
        </p:txBody>
      </p:sp>
      <p:sp>
        <p:nvSpPr>
          <p:cNvPr id="159" name="Google Shape;159;p19"/>
          <p:cNvSpPr/>
          <p:nvPr/>
        </p:nvSpPr>
        <p:spPr>
          <a:xfrm>
            <a:off x="11008519" y="4093488"/>
            <a:ext cx="2326600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Eager to work with international colleagues.</a:t>
            </a:r>
            <a:endParaRPr sz="1750" b="0" i="0" u="none" strike="noStrike" cap="none"/>
          </a:p>
        </p:txBody>
      </p:sp>
      <p:sp>
        <p:nvSpPr>
          <p:cNvPr id="160" name="Google Shape;160;p19"/>
          <p:cNvSpPr/>
          <p:nvPr/>
        </p:nvSpPr>
        <p:spPr>
          <a:xfrm>
            <a:off x="793790" y="5522357"/>
            <a:ext cx="4893826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200"/>
              <a:buFont typeface="Poppins"/>
              <a:buNone/>
            </a:pPr>
            <a:r>
              <a:rPr lang="en-US" sz="22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Formalized Secondment Program</a:t>
            </a:r>
            <a:endParaRPr sz="2200" b="0" i="0" u="none" strike="noStrike" cap="none"/>
          </a:p>
        </p:txBody>
      </p:sp>
      <p:sp>
        <p:nvSpPr>
          <p:cNvPr id="161" name="Google Shape;161;p19"/>
          <p:cNvSpPr/>
          <p:nvPr/>
        </p:nvSpPr>
        <p:spPr>
          <a:xfrm>
            <a:off x="793790" y="6216848"/>
            <a:ext cx="12541329" cy="36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Structured exchanges with clear terms on duration, costs, and work continuity.</a:t>
            </a:r>
            <a:endParaRPr sz="1750" b="0" i="0" u="none" strike="noStrike" cap="none"/>
          </a:p>
        </p:txBody>
      </p:sp>
      <p:sp>
        <p:nvSpPr>
          <p:cNvPr id="162" name="Google Shape;162;p19"/>
          <p:cNvSpPr/>
          <p:nvPr/>
        </p:nvSpPr>
        <p:spPr>
          <a:xfrm>
            <a:off x="793790" y="6834902"/>
            <a:ext cx="12541329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750"/>
              <a:buFont typeface="Poppins"/>
              <a:buNone/>
            </a:pPr>
            <a:r>
              <a:rPr lang="en-US" sz="17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By offering these high-impact, career-defining experiences, you're providing a global career path that's difficult to walk away from.</a:t>
            </a:r>
            <a:endParaRPr sz="1750" b="0" i="0" u="none" strike="noStrike" cap="none"/>
          </a:p>
        </p:txBody>
      </p:sp>
      <p:pic>
        <p:nvPicPr>
          <p:cNvPr id="163" name="Google Shape;163;p1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68720" y="228600"/>
            <a:ext cx="833080" cy="62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/>
          <p:nvPr/>
        </p:nvSpPr>
        <p:spPr>
          <a:xfrm>
            <a:off x="652475" y="514225"/>
            <a:ext cx="128193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62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900"/>
              <a:buFont typeface="Poppins"/>
              <a:buNone/>
            </a:pPr>
            <a:r>
              <a:rPr lang="en-US" sz="36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4. The Partnership Path: Harnessing Ambition</a:t>
            </a:r>
            <a:endParaRPr sz="3600" b="0" i="0" u="none" strike="noStrike" cap="none"/>
          </a:p>
        </p:txBody>
      </p:sp>
      <p:pic>
        <p:nvPicPr>
          <p:cNvPr id="170" name="Google Shape;170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5280" y="1353145"/>
            <a:ext cx="1255514" cy="107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/>
          <p:nvPr/>
        </p:nvSpPr>
        <p:spPr>
          <a:xfrm>
            <a:off x="3691890" y="1859399"/>
            <a:ext cx="262057" cy="32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0975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050"/>
              <a:buFont typeface="Poppins"/>
              <a:buNone/>
            </a:pPr>
            <a:r>
              <a:rPr lang="en-US" sz="20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2050" b="0" i="0" u="none" strike="noStrike" cap="none"/>
          </a:p>
        </p:txBody>
      </p:sp>
      <p:sp>
        <p:nvSpPr>
          <p:cNvPr id="172" name="Google Shape;172;p20"/>
          <p:cNvSpPr/>
          <p:nvPr/>
        </p:nvSpPr>
        <p:spPr>
          <a:xfrm>
            <a:off x="4637127" y="1744504"/>
            <a:ext cx="1412319" cy="29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800"/>
              <a:buFont typeface="Poppins"/>
              <a:buNone/>
            </a:pPr>
            <a:r>
              <a:rPr lang="en-US" sz="18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Partnership</a:t>
            </a:r>
            <a:endParaRPr sz="1800" b="0" i="0" u="none" strike="noStrike" cap="none"/>
          </a:p>
        </p:txBody>
      </p:sp>
      <p:sp>
        <p:nvSpPr>
          <p:cNvPr id="173" name="Google Shape;173;p20"/>
          <p:cNvSpPr/>
          <p:nvPr/>
        </p:nvSpPr>
        <p:spPr>
          <a:xfrm>
            <a:off x="4497348" y="2440781"/>
            <a:ext cx="8791218" cy="11430"/>
          </a:xfrm>
          <a:prstGeom prst="roundRect">
            <a:avLst>
              <a:gd name="adj" fmla="val 685059"/>
            </a:avLst>
          </a:prstGeom>
          <a:solidFill>
            <a:srgbClr val="B8CF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7464" y="2473643"/>
            <a:ext cx="2511147" cy="107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/>
          <p:nvPr/>
        </p:nvSpPr>
        <p:spPr>
          <a:xfrm>
            <a:off x="3692009" y="2846784"/>
            <a:ext cx="262057" cy="32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0975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050"/>
              <a:buFont typeface="Poppins"/>
              <a:buNone/>
            </a:pPr>
            <a:r>
              <a:rPr lang="en-US" sz="20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2050" b="0" i="0" u="none" strike="noStrike" cap="none"/>
          </a:p>
        </p:txBody>
      </p:sp>
      <p:sp>
        <p:nvSpPr>
          <p:cNvPr id="176" name="Google Shape;176;p20"/>
          <p:cNvSpPr/>
          <p:nvPr/>
        </p:nvSpPr>
        <p:spPr>
          <a:xfrm>
            <a:off x="5264944" y="2659975"/>
            <a:ext cx="2739033" cy="29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800"/>
              <a:buFont typeface="Poppins"/>
              <a:buNone/>
            </a:pPr>
            <a:r>
              <a:rPr lang="en-US" sz="18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Business Development</a:t>
            </a:r>
            <a:endParaRPr sz="1800" b="0" i="0" u="none" strike="noStrike" cap="none"/>
          </a:p>
        </p:txBody>
      </p:sp>
      <p:sp>
        <p:nvSpPr>
          <p:cNvPr id="177" name="Google Shape;177;p20"/>
          <p:cNvSpPr/>
          <p:nvPr/>
        </p:nvSpPr>
        <p:spPr>
          <a:xfrm>
            <a:off x="5264944" y="3063002"/>
            <a:ext cx="2739033" cy="2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450"/>
              <a:buFont typeface="Poppins"/>
              <a:buNone/>
            </a:pPr>
            <a:r>
              <a:rPr lang="en-US" sz="14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Client generation skills</a:t>
            </a:r>
            <a:endParaRPr sz="1450" b="0" i="0" u="none" strike="noStrike" cap="none"/>
          </a:p>
        </p:txBody>
      </p:sp>
      <p:sp>
        <p:nvSpPr>
          <p:cNvPr id="178" name="Google Shape;178;p20"/>
          <p:cNvSpPr/>
          <p:nvPr/>
        </p:nvSpPr>
        <p:spPr>
          <a:xfrm>
            <a:off x="5125164" y="3561278"/>
            <a:ext cx="8163401" cy="11430"/>
          </a:xfrm>
          <a:prstGeom prst="roundRect">
            <a:avLst>
              <a:gd name="adj" fmla="val 685059"/>
            </a:avLst>
          </a:prstGeom>
          <a:solidFill>
            <a:srgbClr val="B8CF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2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9647" y="3594140"/>
            <a:ext cx="3766661" cy="107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/>
          <p:nvPr/>
        </p:nvSpPr>
        <p:spPr>
          <a:xfrm>
            <a:off x="3691890" y="3967282"/>
            <a:ext cx="262057" cy="32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0975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050"/>
              <a:buFont typeface="Poppins"/>
              <a:buNone/>
            </a:pPr>
            <a:r>
              <a:rPr lang="en-US" sz="20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2050" b="0" i="0" u="none" strike="noStrike" cap="none"/>
          </a:p>
        </p:txBody>
      </p:sp>
      <p:sp>
        <p:nvSpPr>
          <p:cNvPr id="181" name="Google Shape;181;p20"/>
          <p:cNvSpPr/>
          <p:nvPr/>
        </p:nvSpPr>
        <p:spPr>
          <a:xfrm>
            <a:off x="5892641" y="3780473"/>
            <a:ext cx="2330410" cy="29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800"/>
              <a:buFont typeface="Poppins"/>
              <a:buNone/>
            </a:pPr>
            <a:r>
              <a:rPr lang="en-US" sz="18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Leadership Skills</a:t>
            </a:r>
            <a:endParaRPr sz="1800" b="0" i="0" u="none" strike="noStrike" cap="none"/>
          </a:p>
        </p:txBody>
      </p:sp>
      <p:sp>
        <p:nvSpPr>
          <p:cNvPr id="182" name="Google Shape;182;p20"/>
          <p:cNvSpPr/>
          <p:nvPr/>
        </p:nvSpPr>
        <p:spPr>
          <a:xfrm>
            <a:off x="5892641" y="4183499"/>
            <a:ext cx="2375059" cy="2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450"/>
              <a:buFont typeface="Poppins"/>
              <a:buNone/>
            </a:pPr>
            <a:r>
              <a:rPr lang="en-US" sz="14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Management capabilities</a:t>
            </a:r>
            <a:endParaRPr sz="1450" b="0" i="0" u="none" strike="noStrike" cap="none"/>
          </a:p>
        </p:txBody>
      </p:sp>
      <p:sp>
        <p:nvSpPr>
          <p:cNvPr id="183" name="Google Shape;183;p20"/>
          <p:cNvSpPr/>
          <p:nvPr/>
        </p:nvSpPr>
        <p:spPr>
          <a:xfrm>
            <a:off x="5752862" y="4681776"/>
            <a:ext cx="7535704" cy="11430"/>
          </a:xfrm>
          <a:prstGeom prst="roundRect">
            <a:avLst>
              <a:gd name="adj" fmla="val 685059"/>
            </a:avLst>
          </a:prstGeom>
          <a:solidFill>
            <a:srgbClr val="B8CF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1950" y="4714637"/>
            <a:ext cx="5022294" cy="107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/>
          <p:nvPr/>
        </p:nvSpPr>
        <p:spPr>
          <a:xfrm>
            <a:off x="3692009" y="5087779"/>
            <a:ext cx="262057" cy="32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0975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050"/>
              <a:buFont typeface="Poppins"/>
              <a:buNone/>
            </a:pPr>
            <a:r>
              <a:rPr lang="en-US" sz="20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2050" b="0" i="0" u="none" strike="noStrike" cap="none"/>
          </a:p>
        </p:txBody>
      </p:sp>
      <p:sp>
        <p:nvSpPr>
          <p:cNvPr id="186" name="Google Shape;186;p20"/>
          <p:cNvSpPr/>
          <p:nvPr/>
        </p:nvSpPr>
        <p:spPr>
          <a:xfrm>
            <a:off x="6520577" y="4900970"/>
            <a:ext cx="2294215" cy="29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800"/>
              <a:buFont typeface="Poppins"/>
              <a:buNone/>
            </a:pPr>
            <a:r>
              <a:rPr lang="en-US" sz="18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Legal Expertise</a:t>
            </a:r>
            <a:endParaRPr sz="1800" b="0" i="0" u="none" strike="noStrike" cap="none"/>
          </a:p>
        </p:txBody>
      </p:sp>
      <p:sp>
        <p:nvSpPr>
          <p:cNvPr id="187" name="Google Shape;187;p20"/>
          <p:cNvSpPr/>
          <p:nvPr/>
        </p:nvSpPr>
        <p:spPr>
          <a:xfrm>
            <a:off x="6520577" y="5303996"/>
            <a:ext cx="2294215" cy="2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450"/>
              <a:buFont typeface="Poppins"/>
              <a:buNone/>
            </a:pPr>
            <a:r>
              <a:rPr lang="en-US" sz="14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Specialization and depth</a:t>
            </a:r>
            <a:endParaRPr sz="1450" b="0" i="0" u="none" strike="noStrike" cap="none"/>
          </a:p>
        </p:txBody>
      </p:sp>
      <p:sp>
        <p:nvSpPr>
          <p:cNvPr id="188" name="Google Shape;188;p20"/>
          <p:cNvSpPr/>
          <p:nvPr/>
        </p:nvSpPr>
        <p:spPr>
          <a:xfrm>
            <a:off x="6380798" y="5802273"/>
            <a:ext cx="6907768" cy="11430"/>
          </a:xfrm>
          <a:prstGeom prst="roundRect">
            <a:avLst>
              <a:gd name="adj" fmla="val 685059"/>
            </a:avLst>
          </a:prstGeom>
          <a:solidFill>
            <a:srgbClr val="B8CF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133" y="5835134"/>
            <a:ext cx="6277808" cy="107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/>
          <p:nvPr/>
        </p:nvSpPr>
        <p:spPr>
          <a:xfrm>
            <a:off x="3692009" y="6208276"/>
            <a:ext cx="262057" cy="32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0975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2050"/>
              <a:buFont typeface="Poppins"/>
              <a:buNone/>
            </a:pPr>
            <a:r>
              <a:rPr lang="en-US" sz="20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2050" b="0" i="0" u="none" strike="noStrike" cap="none"/>
          </a:p>
        </p:txBody>
      </p:sp>
      <p:sp>
        <p:nvSpPr>
          <p:cNvPr id="191" name="Google Shape;191;p20"/>
          <p:cNvSpPr/>
          <p:nvPr/>
        </p:nvSpPr>
        <p:spPr>
          <a:xfrm>
            <a:off x="7148274" y="6021467"/>
            <a:ext cx="2330410" cy="29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800"/>
              <a:buFont typeface="Poppins"/>
              <a:buNone/>
            </a:pPr>
            <a:r>
              <a:rPr lang="en-US" sz="18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Interpersonal Skills</a:t>
            </a:r>
            <a:endParaRPr sz="1800" b="0" i="0" u="none" strike="noStrike" cap="none"/>
          </a:p>
        </p:txBody>
      </p:sp>
      <p:sp>
        <p:nvSpPr>
          <p:cNvPr id="192" name="Google Shape;192;p20"/>
          <p:cNvSpPr/>
          <p:nvPr/>
        </p:nvSpPr>
        <p:spPr>
          <a:xfrm>
            <a:off x="7148274" y="6424493"/>
            <a:ext cx="2543294" cy="2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450"/>
              <a:buFont typeface="Poppins"/>
              <a:buNone/>
            </a:pPr>
            <a:r>
              <a:rPr lang="en-US" sz="145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Commitment to firm values</a:t>
            </a:r>
            <a:endParaRPr sz="1450" b="0" i="0" u="none" strike="noStrike" cap="none"/>
          </a:p>
        </p:txBody>
      </p:sp>
      <p:sp>
        <p:nvSpPr>
          <p:cNvPr id="193" name="Google Shape;193;p20"/>
          <p:cNvSpPr/>
          <p:nvPr/>
        </p:nvSpPr>
        <p:spPr>
          <a:xfrm>
            <a:off x="652463" y="7118747"/>
            <a:ext cx="12682657" cy="59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450"/>
              <a:buFont typeface="Poppins"/>
              <a:buNone/>
            </a:pP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77% of young lawyers want to become equity partners. They're not job-hoppers by nature, but</a:t>
            </a:r>
            <a:r>
              <a:rPr lang="en-US" sz="1800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opportunity-seekers willing to commit when they see a viable future.</a:t>
            </a:r>
            <a:endParaRPr sz="1800" b="0" i="0" u="none" strike="noStrike" cap="none"/>
          </a:p>
        </p:txBody>
      </p:sp>
      <p:pic>
        <p:nvPicPr>
          <p:cNvPr id="194" name="Google Shape;194;p20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568720" y="228600"/>
            <a:ext cx="833080" cy="62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/>
          <p:nvPr/>
        </p:nvSpPr>
        <p:spPr>
          <a:xfrm>
            <a:off x="6183035" y="548283"/>
            <a:ext cx="7152084" cy="124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358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3900"/>
              <a:buFont typeface="Poppins"/>
              <a:buNone/>
            </a:pPr>
            <a:r>
              <a:rPr lang="en-US" sz="39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Your Action Plan for Tomorrow</a:t>
            </a:r>
            <a:endParaRPr sz="3900" b="0" i="0" u="none" strike="noStrike" cap="none"/>
          </a:p>
        </p:txBody>
      </p:sp>
      <p:pic>
        <p:nvPicPr>
          <p:cNvPr id="202" name="Google Shape;202;p2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3035" y="2090976"/>
            <a:ext cx="995243" cy="146530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/>
          <p:nvPr/>
        </p:nvSpPr>
        <p:spPr>
          <a:xfrm>
            <a:off x="7377232" y="2289929"/>
            <a:ext cx="2648188" cy="31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950"/>
              <a:buFont typeface="Poppins"/>
              <a:buNone/>
            </a:pPr>
            <a:r>
              <a:rPr lang="en-US" sz="19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Diagnose Your Leaks</a:t>
            </a:r>
            <a:endParaRPr sz="1950" b="0" i="0" u="none" strike="noStrike" cap="none"/>
          </a:p>
        </p:txBody>
      </p:sp>
      <p:sp>
        <p:nvSpPr>
          <p:cNvPr id="204" name="Google Shape;204;p21"/>
          <p:cNvSpPr/>
          <p:nvPr/>
        </p:nvSpPr>
        <p:spPr>
          <a:xfrm>
            <a:off x="7377232" y="2720340"/>
            <a:ext cx="5957888" cy="636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550"/>
              <a:buFont typeface="Poppins"/>
              <a:buNone/>
            </a:pP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Understand that top talent leaves primarily for </a:t>
            </a:r>
            <a:r>
              <a:rPr lang="en-US" sz="180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growth</a:t>
            </a: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 opportunities.</a:t>
            </a:r>
            <a:endParaRPr sz="1800" b="0" i="0" u="none" strike="noStrike" cap="none"/>
          </a:p>
        </p:txBody>
      </p:sp>
      <p:pic>
        <p:nvPicPr>
          <p:cNvPr id="205" name="Google Shape;205;p2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3035" y="3556278"/>
            <a:ext cx="995243" cy="146530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/>
          <p:nvPr/>
        </p:nvSpPr>
        <p:spPr>
          <a:xfrm>
            <a:off x="7377232" y="3755231"/>
            <a:ext cx="2488168" cy="31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950"/>
              <a:buFont typeface="Poppins"/>
              <a:buNone/>
            </a:pPr>
            <a:r>
              <a:rPr lang="en-US" sz="19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Build Holistic Value</a:t>
            </a:r>
            <a:endParaRPr sz="1950" b="0" i="0" u="none" strike="noStrike" cap="none"/>
          </a:p>
        </p:txBody>
      </p:sp>
      <p:sp>
        <p:nvSpPr>
          <p:cNvPr id="207" name="Google Shape;207;p21"/>
          <p:cNvSpPr/>
          <p:nvPr/>
        </p:nvSpPr>
        <p:spPr>
          <a:xfrm>
            <a:off x="7377232" y="4185642"/>
            <a:ext cx="5957888" cy="636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550"/>
              <a:buFont typeface="Poppins"/>
              <a:buNone/>
            </a:pP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Redefine 'reward' to include a positive culture, work-life balance, and unique opportunities.</a:t>
            </a:r>
            <a:endParaRPr sz="1800" b="0" i="0" u="none" strike="noStrike" cap="none"/>
          </a:p>
        </p:txBody>
      </p:sp>
      <p:pic>
        <p:nvPicPr>
          <p:cNvPr id="208" name="Google Shape;208;p21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83035" y="5021580"/>
            <a:ext cx="995243" cy="146530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/>
          <p:nvPr/>
        </p:nvSpPr>
        <p:spPr>
          <a:xfrm>
            <a:off x="7377232" y="5220533"/>
            <a:ext cx="4204692" cy="31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950"/>
              <a:buFont typeface="Poppins"/>
              <a:buNone/>
            </a:pPr>
            <a:r>
              <a:rPr lang="en-US" sz="19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Leverage Your Global Advantage</a:t>
            </a:r>
            <a:endParaRPr sz="1950" b="0" i="0" u="none" strike="noStrike" cap="none"/>
          </a:p>
        </p:txBody>
      </p:sp>
      <p:sp>
        <p:nvSpPr>
          <p:cNvPr id="210" name="Google Shape;210;p21"/>
          <p:cNvSpPr/>
          <p:nvPr/>
        </p:nvSpPr>
        <p:spPr>
          <a:xfrm>
            <a:off x="7377232" y="5650944"/>
            <a:ext cx="5957888" cy="636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550"/>
              <a:buFont typeface="Poppins"/>
              <a:buNone/>
            </a:pP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Use international experiences and structured mentorship as key differentiators.</a:t>
            </a:r>
            <a:endParaRPr sz="1800" b="0" i="0" u="none" strike="noStrike" cap="none"/>
          </a:p>
        </p:txBody>
      </p:sp>
      <p:pic>
        <p:nvPicPr>
          <p:cNvPr id="211" name="Google Shape;211;p21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83035" y="6486882"/>
            <a:ext cx="995243" cy="119431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/>
          <p:nvPr/>
        </p:nvSpPr>
        <p:spPr>
          <a:xfrm>
            <a:off x="7377232" y="6685836"/>
            <a:ext cx="5480209" cy="31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950"/>
              <a:buFont typeface="Poppins"/>
              <a:buNone/>
            </a:pPr>
            <a:r>
              <a:rPr lang="en-US" sz="1950" b="1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Make Partnership a Journey, Not a Mystery</a:t>
            </a:r>
            <a:endParaRPr sz="1950" b="0" i="0" u="none" strike="noStrike" cap="none"/>
          </a:p>
        </p:txBody>
      </p:sp>
      <p:sp>
        <p:nvSpPr>
          <p:cNvPr id="213" name="Google Shape;213;p21"/>
          <p:cNvSpPr/>
          <p:nvPr/>
        </p:nvSpPr>
        <p:spPr>
          <a:xfrm>
            <a:off x="7377232" y="7116247"/>
            <a:ext cx="5957888" cy="31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0A2F48"/>
              </a:buClr>
              <a:buSzPts val="1550"/>
              <a:buFont typeface="Poppins"/>
              <a:buNone/>
            </a:pPr>
            <a:r>
              <a:rPr lang="en-US" sz="1800" b="0" i="0" u="none" strike="noStrike" cap="none">
                <a:solidFill>
                  <a:srgbClr val="0A2F48"/>
                </a:solidFill>
                <a:latin typeface="Poppins"/>
                <a:ea typeface="Poppins"/>
                <a:cs typeface="Poppins"/>
                <a:sym typeface="Poppins"/>
              </a:rPr>
              <a:t>Create a transparent, achievable path to leadership.</a:t>
            </a:r>
            <a:endParaRPr sz="1800" b="0" i="0" u="none" strike="noStrike" cap="none"/>
          </a:p>
        </p:txBody>
      </p:sp>
      <p:pic>
        <p:nvPicPr>
          <p:cNvPr id="214" name="Google Shape;214;p21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568720" y="228600"/>
            <a:ext cx="833080" cy="62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Custom</PresentationFormat>
  <Paragraphs>91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Poppins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Marge Enders Bacon</dc:creator>
  <cp:lastModifiedBy>Marge Enders Bacon</cp:lastModifiedBy>
  <cp:revision>1</cp:revision>
  <dcterms:modified xsi:type="dcterms:W3CDTF">2025-06-24T13:45:57Z</dcterms:modified>
</cp:coreProperties>
</file>