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32"/>
  </p:notesMasterIdLst>
  <p:sldIdLst>
    <p:sldId id="3377" r:id="rId5"/>
    <p:sldId id="284" r:id="rId6"/>
    <p:sldId id="3378" r:id="rId7"/>
    <p:sldId id="281" r:id="rId8"/>
    <p:sldId id="266" r:id="rId9"/>
    <p:sldId id="3341" r:id="rId10"/>
    <p:sldId id="3335" r:id="rId11"/>
    <p:sldId id="3367" r:id="rId12"/>
    <p:sldId id="268" r:id="rId13"/>
    <p:sldId id="273" r:id="rId14"/>
    <p:sldId id="3371" r:id="rId15"/>
    <p:sldId id="269" r:id="rId16"/>
    <p:sldId id="271" r:id="rId17"/>
    <p:sldId id="272" r:id="rId18"/>
    <p:sldId id="3336" r:id="rId19"/>
    <p:sldId id="3373" r:id="rId20"/>
    <p:sldId id="275" r:id="rId21"/>
    <p:sldId id="3315" r:id="rId22"/>
    <p:sldId id="3376" r:id="rId23"/>
    <p:sldId id="3312" r:id="rId24"/>
    <p:sldId id="276" r:id="rId25"/>
    <p:sldId id="3375" r:id="rId26"/>
    <p:sldId id="3334" r:id="rId27"/>
    <p:sldId id="270" r:id="rId28"/>
    <p:sldId id="3368" r:id="rId29"/>
    <p:sldId id="3369" r:id="rId30"/>
    <p:sldId id="3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030FA-841D-4D0F-B6E9-9E15BCF77F3A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B1576A0-CCC5-4F80-B3CA-442A166A03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20/20 Commission</a:t>
          </a:r>
        </a:p>
      </dgm:t>
    </dgm:pt>
    <dgm:pt modelId="{18D9FD86-8AF1-4E00-8EE9-F16667325585}" type="parTrans" cxnId="{72A6D267-936B-452E-BF19-2308A43E2935}">
      <dgm:prSet/>
      <dgm:spPr/>
      <dgm:t>
        <a:bodyPr/>
        <a:lstStyle/>
        <a:p>
          <a:endParaRPr lang="en-US"/>
        </a:p>
      </dgm:t>
    </dgm:pt>
    <dgm:pt modelId="{C1240C47-654C-4948-9ED7-FE63A69664D3}" type="sibTrans" cxnId="{72A6D267-936B-452E-BF19-2308A43E2935}">
      <dgm:prSet/>
      <dgm:spPr/>
      <dgm:t>
        <a:bodyPr/>
        <a:lstStyle/>
        <a:p>
          <a:endParaRPr lang="en-US"/>
        </a:p>
      </dgm:t>
    </dgm:pt>
    <dgm:pt modelId="{85CD9F5A-A2DE-46A9-9252-5F3373962B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APRL proposed RPC 5.5</a:t>
          </a:r>
        </a:p>
        <a:p>
          <a:pPr>
            <a:lnSpc>
              <a:spcPct val="100000"/>
            </a:lnSpc>
          </a:pPr>
          <a:r>
            <a:rPr lang="en-US" sz="2000" dirty="0"/>
            <a:t>April 2022</a:t>
          </a:r>
        </a:p>
      </dgm:t>
    </dgm:pt>
    <dgm:pt modelId="{2A2EA244-1BC4-4F99-90B5-479CD34CC5DE}" type="parTrans" cxnId="{29F67B92-903D-458E-BB85-9FFD62011F79}">
      <dgm:prSet/>
      <dgm:spPr/>
      <dgm:t>
        <a:bodyPr/>
        <a:lstStyle/>
        <a:p>
          <a:endParaRPr lang="en-US"/>
        </a:p>
      </dgm:t>
    </dgm:pt>
    <dgm:pt modelId="{7EA0C067-220F-4D2F-B3E7-443ADEC037B3}" type="sibTrans" cxnId="{29F67B92-903D-458E-BB85-9FFD62011F79}">
      <dgm:prSet/>
      <dgm:spPr/>
      <dgm:t>
        <a:bodyPr/>
        <a:lstStyle/>
        <a:p>
          <a:endParaRPr lang="en-US"/>
        </a:p>
      </dgm:t>
    </dgm:pt>
    <dgm:pt modelId="{DC5813BD-DFED-486F-BA67-0FF45BC29D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ABA Issues Paper</a:t>
          </a:r>
        </a:p>
        <a:p>
          <a:pPr>
            <a:lnSpc>
              <a:spcPct val="100000"/>
            </a:lnSpc>
          </a:pPr>
          <a:r>
            <a:rPr lang="en-US" sz="2000" dirty="0"/>
            <a:t>January 2024</a:t>
          </a:r>
        </a:p>
      </dgm:t>
    </dgm:pt>
    <dgm:pt modelId="{642D7DD0-F55B-49E6-A59B-520BC263262B}" type="parTrans" cxnId="{1AF87E0C-1505-464C-94DF-7E3023793502}">
      <dgm:prSet/>
      <dgm:spPr/>
      <dgm:t>
        <a:bodyPr/>
        <a:lstStyle/>
        <a:p>
          <a:endParaRPr lang="en-US"/>
        </a:p>
      </dgm:t>
    </dgm:pt>
    <dgm:pt modelId="{AC946E9B-BB38-4829-A3CE-BB3248B4F083}" type="sibTrans" cxnId="{1AF87E0C-1505-464C-94DF-7E3023793502}">
      <dgm:prSet/>
      <dgm:spPr/>
      <dgm:t>
        <a:bodyPr/>
        <a:lstStyle/>
        <a:p>
          <a:endParaRPr lang="en-US"/>
        </a:p>
      </dgm:t>
    </dgm:pt>
    <dgm:pt modelId="{CF8733E2-F0D8-4412-93B9-375D1AFE1D55}" type="pres">
      <dgm:prSet presAssocID="{DBB030FA-841D-4D0F-B6E9-9E15BCF77F3A}" presName="root" presStyleCnt="0">
        <dgm:presLayoutVars>
          <dgm:dir/>
          <dgm:resizeHandles val="exact"/>
        </dgm:presLayoutVars>
      </dgm:prSet>
      <dgm:spPr/>
    </dgm:pt>
    <dgm:pt modelId="{4FCFF079-A913-4114-89BD-B9565F164A1C}" type="pres">
      <dgm:prSet presAssocID="{DB1576A0-CCC5-4F80-B3CA-442A166A0371}" presName="compNode" presStyleCnt="0"/>
      <dgm:spPr/>
    </dgm:pt>
    <dgm:pt modelId="{888179E7-5646-4F19-B920-463CCA6EFB22}" type="pres">
      <dgm:prSet presAssocID="{DB1576A0-CCC5-4F80-B3CA-442A166A03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84D0A3A-385A-4B7E-B235-0FDE0ED5ED42}" type="pres">
      <dgm:prSet presAssocID="{DB1576A0-CCC5-4F80-B3CA-442A166A0371}" presName="spaceRect" presStyleCnt="0"/>
      <dgm:spPr/>
    </dgm:pt>
    <dgm:pt modelId="{A280424C-049A-4089-81B9-94BCFC33987E}" type="pres">
      <dgm:prSet presAssocID="{DB1576A0-CCC5-4F80-B3CA-442A166A0371}" presName="textRect" presStyleLbl="revTx" presStyleIdx="0" presStyleCnt="3">
        <dgm:presLayoutVars>
          <dgm:chMax val="1"/>
          <dgm:chPref val="1"/>
        </dgm:presLayoutVars>
      </dgm:prSet>
      <dgm:spPr/>
    </dgm:pt>
    <dgm:pt modelId="{AFB203FC-8607-474F-80F8-7784188399A3}" type="pres">
      <dgm:prSet presAssocID="{C1240C47-654C-4948-9ED7-FE63A69664D3}" presName="sibTrans" presStyleCnt="0"/>
      <dgm:spPr/>
    </dgm:pt>
    <dgm:pt modelId="{631CB6B5-447D-4701-8F1A-E7FD5B43AA68}" type="pres">
      <dgm:prSet presAssocID="{85CD9F5A-A2DE-46A9-9252-5F3373962B23}" presName="compNode" presStyleCnt="0"/>
      <dgm:spPr/>
    </dgm:pt>
    <dgm:pt modelId="{FC6602DC-32D3-452C-A9EF-09DAF7E63944}" type="pres">
      <dgm:prSet presAssocID="{85CD9F5A-A2DE-46A9-9252-5F3373962B23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ADA5CB1A-A454-4322-9C86-3C1774774B62}" type="pres">
      <dgm:prSet presAssocID="{85CD9F5A-A2DE-46A9-9252-5F3373962B23}" presName="spaceRect" presStyleCnt="0"/>
      <dgm:spPr/>
    </dgm:pt>
    <dgm:pt modelId="{D083B180-4CF0-48BE-9924-C08F5995524D}" type="pres">
      <dgm:prSet presAssocID="{85CD9F5A-A2DE-46A9-9252-5F3373962B23}" presName="textRect" presStyleLbl="revTx" presStyleIdx="1" presStyleCnt="3">
        <dgm:presLayoutVars>
          <dgm:chMax val="1"/>
          <dgm:chPref val="1"/>
        </dgm:presLayoutVars>
      </dgm:prSet>
      <dgm:spPr/>
    </dgm:pt>
    <dgm:pt modelId="{C4B03443-9763-4697-9E3F-48B898224D95}" type="pres">
      <dgm:prSet presAssocID="{7EA0C067-220F-4D2F-B3E7-443ADEC037B3}" presName="sibTrans" presStyleCnt="0"/>
      <dgm:spPr/>
    </dgm:pt>
    <dgm:pt modelId="{80D5F127-C9A9-499C-8620-BCD543892C54}" type="pres">
      <dgm:prSet presAssocID="{DC5813BD-DFED-486F-BA67-0FF45BC29D0F}" presName="compNode" presStyleCnt="0"/>
      <dgm:spPr/>
    </dgm:pt>
    <dgm:pt modelId="{C6352C48-07AD-4B7D-A31F-5C952A59DB0A}" type="pres">
      <dgm:prSet presAssocID="{DC5813BD-DFED-486F-BA67-0FF45BC29D0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log with solid fill"/>
        </a:ext>
      </dgm:extLst>
    </dgm:pt>
    <dgm:pt modelId="{57F9991A-ACBF-4A5D-B8B8-AF70CC2FF312}" type="pres">
      <dgm:prSet presAssocID="{DC5813BD-DFED-486F-BA67-0FF45BC29D0F}" presName="spaceRect" presStyleCnt="0"/>
      <dgm:spPr/>
    </dgm:pt>
    <dgm:pt modelId="{3000378F-A43F-4CAC-A546-F6FAA03C07AF}" type="pres">
      <dgm:prSet presAssocID="{DC5813BD-DFED-486F-BA67-0FF45BC29D0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AF87E0C-1505-464C-94DF-7E3023793502}" srcId="{DBB030FA-841D-4D0F-B6E9-9E15BCF77F3A}" destId="{DC5813BD-DFED-486F-BA67-0FF45BC29D0F}" srcOrd="2" destOrd="0" parTransId="{642D7DD0-F55B-49E6-A59B-520BC263262B}" sibTransId="{AC946E9B-BB38-4829-A3CE-BB3248B4F083}"/>
    <dgm:cxn modelId="{AF7DA73E-22BF-4B84-B472-9FE74209D904}" type="presOf" srcId="{DBB030FA-841D-4D0F-B6E9-9E15BCF77F3A}" destId="{CF8733E2-F0D8-4412-93B9-375D1AFE1D55}" srcOrd="0" destOrd="0" presId="urn:microsoft.com/office/officeart/2018/2/layout/IconLabelList"/>
    <dgm:cxn modelId="{72A6D267-936B-452E-BF19-2308A43E2935}" srcId="{DBB030FA-841D-4D0F-B6E9-9E15BCF77F3A}" destId="{DB1576A0-CCC5-4F80-B3CA-442A166A0371}" srcOrd="0" destOrd="0" parTransId="{18D9FD86-8AF1-4E00-8EE9-F16667325585}" sibTransId="{C1240C47-654C-4948-9ED7-FE63A69664D3}"/>
    <dgm:cxn modelId="{3CD8946A-8A9B-4767-B599-7451A2D546B5}" type="presOf" srcId="{DC5813BD-DFED-486F-BA67-0FF45BC29D0F}" destId="{3000378F-A43F-4CAC-A546-F6FAA03C07AF}" srcOrd="0" destOrd="0" presId="urn:microsoft.com/office/officeart/2018/2/layout/IconLabelList"/>
    <dgm:cxn modelId="{77B43F90-8FDA-49C0-8F01-442494D71A20}" type="presOf" srcId="{DB1576A0-CCC5-4F80-B3CA-442A166A0371}" destId="{A280424C-049A-4089-81B9-94BCFC33987E}" srcOrd="0" destOrd="0" presId="urn:microsoft.com/office/officeart/2018/2/layout/IconLabelList"/>
    <dgm:cxn modelId="{29F67B92-903D-458E-BB85-9FFD62011F79}" srcId="{DBB030FA-841D-4D0F-B6E9-9E15BCF77F3A}" destId="{85CD9F5A-A2DE-46A9-9252-5F3373962B23}" srcOrd="1" destOrd="0" parTransId="{2A2EA244-1BC4-4F99-90B5-479CD34CC5DE}" sibTransId="{7EA0C067-220F-4D2F-B3E7-443ADEC037B3}"/>
    <dgm:cxn modelId="{D2000EF3-3E26-4094-BF79-9FAA86C4BC8F}" type="presOf" srcId="{85CD9F5A-A2DE-46A9-9252-5F3373962B23}" destId="{D083B180-4CF0-48BE-9924-C08F5995524D}" srcOrd="0" destOrd="0" presId="urn:microsoft.com/office/officeart/2018/2/layout/IconLabelList"/>
    <dgm:cxn modelId="{8320FC8C-C4DD-4D64-A637-8878C2747CA6}" type="presParOf" srcId="{CF8733E2-F0D8-4412-93B9-375D1AFE1D55}" destId="{4FCFF079-A913-4114-89BD-B9565F164A1C}" srcOrd="0" destOrd="0" presId="urn:microsoft.com/office/officeart/2018/2/layout/IconLabelList"/>
    <dgm:cxn modelId="{5439D2A5-9342-4850-BC3B-518F58E65792}" type="presParOf" srcId="{4FCFF079-A913-4114-89BD-B9565F164A1C}" destId="{888179E7-5646-4F19-B920-463CCA6EFB22}" srcOrd="0" destOrd="0" presId="urn:microsoft.com/office/officeart/2018/2/layout/IconLabelList"/>
    <dgm:cxn modelId="{3035652D-9955-4076-A362-4085F8ECCA70}" type="presParOf" srcId="{4FCFF079-A913-4114-89BD-B9565F164A1C}" destId="{884D0A3A-385A-4B7E-B235-0FDE0ED5ED42}" srcOrd="1" destOrd="0" presId="urn:microsoft.com/office/officeart/2018/2/layout/IconLabelList"/>
    <dgm:cxn modelId="{D9D4D9A9-43D7-40EB-8618-703E2A58930D}" type="presParOf" srcId="{4FCFF079-A913-4114-89BD-B9565F164A1C}" destId="{A280424C-049A-4089-81B9-94BCFC33987E}" srcOrd="2" destOrd="0" presId="urn:microsoft.com/office/officeart/2018/2/layout/IconLabelList"/>
    <dgm:cxn modelId="{742CF6E9-E75E-41DC-9BC1-4A3E0B60A65E}" type="presParOf" srcId="{CF8733E2-F0D8-4412-93B9-375D1AFE1D55}" destId="{AFB203FC-8607-474F-80F8-7784188399A3}" srcOrd="1" destOrd="0" presId="urn:microsoft.com/office/officeart/2018/2/layout/IconLabelList"/>
    <dgm:cxn modelId="{6193E940-C4B2-4AFB-8643-DD09A1DFAEE7}" type="presParOf" srcId="{CF8733E2-F0D8-4412-93B9-375D1AFE1D55}" destId="{631CB6B5-447D-4701-8F1A-E7FD5B43AA68}" srcOrd="2" destOrd="0" presId="urn:microsoft.com/office/officeart/2018/2/layout/IconLabelList"/>
    <dgm:cxn modelId="{C4361A3C-6B32-476F-983E-2CC047AB5EAC}" type="presParOf" srcId="{631CB6B5-447D-4701-8F1A-E7FD5B43AA68}" destId="{FC6602DC-32D3-452C-A9EF-09DAF7E63944}" srcOrd="0" destOrd="0" presId="urn:microsoft.com/office/officeart/2018/2/layout/IconLabelList"/>
    <dgm:cxn modelId="{08249392-28F0-456D-B080-35E906EA6BDB}" type="presParOf" srcId="{631CB6B5-447D-4701-8F1A-E7FD5B43AA68}" destId="{ADA5CB1A-A454-4322-9C86-3C1774774B62}" srcOrd="1" destOrd="0" presId="urn:microsoft.com/office/officeart/2018/2/layout/IconLabelList"/>
    <dgm:cxn modelId="{748903F5-3691-44F9-8DA3-F5A8869B87AF}" type="presParOf" srcId="{631CB6B5-447D-4701-8F1A-E7FD5B43AA68}" destId="{D083B180-4CF0-48BE-9924-C08F5995524D}" srcOrd="2" destOrd="0" presId="urn:microsoft.com/office/officeart/2018/2/layout/IconLabelList"/>
    <dgm:cxn modelId="{171398C9-3014-4B31-AA01-41DC3CD21F1F}" type="presParOf" srcId="{CF8733E2-F0D8-4412-93B9-375D1AFE1D55}" destId="{C4B03443-9763-4697-9E3F-48B898224D95}" srcOrd="3" destOrd="0" presId="urn:microsoft.com/office/officeart/2018/2/layout/IconLabelList"/>
    <dgm:cxn modelId="{44DCBB9D-7C5A-4907-9544-418C790194DB}" type="presParOf" srcId="{CF8733E2-F0D8-4412-93B9-375D1AFE1D55}" destId="{80D5F127-C9A9-499C-8620-BCD543892C54}" srcOrd="4" destOrd="0" presId="urn:microsoft.com/office/officeart/2018/2/layout/IconLabelList"/>
    <dgm:cxn modelId="{73CC5CFD-9DDF-4AA7-9CC3-E74F18D764AC}" type="presParOf" srcId="{80D5F127-C9A9-499C-8620-BCD543892C54}" destId="{C6352C48-07AD-4B7D-A31F-5C952A59DB0A}" srcOrd="0" destOrd="0" presId="urn:microsoft.com/office/officeart/2018/2/layout/IconLabelList"/>
    <dgm:cxn modelId="{8ED80075-4238-4762-9532-50F4635386F0}" type="presParOf" srcId="{80D5F127-C9A9-499C-8620-BCD543892C54}" destId="{57F9991A-ACBF-4A5D-B8B8-AF70CC2FF312}" srcOrd="1" destOrd="0" presId="urn:microsoft.com/office/officeart/2018/2/layout/IconLabelList"/>
    <dgm:cxn modelId="{C01D1B53-AA7F-44D1-9BF8-9647CD8BDAFD}" type="presParOf" srcId="{80D5F127-C9A9-499C-8620-BCD543892C54}" destId="{3000378F-A43F-4CAC-A546-F6FAA03C07A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6DD304-98AE-49B8-8C64-7AD47688C881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5DD8DC-555D-497A-A1A6-93C842A1F6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Look for states with UBE</a:t>
          </a:r>
        </a:p>
      </dgm:t>
    </dgm:pt>
    <dgm:pt modelId="{01D64B19-9FF8-4DE4-A27B-BF9761F6CEF5}" type="parTrans" cxnId="{F5516DAA-A3BF-4675-A3D7-097DDC311877}">
      <dgm:prSet/>
      <dgm:spPr/>
      <dgm:t>
        <a:bodyPr/>
        <a:lstStyle/>
        <a:p>
          <a:endParaRPr lang="en-US"/>
        </a:p>
      </dgm:t>
    </dgm:pt>
    <dgm:pt modelId="{E732BE0F-B5A8-4628-B8C5-BC82F913F408}" type="sibTrans" cxnId="{F5516DAA-A3BF-4675-A3D7-097DDC311877}">
      <dgm:prSet/>
      <dgm:spPr/>
      <dgm:t>
        <a:bodyPr/>
        <a:lstStyle/>
        <a:p>
          <a:endParaRPr lang="en-US"/>
        </a:p>
      </dgm:t>
    </dgm:pt>
    <dgm:pt modelId="{93DAE88E-5D90-464C-B365-8AF29F9037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Nuanced RPC 5.5 that work for your purposes [</a:t>
          </a:r>
          <a:r>
            <a: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AZ, MN, NC, OH, NH]</a:t>
          </a:r>
          <a:endParaRPr lang="en-US" sz="2400"/>
        </a:p>
      </dgm:t>
    </dgm:pt>
    <dgm:pt modelId="{EE1B858F-0687-4CEF-87EA-1D61554AF5F6}" type="parTrans" cxnId="{D205F4B5-49E9-4677-91D4-24CF3E634F95}">
      <dgm:prSet/>
      <dgm:spPr/>
      <dgm:t>
        <a:bodyPr/>
        <a:lstStyle/>
        <a:p>
          <a:endParaRPr lang="en-US"/>
        </a:p>
      </dgm:t>
    </dgm:pt>
    <dgm:pt modelId="{841A7D78-A5A4-44C4-9BFE-9243584C1AB7}" type="sibTrans" cxnId="{D205F4B5-49E9-4677-91D4-24CF3E634F95}">
      <dgm:prSet/>
      <dgm:spPr/>
      <dgm:t>
        <a:bodyPr/>
        <a:lstStyle/>
        <a:p>
          <a:endParaRPr lang="en-US"/>
        </a:p>
      </dgm:t>
    </dgm:pt>
    <dgm:pt modelId="{BE2826D8-1D82-47F4-9110-BC53651B4C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Reciprocity with states you are interested in going to</a:t>
          </a:r>
        </a:p>
      </dgm:t>
    </dgm:pt>
    <dgm:pt modelId="{CC521412-F93A-4330-A9FB-AC5A2863FCF1}" type="parTrans" cxnId="{7CCE6534-B323-4417-AFF7-66635D1B7013}">
      <dgm:prSet/>
      <dgm:spPr/>
      <dgm:t>
        <a:bodyPr/>
        <a:lstStyle/>
        <a:p>
          <a:endParaRPr lang="en-US"/>
        </a:p>
      </dgm:t>
    </dgm:pt>
    <dgm:pt modelId="{C65D82D2-6287-4678-9D0B-C13EF37EDBD5}" type="sibTrans" cxnId="{7CCE6534-B323-4417-AFF7-66635D1B7013}">
      <dgm:prSet/>
      <dgm:spPr/>
      <dgm:t>
        <a:bodyPr/>
        <a:lstStyle/>
        <a:p>
          <a:endParaRPr lang="en-US"/>
        </a:p>
      </dgm:t>
    </dgm:pt>
    <dgm:pt modelId="{B578E471-EA23-43DC-9EEC-838C312B8E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Pick a federal practice area and only do that</a:t>
          </a:r>
        </a:p>
      </dgm:t>
    </dgm:pt>
    <dgm:pt modelId="{D8D7A5CB-7632-4F31-AE02-9447C12C2D5E}" type="parTrans" cxnId="{A835C2E8-DC1D-40E5-A767-CF4D1123E2D1}">
      <dgm:prSet/>
      <dgm:spPr/>
      <dgm:t>
        <a:bodyPr/>
        <a:lstStyle/>
        <a:p>
          <a:endParaRPr lang="en-US"/>
        </a:p>
      </dgm:t>
    </dgm:pt>
    <dgm:pt modelId="{9381332F-6643-45AE-804B-A2F7A64678B6}" type="sibTrans" cxnId="{A835C2E8-DC1D-40E5-A767-CF4D1123E2D1}">
      <dgm:prSet/>
      <dgm:spPr/>
      <dgm:t>
        <a:bodyPr/>
        <a:lstStyle/>
        <a:p>
          <a:endParaRPr lang="en-US"/>
        </a:p>
      </dgm:t>
    </dgm:pt>
    <dgm:pt modelId="{E684F599-9A48-4B23-818C-C6D7295D0F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Be in-house counsel</a:t>
          </a:r>
        </a:p>
      </dgm:t>
    </dgm:pt>
    <dgm:pt modelId="{F3E84F2F-B285-486E-9C1A-DDFE1929FF25}" type="parTrans" cxnId="{6BFA7854-05FA-4B9B-B2B9-CA7A9D69A6DE}">
      <dgm:prSet/>
      <dgm:spPr/>
      <dgm:t>
        <a:bodyPr/>
        <a:lstStyle/>
        <a:p>
          <a:endParaRPr lang="en-US"/>
        </a:p>
      </dgm:t>
    </dgm:pt>
    <dgm:pt modelId="{94EB6440-DF22-4645-855E-D150A35B07F6}" type="sibTrans" cxnId="{6BFA7854-05FA-4B9B-B2B9-CA7A9D69A6DE}">
      <dgm:prSet/>
      <dgm:spPr/>
      <dgm:t>
        <a:bodyPr/>
        <a:lstStyle/>
        <a:p>
          <a:endParaRPr lang="en-US"/>
        </a:p>
      </dgm:t>
    </dgm:pt>
    <dgm:pt modelId="{677A3FEC-CBD0-4AE8-B06F-2F893573BB09}" type="pres">
      <dgm:prSet presAssocID="{726DD304-98AE-49B8-8C64-7AD47688C881}" presName="root" presStyleCnt="0">
        <dgm:presLayoutVars>
          <dgm:dir/>
          <dgm:resizeHandles val="exact"/>
        </dgm:presLayoutVars>
      </dgm:prSet>
      <dgm:spPr/>
    </dgm:pt>
    <dgm:pt modelId="{9FC3D4EF-8E44-4D2E-8354-A35E2A86489A}" type="pres">
      <dgm:prSet presAssocID="{515DD8DC-555D-497A-A1A6-93C842A1F6BC}" presName="compNode" presStyleCnt="0"/>
      <dgm:spPr/>
    </dgm:pt>
    <dgm:pt modelId="{C7C7D8C6-305C-4DC4-B43E-7C707C8BEC57}" type="pres">
      <dgm:prSet presAssocID="{515DD8DC-555D-497A-A1A6-93C842A1F6B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icken"/>
        </a:ext>
      </dgm:extLst>
    </dgm:pt>
    <dgm:pt modelId="{DB79C024-207E-4853-98A4-0467FC0A37E8}" type="pres">
      <dgm:prSet presAssocID="{515DD8DC-555D-497A-A1A6-93C842A1F6BC}" presName="spaceRect" presStyleCnt="0"/>
      <dgm:spPr/>
    </dgm:pt>
    <dgm:pt modelId="{2E3964AA-C56E-4E33-A964-D69A56E28C94}" type="pres">
      <dgm:prSet presAssocID="{515DD8DC-555D-497A-A1A6-93C842A1F6BC}" presName="textRect" presStyleLbl="revTx" presStyleIdx="0" presStyleCnt="5">
        <dgm:presLayoutVars>
          <dgm:chMax val="1"/>
          <dgm:chPref val="1"/>
        </dgm:presLayoutVars>
      </dgm:prSet>
      <dgm:spPr/>
    </dgm:pt>
    <dgm:pt modelId="{B27A53D8-E9BC-45AB-8728-A85F2019C1FB}" type="pres">
      <dgm:prSet presAssocID="{E732BE0F-B5A8-4628-B8C5-BC82F913F408}" presName="sibTrans" presStyleCnt="0"/>
      <dgm:spPr/>
    </dgm:pt>
    <dgm:pt modelId="{28ABDEB5-69A4-47A5-83BB-48F14AFE62F8}" type="pres">
      <dgm:prSet presAssocID="{93DAE88E-5D90-464C-B365-8AF29F903792}" presName="compNode" presStyleCnt="0"/>
      <dgm:spPr/>
    </dgm:pt>
    <dgm:pt modelId="{0365A1C8-46A9-496B-9BC2-D88C81C20771}" type="pres">
      <dgm:prSet presAssocID="{93DAE88E-5D90-464C-B365-8AF29F90379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227CCAF-A9AA-4C32-AA54-0019F849FBD9}" type="pres">
      <dgm:prSet presAssocID="{93DAE88E-5D90-464C-B365-8AF29F903792}" presName="spaceRect" presStyleCnt="0"/>
      <dgm:spPr/>
    </dgm:pt>
    <dgm:pt modelId="{D286A39E-F2D1-4135-BD57-8CC37BE1A754}" type="pres">
      <dgm:prSet presAssocID="{93DAE88E-5D90-464C-B365-8AF29F903792}" presName="textRect" presStyleLbl="revTx" presStyleIdx="1" presStyleCnt="5">
        <dgm:presLayoutVars>
          <dgm:chMax val="1"/>
          <dgm:chPref val="1"/>
        </dgm:presLayoutVars>
      </dgm:prSet>
      <dgm:spPr/>
    </dgm:pt>
    <dgm:pt modelId="{7CFF1E42-58DD-40BA-B9FB-E256A2ED98B2}" type="pres">
      <dgm:prSet presAssocID="{841A7D78-A5A4-44C4-9BFE-9243584C1AB7}" presName="sibTrans" presStyleCnt="0"/>
      <dgm:spPr/>
    </dgm:pt>
    <dgm:pt modelId="{FCFC3BF8-536A-4F35-B953-FCE87B3B7A76}" type="pres">
      <dgm:prSet presAssocID="{BE2826D8-1D82-47F4-9110-BC53651B4CE7}" presName="compNode" presStyleCnt="0"/>
      <dgm:spPr/>
    </dgm:pt>
    <dgm:pt modelId="{D89807B5-1B9E-4D46-9D97-207F03B18153}" type="pres">
      <dgm:prSet presAssocID="{BE2826D8-1D82-47F4-9110-BC53651B4CE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84E96A3-6EB1-4D75-BB50-0E0741C0C4F9}" type="pres">
      <dgm:prSet presAssocID="{BE2826D8-1D82-47F4-9110-BC53651B4CE7}" presName="spaceRect" presStyleCnt="0"/>
      <dgm:spPr/>
    </dgm:pt>
    <dgm:pt modelId="{2AA3249C-F9DA-470C-AEBD-FD99704F9804}" type="pres">
      <dgm:prSet presAssocID="{BE2826D8-1D82-47F4-9110-BC53651B4CE7}" presName="textRect" presStyleLbl="revTx" presStyleIdx="2" presStyleCnt="5">
        <dgm:presLayoutVars>
          <dgm:chMax val="1"/>
          <dgm:chPref val="1"/>
        </dgm:presLayoutVars>
      </dgm:prSet>
      <dgm:spPr/>
    </dgm:pt>
    <dgm:pt modelId="{895D0D3F-90A5-4712-B64B-981BD7923811}" type="pres">
      <dgm:prSet presAssocID="{C65D82D2-6287-4678-9D0B-C13EF37EDBD5}" presName="sibTrans" presStyleCnt="0"/>
      <dgm:spPr/>
    </dgm:pt>
    <dgm:pt modelId="{035F02BB-44EF-43A2-9DB5-168B9E9F5691}" type="pres">
      <dgm:prSet presAssocID="{B578E471-EA23-43DC-9EEC-838C312B8EE7}" presName="compNode" presStyleCnt="0"/>
      <dgm:spPr/>
    </dgm:pt>
    <dgm:pt modelId="{C19CBBF7-E7F4-4B85-AA19-DF6331EC9BAC}" type="pres">
      <dgm:prSet presAssocID="{B578E471-EA23-43DC-9EEC-838C312B8EE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4441E56-B55D-4C4D-A31F-B4313E3B5A72}" type="pres">
      <dgm:prSet presAssocID="{B578E471-EA23-43DC-9EEC-838C312B8EE7}" presName="spaceRect" presStyleCnt="0"/>
      <dgm:spPr/>
    </dgm:pt>
    <dgm:pt modelId="{267D580E-F22B-48FE-9F87-1CD1659C557F}" type="pres">
      <dgm:prSet presAssocID="{B578E471-EA23-43DC-9EEC-838C312B8EE7}" presName="textRect" presStyleLbl="revTx" presStyleIdx="3" presStyleCnt="5">
        <dgm:presLayoutVars>
          <dgm:chMax val="1"/>
          <dgm:chPref val="1"/>
        </dgm:presLayoutVars>
      </dgm:prSet>
      <dgm:spPr/>
    </dgm:pt>
    <dgm:pt modelId="{0557776A-6CEE-486D-8139-AB7A2F243F21}" type="pres">
      <dgm:prSet presAssocID="{9381332F-6643-45AE-804B-A2F7A64678B6}" presName="sibTrans" presStyleCnt="0"/>
      <dgm:spPr/>
    </dgm:pt>
    <dgm:pt modelId="{64F19359-AF2D-4F1E-8249-89CC2271FE52}" type="pres">
      <dgm:prSet presAssocID="{E684F599-9A48-4B23-818C-C6D7295D0F4B}" presName="compNode" presStyleCnt="0"/>
      <dgm:spPr/>
    </dgm:pt>
    <dgm:pt modelId="{C766F31E-19E3-4F28-89F7-E69BD5310559}" type="pres">
      <dgm:prSet presAssocID="{E684F599-9A48-4B23-818C-C6D7295D0F4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21444D69-854A-4787-A3E0-D51E435832AB}" type="pres">
      <dgm:prSet presAssocID="{E684F599-9A48-4B23-818C-C6D7295D0F4B}" presName="spaceRect" presStyleCnt="0"/>
      <dgm:spPr/>
    </dgm:pt>
    <dgm:pt modelId="{547DCC7C-54FD-4C21-A021-DF237B840CF9}" type="pres">
      <dgm:prSet presAssocID="{E684F599-9A48-4B23-818C-C6D7295D0F4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7335005-0E7F-4D15-B01A-3476B7AD8471}" type="presOf" srcId="{726DD304-98AE-49B8-8C64-7AD47688C881}" destId="{677A3FEC-CBD0-4AE8-B06F-2F893573BB09}" srcOrd="0" destOrd="0" presId="urn:microsoft.com/office/officeart/2018/2/layout/IconLabelList"/>
    <dgm:cxn modelId="{7CCE6534-B323-4417-AFF7-66635D1B7013}" srcId="{726DD304-98AE-49B8-8C64-7AD47688C881}" destId="{BE2826D8-1D82-47F4-9110-BC53651B4CE7}" srcOrd="2" destOrd="0" parTransId="{CC521412-F93A-4330-A9FB-AC5A2863FCF1}" sibTransId="{C65D82D2-6287-4678-9D0B-C13EF37EDBD5}"/>
    <dgm:cxn modelId="{417AB564-46BE-46AD-9768-3F85B2ABFF53}" type="presOf" srcId="{515DD8DC-555D-497A-A1A6-93C842A1F6BC}" destId="{2E3964AA-C56E-4E33-A964-D69A56E28C94}" srcOrd="0" destOrd="0" presId="urn:microsoft.com/office/officeart/2018/2/layout/IconLabelList"/>
    <dgm:cxn modelId="{6BFA7854-05FA-4B9B-B2B9-CA7A9D69A6DE}" srcId="{726DD304-98AE-49B8-8C64-7AD47688C881}" destId="{E684F599-9A48-4B23-818C-C6D7295D0F4B}" srcOrd="4" destOrd="0" parTransId="{F3E84F2F-B285-486E-9C1A-DDFE1929FF25}" sibTransId="{94EB6440-DF22-4645-855E-D150A35B07F6}"/>
    <dgm:cxn modelId="{5C9E6985-9782-41F7-956D-C2F79219FFD1}" type="presOf" srcId="{B578E471-EA23-43DC-9EEC-838C312B8EE7}" destId="{267D580E-F22B-48FE-9F87-1CD1659C557F}" srcOrd="0" destOrd="0" presId="urn:microsoft.com/office/officeart/2018/2/layout/IconLabelList"/>
    <dgm:cxn modelId="{0A76CC97-D92C-4FB7-A060-5D761BA1BA13}" type="presOf" srcId="{E684F599-9A48-4B23-818C-C6D7295D0F4B}" destId="{547DCC7C-54FD-4C21-A021-DF237B840CF9}" srcOrd="0" destOrd="0" presId="urn:microsoft.com/office/officeart/2018/2/layout/IconLabelList"/>
    <dgm:cxn modelId="{F5516DAA-A3BF-4675-A3D7-097DDC311877}" srcId="{726DD304-98AE-49B8-8C64-7AD47688C881}" destId="{515DD8DC-555D-497A-A1A6-93C842A1F6BC}" srcOrd="0" destOrd="0" parTransId="{01D64B19-9FF8-4DE4-A27B-BF9761F6CEF5}" sibTransId="{E732BE0F-B5A8-4628-B8C5-BC82F913F408}"/>
    <dgm:cxn modelId="{D205F4B5-49E9-4677-91D4-24CF3E634F95}" srcId="{726DD304-98AE-49B8-8C64-7AD47688C881}" destId="{93DAE88E-5D90-464C-B365-8AF29F903792}" srcOrd="1" destOrd="0" parTransId="{EE1B858F-0687-4CEF-87EA-1D61554AF5F6}" sibTransId="{841A7D78-A5A4-44C4-9BFE-9243584C1AB7}"/>
    <dgm:cxn modelId="{79708DE8-BDC5-4109-B053-CAF086E27261}" type="presOf" srcId="{BE2826D8-1D82-47F4-9110-BC53651B4CE7}" destId="{2AA3249C-F9DA-470C-AEBD-FD99704F9804}" srcOrd="0" destOrd="0" presId="urn:microsoft.com/office/officeart/2018/2/layout/IconLabelList"/>
    <dgm:cxn modelId="{A835C2E8-DC1D-40E5-A767-CF4D1123E2D1}" srcId="{726DD304-98AE-49B8-8C64-7AD47688C881}" destId="{B578E471-EA23-43DC-9EEC-838C312B8EE7}" srcOrd="3" destOrd="0" parTransId="{D8D7A5CB-7632-4F31-AE02-9447C12C2D5E}" sibTransId="{9381332F-6643-45AE-804B-A2F7A64678B6}"/>
    <dgm:cxn modelId="{E1B7E0FB-845C-4CD7-9D22-578302959569}" type="presOf" srcId="{93DAE88E-5D90-464C-B365-8AF29F903792}" destId="{D286A39E-F2D1-4135-BD57-8CC37BE1A754}" srcOrd="0" destOrd="0" presId="urn:microsoft.com/office/officeart/2018/2/layout/IconLabelList"/>
    <dgm:cxn modelId="{4FF23C0A-4F4D-4804-B36B-D27CF517AF9E}" type="presParOf" srcId="{677A3FEC-CBD0-4AE8-B06F-2F893573BB09}" destId="{9FC3D4EF-8E44-4D2E-8354-A35E2A86489A}" srcOrd="0" destOrd="0" presId="urn:microsoft.com/office/officeart/2018/2/layout/IconLabelList"/>
    <dgm:cxn modelId="{A9D71A41-74B7-47DD-AA0B-386A19342B2B}" type="presParOf" srcId="{9FC3D4EF-8E44-4D2E-8354-A35E2A86489A}" destId="{C7C7D8C6-305C-4DC4-B43E-7C707C8BEC57}" srcOrd="0" destOrd="0" presId="urn:microsoft.com/office/officeart/2018/2/layout/IconLabelList"/>
    <dgm:cxn modelId="{7348F861-076D-4C7B-B36A-F306A30DC63E}" type="presParOf" srcId="{9FC3D4EF-8E44-4D2E-8354-A35E2A86489A}" destId="{DB79C024-207E-4853-98A4-0467FC0A37E8}" srcOrd="1" destOrd="0" presId="urn:microsoft.com/office/officeart/2018/2/layout/IconLabelList"/>
    <dgm:cxn modelId="{25BE3109-C306-4407-A7D1-594A863B07AD}" type="presParOf" srcId="{9FC3D4EF-8E44-4D2E-8354-A35E2A86489A}" destId="{2E3964AA-C56E-4E33-A964-D69A56E28C94}" srcOrd="2" destOrd="0" presId="urn:microsoft.com/office/officeart/2018/2/layout/IconLabelList"/>
    <dgm:cxn modelId="{E7497E96-15B5-484C-B13B-F86EAB2ED36A}" type="presParOf" srcId="{677A3FEC-CBD0-4AE8-B06F-2F893573BB09}" destId="{B27A53D8-E9BC-45AB-8728-A85F2019C1FB}" srcOrd="1" destOrd="0" presId="urn:microsoft.com/office/officeart/2018/2/layout/IconLabelList"/>
    <dgm:cxn modelId="{F6B8C8C1-426B-4EAC-8770-84D6BCBE0FC1}" type="presParOf" srcId="{677A3FEC-CBD0-4AE8-B06F-2F893573BB09}" destId="{28ABDEB5-69A4-47A5-83BB-48F14AFE62F8}" srcOrd="2" destOrd="0" presId="urn:microsoft.com/office/officeart/2018/2/layout/IconLabelList"/>
    <dgm:cxn modelId="{4CE9AAA3-23E9-4279-A8D0-C150607EDD5D}" type="presParOf" srcId="{28ABDEB5-69A4-47A5-83BB-48F14AFE62F8}" destId="{0365A1C8-46A9-496B-9BC2-D88C81C20771}" srcOrd="0" destOrd="0" presId="urn:microsoft.com/office/officeart/2018/2/layout/IconLabelList"/>
    <dgm:cxn modelId="{A93A8BF5-4E3D-4AF4-B528-842BA3F295F1}" type="presParOf" srcId="{28ABDEB5-69A4-47A5-83BB-48F14AFE62F8}" destId="{8227CCAF-A9AA-4C32-AA54-0019F849FBD9}" srcOrd="1" destOrd="0" presId="urn:microsoft.com/office/officeart/2018/2/layout/IconLabelList"/>
    <dgm:cxn modelId="{2D383135-947F-4049-85DE-7E7847E7F38A}" type="presParOf" srcId="{28ABDEB5-69A4-47A5-83BB-48F14AFE62F8}" destId="{D286A39E-F2D1-4135-BD57-8CC37BE1A754}" srcOrd="2" destOrd="0" presId="urn:microsoft.com/office/officeart/2018/2/layout/IconLabelList"/>
    <dgm:cxn modelId="{9D98D77A-1535-46F3-93A3-8BEAF7BF2E54}" type="presParOf" srcId="{677A3FEC-CBD0-4AE8-B06F-2F893573BB09}" destId="{7CFF1E42-58DD-40BA-B9FB-E256A2ED98B2}" srcOrd="3" destOrd="0" presId="urn:microsoft.com/office/officeart/2018/2/layout/IconLabelList"/>
    <dgm:cxn modelId="{B1126EF5-0925-4767-91F4-783C432F1A60}" type="presParOf" srcId="{677A3FEC-CBD0-4AE8-B06F-2F893573BB09}" destId="{FCFC3BF8-536A-4F35-B953-FCE87B3B7A76}" srcOrd="4" destOrd="0" presId="urn:microsoft.com/office/officeart/2018/2/layout/IconLabelList"/>
    <dgm:cxn modelId="{0E364166-59BF-4824-BD7E-216817761443}" type="presParOf" srcId="{FCFC3BF8-536A-4F35-B953-FCE87B3B7A76}" destId="{D89807B5-1B9E-4D46-9D97-207F03B18153}" srcOrd="0" destOrd="0" presId="urn:microsoft.com/office/officeart/2018/2/layout/IconLabelList"/>
    <dgm:cxn modelId="{74A9CEB6-C6F0-42D4-8486-B87800ABA607}" type="presParOf" srcId="{FCFC3BF8-536A-4F35-B953-FCE87B3B7A76}" destId="{C84E96A3-6EB1-4D75-BB50-0E0741C0C4F9}" srcOrd="1" destOrd="0" presId="urn:microsoft.com/office/officeart/2018/2/layout/IconLabelList"/>
    <dgm:cxn modelId="{B9FF0626-25A5-4F3B-81CC-49302B165C5E}" type="presParOf" srcId="{FCFC3BF8-536A-4F35-B953-FCE87B3B7A76}" destId="{2AA3249C-F9DA-470C-AEBD-FD99704F9804}" srcOrd="2" destOrd="0" presId="urn:microsoft.com/office/officeart/2018/2/layout/IconLabelList"/>
    <dgm:cxn modelId="{AF2C32A1-2F85-48C4-AA20-38700615D338}" type="presParOf" srcId="{677A3FEC-CBD0-4AE8-B06F-2F893573BB09}" destId="{895D0D3F-90A5-4712-B64B-981BD7923811}" srcOrd="5" destOrd="0" presId="urn:microsoft.com/office/officeart/2018/2/layout/IconLabelList"/>
    <dgm:cxn modelId="{8ACE26C8-6F0E-491A-87D7-DB4D5C835B57}" type="presParOf" srcId="{677A3FEC-CBD0-4AE8-B06F-2F893573BB09}" destId="{035F02BB-44EF-43A2-9DB5-168B9E9F5691}" srcOrd="6" destOrd="0" presId="urn:microsoft.com/office/officeart/2018/2/layout/IconLabelList"/>
    <dgm:cxn modelId="{6A2DEFB1-C397-4649-A7D9-D44F7010085F}" type="presParOf" srcId="{035F02BB-44EF-43A2-9DB5-168B9E9F5691}" destId="{C19CBBF7-E7F4-4B85-AA19-DF6331EC9BAC}" srcOrd="0" destOrd="0" presId="urn:microsoft.com/office/officeart/2018/2/layout/IconLabelList"/>
    <dgm:cxn modelId="{0AF57293-E275-4A4D-8A6F-B02A34A8D6CE}" type="presParOf" srcId="{035F02BB-44EF-43A2-9DB5-168B9E9F5691}" destId="{94441E56-B55D-4C4D-A31F-B4313E3B5A72}" srcOrd="1" destOrd="0" presId="urn:microsoft.com/office/officeart/2018/2/layout/IconLabelList"/>
    <dgm:cxn modelId="{032ABAF2-6E7C-4304-A255-86243F9AB153}" type="presParOf" srcId="{035F02BB-44EF-43A2-9DB5-168B9E9F5691}" destId="{267D580E-F22B-48FE-9F87-1CD1659C557F}" srcOrd="2" destOrd="0" presId="urn:microsoft.com/office/officeart/2018/2/layout/IconLabelList"/>
    <dgm:cxn modelId="{AD07A42D-CD0C-45A2-9552-5D8A673B0FC6}" type="presParOf" srcId="{677A3FEC-CBD0-4AE8-B06F-2F893573BB09}" destId="{0557776A-6CEE-486D-8139-AB7A2F243F21}" srcOrd="7" destOrd="0" presId="urn:microsoft.com/office/officeart/2018/2/layout/IconLabelList"/>
    <dgm:cxn modelId="{69301F7A-851A-4355-B7BB-946A9657F8FA}" type="presParOf" srcId="{677A3FEC-CBD0-4AE8-B06F-2F893573BB09}" destId="{64F19359-AF2D-4F1E-8249-89CC2271FE52}" srcOrd="8" destOrd="0" presId="urn:microsoft.com/office/officeart/2018/2/layout/IconLabelList"/>
    <dgm:cxn modelId="{9F267128-B926-4C63-A66F-34C73ED019C8}" type="presParOf" srcId="{64F19359-AF2D-4F1E-8249-89CC2271FE52}" destId="{C766F31E-19E3-4F28-89F7-E69BD5310559}" srcOrd="0" destOrd="0" presId="urn:microsoft.com/office/officeart/2018/2/layout/IconLabelList"/>
    <dgm:cxn modelId="{7344E33B-95D5-4AC9-A1C9-340C472BBDE0}" type="presParOf" srcId="{64F19359-AF2D-4F1E-8249-89CC2271FE52}" destId="{21444D69-854A-4787-A3E0-D51E435832AB}" srcOrd="1" destOrd="0" presId="urn:microsoft.com/office/officeart/2018/2/layout/IconLabelList"/>
    <dgm:cxn modelId="{D12AFA78-4DB4-41B0-A593-416D911155D8}" type="presParOf" srcId="{64F19359-AF2D-4F1E-8249-89CC2271FE52}" destId="{547DCC7C-54FD-4C21-A021-DF237B840CF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179E7-5646-4F19-B920-463CCA6EFB22}">
      <dsp:nvSpPr>
        <dsp:cNvPr id="0" name=""/>
        <dsp:cNvSpPr/>
      </dsp:nvSpPr>
      <dsp:spPr>
        <a:xfrm>
          <a:off x="1107813" y="1167693"/>
          <a:ext cx="1491953" cy="14919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0424C-049A-4089-81B9-94BCFC33987E}">
      <dsp:nvSpPr>
        <dsp:cNvPr id="0" name=""/>
        <dsp:cNvSpPr/>
      </dsp:nvSpPr>
      <dsp:spPr>
        <a:xfrm>
          <a:off x="196064" y="3054505"/>
          <a:ext cx="3315452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20/20 Commission</a:t>
          </a:r>
        </a:p>
      </dsp:txBody>
      <dsp:txXfrm>
        <a:off x="196064" y="3054505"/>
        <a:ext cx="3315452" cy="742500"/>
      </dsp:txXfrm>
    </dsp:sp>
    <dsp:sp modelId="{FC6602DC-32D3-452C-A9EF-09DAF7E63944}">
      <dsp:nvSpPr>
        <dsp:cNvPr id="0" name=""/>
        <dsp:cNvSpPr/>
      </dsp:nvSpPr>
      <dsp:spPr>
        <a:xfrm>
          <a:off x="5003470" y="1167693"/>
          <a:ext cx="1491953" cy="1491953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3B180-4CF0-48BE-9924-C08F5995524D}">
      <dsp:nvSpPr>
        <dsp:cNvPr id="0" name=""/>
        <dsp:cNvSpPr/>
      </dsp:nvSpPr>
      <dsp:spPr>
        <a:xfrm>
          <a:off x="4091720" y="3054505"/>
          <a:ext cx="3315452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APRL proposed RPC 5.5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April 2022</a:t>
          </a:r>
        </a:p>
      </dsp:txBody>
      <dsp:txXfrm>
        <a:off x="4091720" y="3054505"/>
        <a:ext cx="3315452" cy="742500"/>
      </dsp:txXfrm>
    </dsp:sp>
    <dsp:sp modelId="{C6352C48-07AD-4B7D-A31F-5C952A59DB0A}">
      <dsp:nvSpPr>
        <dsp:cNvPr id="0" name=""/>
        <dsp:cNvSpPr/>
      </dsp:nvSpPr>
      <dsp:spPr>
        <a:xfrm>
          <a:off x="8899126" y="1167693"/>
          <a:ext cx="1491953" cy="14919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0378F-A43F-4CAC-A546-F6FAA03C07AF}">
      <dsp:nvSpPr>
        <dsp:cNvPr id="0" name=""/>
        <dsp:cNvSpPr/>
      </dsp:nvSpPr>
      <dsp:spPr>
        <a:xfrm>
          <a:off x="7987377" y="3054505"/>
          <a:ext cx="3315452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ABA Issues Paper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January 2024</a:t>
          </a:r>
        </a:p>
      </dsp:txBody>
      <dsp:txXfrm>
        <a:off x="7987377" y="3054505"/>
        <a:ext cx="3315452" cy="74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7D8C6-305C-4DC4-B43E-7C707C8BEC57}">
      <dsp:nvSpPr>
        <dsp:cNvPr id="0" name=""/>
        <dsp:cNvSpPr/>
      </dsp:nvSpPr>
      <dsp:spPr>
        <a:xfrm>
          <a:off x="1174467" y="56436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964AA-C56E-4E33-A964-D69A56E28C94}">
      <dsp:nvSpPr>
        <dsp:cNvPr id="0" name=""/>
        <dsp:cNvSpPr/>
      </dsp:nvSpPr>
      <dsp:spPr>
        <a:xfrm>
          <a:off x="679467" y="1914589"/>
          <a:ext cx="1800000" cy="22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Look for states with UBE</a:t>
          </a:r>
        </a:p>
      </dsp:txBody>
      <dsp:txXfrm>
        <a:off x="679467" y="1914589"/>
        <a:ext cx="1800000" cy="2250000"/>
      </dsp:txXfrm>
    </dsp:sp>
    <dsp:sp modelId="{0365A1C8-46A9-496B-9BC2-D88C81C20771}">
      <dsp:nvSpPr>
        <dsp:cNvPr id="0" name=""/>
        <dsp:cNvSpPr/>
      </dsp:nvSpPr>
      <dsp:spPr>
        <a:xfrm>
          <a:off x="3289467" y="56436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6A39E-F2D1-4135-BD57-8CC37BE1A754}">
      <dsp:nvSpPr>
        <dsp:cNvPr id="0" name=""/>
        <dsp:cNvSpPr/>
      </dsp:nvSpPr>
      <dsp:spPr>
        <a:xfrm>
          <a:off x="2794467" y="1914589"/>
          <a:ext cx="1800000" cy="22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Nuanced RPC 5.5 that work for your purposes [</a:t>
          </a:r>
          <a:r>
            <a:rPr lang="en-US" sz="2400" kern="120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AZ, MN, NC, OH, NH]</a:t>
          </a:r>
          <a:endParaRPr lang="en-US" sz="2400" kern="1200"/>
        </a:p>
      </dsp:txBody>
      <dsp:txXfrm>
        <a:off x="2794467" y="1914589"/>
        <a:ext cx="1800000" cy="2250000"/>
      </dsp:txXfrm>
    </dsp:sp>
    <dsp:sp modelId="{D89807B5-1B9E-4D46-9D97-207F03B18153}">
      <dsp:nvSpPr>
        <dsp:cNvPr id="0" name=""/>
        <dsp:cNvSpPr/>
      </dsp:nvSpPr>
      <dsp:spPr>
        <a:xfrm>
          <a:off x="5404467" y="56436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3249C-F9DA-470C-AEBD-FD99704F9804}">
      <dsp:nvSpPr>
        <dsp:cNvPr id="0" name=""/>
        <dsp:cNvSpPr/>
      </dsp:nvSpPr>
      <dsp:spPr>
        <a:xfrm>
          <a:off x="4909467" y="1914589"/>
          <a:ext cx="1800000" cy="22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Reciprocity with states you are interested in going to</a:t>
          </a:r>
        </a:p>
      </dsp:txBody>
      <dsp:txXfrm>
        <a:off x="4909467" y="1914589"/>
        <a:ext cx="1800000" cy="2250000"/>
      </dsp:txXfrm>
    </dsp:sp>
    <dsp:sp modelId="{C19CBBF7-E7F4-4B85-AA19-DF6331EC9BAC}">
      <dsp:nvSpPr>
        <dsp:cNvPr id="0" name=""/>
        <dsp:cNvSpPr/>
      </dsp:nvSpPr>
      <dsp:spPr>
        <a:xfrm>
          <a:off x="7519467" y="56436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D580E-F22B-48FE-9F87-1CD1659C557F}">
      <dsp:nvSpPr>
        <dsp:cNvPr id="0" name=""/>
        <dsp:cNvSpPr/>
      </dsp:nvSpPr>
      <dsp:spPr>
        <a:xfrm>
          <a:off x="7024467" y="1914589"/>
          <a:ext cx="1800000" cy="22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Pick a federal practice area and only do that</a:t>
          </a:r>
        </a:p>
      </dsp:txBody>
      <dsp:txXfrm>
        <a:off x="7024467" y="1914589"/>
        <a:ext cx="1800000" cy="2250000"/>
      </dsp:txXfrm>
    </dsp:sp>
    <dsp:sp modelId="{C766F31E-19E3-4F28-89F7-E69BD5310559}">
      <dsp:nvSpPr>
        <dsp:cNvPr id="0" name=""/>
        <dsp:cNvSpPr/>
      </dsp:nvSpPr>
      <dsp:spPr>
        <a:xfrm>
          <a:off x="9634467" y="56436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DCC7C-54FD-4C21-A021-DF237B840CF9}">
      <dsp:nvSpPr>
        <dsp:cNvPr id="0" name=""/>
        <dsp:cNvSpPr/>
      </dsp:nvSpPr>
      <dsp:spPr>
        <a:xfrm>
          <a:off x="9139467" y="1914589"/>
          <a:ext cx="1800000" cy="22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 in-house counsel</a:t>
          </a:r>
        </a:p>
      </dsp:txBody>
      <dsp:txXfrm>
        <a:off x="9139467" y="1914589"/>
        <a:ext cx="1800000" cy="225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8F0A4-7DB8-4E6E-8167-46936FC2D3A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01BD3-8761-4056-AC52-918A31354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 to pressures creating interest in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51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7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7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Usu. jurisdiction where barred AND where offering legal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1BD3-8761-4056-AC52-918A31354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9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 plus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5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right for in house counsel lawyers</a:t>
            </a:r>
          </a:p>
          <a:p>
            <a:r>
              <a:rPr lang="en-US" dirty="0"/>
              <a:t>No right for virtual practitioners just practicing from their home office</a:t>
            </a:r>
          </a:p>
          <a:p>
            <a:r>
              <a:rPr lang="en-US" dirty="0"/>
              <a:t>No right for out of state lawyers to review</a:t>
            </a:r>
          </a:p>
          <a:p>
            <a:r>
              <a:rPr lang="en-US" dirty="0"/>
              <a:t>Right for an hour of state doing a deposition for a pending lawsuit in MO with pro hac vice only</a:t>
            </a:r>
          </a:p>
          <a:p>
            <a:r>
              <a:rPr lang="en-US" dirty="0"/>
              <a:t>Even revised 5.5 is strict. It has a foreign lawyer exception (5.5d), but only with one of two special licenses and this doesn’t apply for solely federal practitioners who, it says, are authorized under 5.5b1, but in comment 4 states no right to an actual office based on a 1950s case with little to say on the topic. </a:t>
            </a:r>
          </a:p>
          <a:p>
            <a:r>
              <a:rPr lang="en-US" dirty="0"/>
              <a:t>“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Federal law, including but not limited to international treaties, may require that a lawyer be permitted to practice in this jurisdiction. Federal law that admits a lawyer to appear in a federal court or other tribunal does not authorize a lawyer to establish an office or other systematic and continuous presence to engage in other aspects of the practice of law in this jurisdiction. </a:t>
            </a:r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See In re: Page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257 S.W. 2d 679 (Mo. banc 1953).”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1BD3-8761-4056-AC52-918A31354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4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Transition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6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 +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36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 +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7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1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1BD3-8761-4056-AC52-918A31354B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9B2-1158-BBCE-6D60-3BA8BF8EA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E2BD8-E723-EBFD-6388-1A0923A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34BEC-27B1-2B59-BCC4-0178C4B8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32BCD-5290-C2B7-6517-7B2CD67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1A215-5FFC-7AB4-B7F4-44BCB841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68FD-7FCD-1F3B-E773-2EB68FE9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B0BA4-6835-5F3F-9DAE-06B46A15A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A521F-1AC3-6C84-AB90-AE92988B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D1056-556C-5298-6D21-1332E0E6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0B4E-3864-9D97-891F-7487211B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B6C7A-5470-4158-7F4B-51A5EF26D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9613C-ACEC-E9C6-544E-BB8A1137F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A990A-BFC1-63CC-EA35-0843D15B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2432C-1606-A88A-8F81-4F55E3FA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23FDD-9164-DC30-B927-ED740339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3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E46C-D285-FCCE-54E3-FE9DF6D0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FF4CF-A75C-13DA-440F-E0DFDA33C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21E7A-2D8E-BDEB-101A-8D81F51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6E1-DD98-4E62-8651-5FC07D2F67F3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F788D-0BF6-1096-FB26-B419B4B6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C636A-1516-5BD6-39B8-D0AC8ECA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209F-2867-4883-BDA3-34124D38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7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C1CA-956B-49CD-86DB-F1345D0C1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77" y="2061095"/>
            <a:ext cx="11504645" cy="1865575"/>
          </a:xfrm>
        </p:spPr>
        <p:txBody>
          <a:bodyPr anchor="b">
            <a:noAutofit/>
          </a:bodyPr>
          <a:lstStyle>
            <a:lvl1pPr algn="ctr">
              <a:defRPr sz="5400">
                <a:latin typeface="Tw Cen MT Condensed Extra Bold" panose="020B08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D3CE3-8A67-4DCC-86C5-6CE8FC5A51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40" y="4174777"/>
            <a:ext cx="10932605" cy="847043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[Speaker Name(s)]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E6B53-F00C-7936-C110-4D6CA341AC25}"/>
              </a:ext>
            </a:extLst>
          </p:cNvPr>
          <p:cNvSpPr txBox="1"/>
          <p:nvPr userDrawn="1"/>
        </p:nvSpPr>
        <p:spPr>
          <a:xfrm>
            <a:off x="10376438" y="6457890"/>
            <a:ext cx="1815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w Cen MT Condensed Extra Bold" panose="020B0803020202020204" pitchFamily="34" charset="0"/>
              </a:rPr>
              <a:t>#ABATECHSHOW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042A1-BA82-586B-9F7A-C7EB27163116}"/>
              </a:ext>
            </a:extLst>
          </p:cNvPr>
          <p:cNvSpPr txBox="1"/>
          <p:nvPr userDrawn="1"/>
        </p:nvSpPr>
        <p:spPr>
          <a:xfrm>
            <a:off x="0" y="6457890"/>
            <a:ext cx="2367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w Cen MT Condensed Extra Bold" panose="020B0803020202020204" pitchFamily="34" charset="0"/>
              </a:rPr>
              <a:t>WWW.TECHSHOW.COM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49ABA3-B0DB-E190-8F25-5CBEF43CA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81" b="6846"/>
          <a:stretch/>
        </p:blipFill>
        <p:spPr>
          <a:xfrm>
            <a:off x="1652579" y="195519"/>
            <a:ext cx="8886841" cy="17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8B66-A1CC-681C-2100-ED51A4D9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4C24-E749-FFAB-05F9-646DB849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C05D8-2312-BA9A-4FD4-F11C465F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30D1-2399-2A0E-47C0-4BDB4B50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4432B-7F59-996C-2A41-83EECDA3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6117-A7C4-D2B0-9681-548C31C9B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3DB02-B357-62FC-DA36-A2112F59D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7C0B-203C-CD36-B5DB-EB5F4F31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E9C13-74E7-D087-F502-A9346A12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E7376-C821-6BE5-3239-5DB6D6D1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EA29-29A0-A7C9-7460-501683B4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F8148-9F0D-9E2D-295D-FE396EE1D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6617C-A69C-F10D-25CE-41A83FFA3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BE564-6B1C-B616-8F08-B45FF165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0A19F-2A57-81A0-2E47-EBA1B703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BB0F3-EC96-1961-0369-06576B1E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2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6484-18DF-10F8-7240-EDE7B22C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175FC-933C-F678-4A84-C695E35C6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DFBDD-ADD3-E6BC-B958-D5013E4AA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0EB09-2334-B40F-A46A-740064C03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8CB0C-5C0A-A68B-B88F-C15CB5F02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30683-07F3-F24C-77BD-972C911B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25ADD-CAFC-AF48-909A-4567CB60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0EBFF-CAD2-89EF-4407-4C0AA7A3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9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DA7E4-96E5-C4DA-7754-98D1244D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B3349-2030-CAA4-CBB7-0C24BC382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67191-6C81-6B2B-CB1F-BFE4E2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214EF-7792-4715-B9F3-F44E9264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674C7-F7C1-42C3-EA8D-16E9B8CC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206B16-A849-68C8-354D-FC4E8A8E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4E028-0C67-8CDA-5118-D29E6085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9845-4895-04BA-272D-5AB48B70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00C7-1883-028B-6551-B520C854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48F90-1B6E-6775-3481-7AE79B534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21AF0-9130-78C1-ECD6-9EB9F22E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E92B8-401E-4451-04AB-80D25983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E28CD-A377-879A-5F7B-B46D64CB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CFB43-C2B8-F9C2-75BD-64B75E4D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26C94-6D51-75C8-12A3-BCB5D7D5D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D98B5-073F-8124-034B-70D84E695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01809-5F6E-C290-DDEE-6AFE5C26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035DC-044F-1505-8815-BF2E484D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8F63B-E3E7-2E17-2174-8390171A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3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35F3DA-D931-BAF3-92EE-ADCBEB0B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CF174-5738-A44B-5E86-1EE8431D6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E6F14-80B2-10DC-9165-0F14D615E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90D990-4E73-4501-A2A8-5E0741A715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67A9F-7E3A-808D-5BB3-1EAAE5AF5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5B501-6B84-DB8D-05E2-26B635DAD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10E487-20EE-4961-AD4E-A3F218F2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buchdahl@kanghaggerty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bar.org/events-cle/ecd/ondemand/436394086/" TargetMode="External"/><Relationship Id="rId2" Type="http://schemas.openxmlformats.org/officeDocument/2006/relationships/hyperlink" Target="https://www.americanbar.org/groups/young_lawyers/resources/after-the-bar/career-resources/what-is-bar-reciprocity-and-how-does-it-wor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ile:United_States_Administrative_Divisions_Cities.sv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bar.org/groups/professional_responsibility/policy/rule_charts/" TargetMode="External"/><Relationship Id="rId2" Type="http://schemas.openxmlformats.org/officeDocument/2006/relationships/hyperlink" Target="https://www.americanbar.org/content/dam/aba/administrative/professional_responsibility/mrpc-5-5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09A1-7291-57AC-9B4F-F5039454E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Changing Scope of Model Rule 5.5 and Multi-State Jurisdictional Practices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9EB59-C6C5-05F8-F89B-1B9A11BA4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636" y="4236739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Legal Netlink Alliance</a:t>
            </a:r>
          </a:p>
          <a:p>
            <a:r>
              <a:rPr lang="en-US" dirty="0"/>
              <a:t>Greensboro, NC</a:t>
            </a:r>
          </a:p>
          <a:p>
            <a:r>
              <a:rPr lang="en-US" dirty="0"/>
              <a:t>September 2024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Micah U. Buchdahl </a:t>
            </a:r>
            <a:r>
              <a:rPr lang="en-US" dirty="0">
                <a:hlinkClick r:id="rId2"/>
              </a:rPr>
              <a:t>mbuchdahl@kanghaggerty.com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195E-DBCD-FF38-3947-160072EE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Temporarily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E29F3-A363-82CF-EB21-B8736A633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 hac vice</a:t>
            </a:r>
          </a:p>
          <a:p>
            <a:r>
              <a:rPr lang="en-US" dirty="0"/>
              <a:t>Admission by motion</a:t>
            </a:r>
          </a:p>
          <a:p>
            <a:r>
              <a:rPr lang="en-US" dirty="0"/>
              <a:t>Pandemic exceptions extended</a:t>
            </a:r>
          </a:p>
          <a:p>
            <a:r>
              <a:rPr lang="en-US" dirty="0"/>
              <a:t>Exceptions for pro bono, UBE, military spouse,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5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D2B2-9F13-62E9-6631-A20BFDEAC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Military Spouse Attorney Exceptions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A7AC8-8AF6-F318-F787-6E07A82F2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Military Spouse JD Network, a 1,000-member bar association created to help military spouses — of whom 92% are estimated to be women — with the unique professional challenges that other attorneys do not face.</a:t>
            </a:r>
          </a:p>
        </p:txBody>
      </p:sp>
    </p:spTree>
    <p:extLst>
      <p:ext uri="{BB962C8B-B14F-4D97-AF65-F5344CB8AC3E}">
        <p14:creationId xmlns:p14="http://schemas.microsoft.com/office/powerpoint/2010/main" val="314860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73417-D813-824D-1333-9305DAED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Permanently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F5D49-AD46-B5BC-6B15-E75989EC9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Federal only </a:t>
            </a:r>
          </a:p>
          <a:p>
            <a:r>
              <a:rPr lang="en-US"/>
              <a:t>In-house counsel </a:t>
            </a:r>
          </a:p>
          <a:p>
            <a:r>
              <a:rPr lang="en-US"/>
              <a:t>Related to a pending mediation or arbitration</a:t>
            </a:r>
          </a:p>
          <a:p>
            <a:r>
              <a:rPr lang="en-US"/>
              <a:t>Related to negotiations originating from own jurisdiction</a:t>
            </a:r>
          </a:p>
          <a:p>
            <a:r>
              <a:rPr lang="en-US"/>
              <a:t>Has local counsel</a:t>
            </a:r>
          </a:p>
          <a:p>
            <a:r>
              <a:rPr lang="en-US"/>
              <a:t>Pro bono</a:t>
            </a:r>
          </a:p>
          <a:p>
            <a:r>
              <a:rPr lang="en-US"/>
              <a:t>Authorized by local jurisdiction, with limitations  </a:t>
            </a:r>
          </a:p>
        </p:txBody>
      </p:sp>
    </p:spTree>
    <p:extLst>
      <p:ext uri="{BB962C8B-B14F-4D97-AF65-F5344CB8AC3E}">
        <p14:creationId xmlns:p14="http://schemas.microsoft.com/office/powerpoint/2010/main" val="274357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404A-C4C3-E2C8-2A57-BF637EF7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05" y="365125"/>
            <a:ext cx="1103543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How To Maximize the Versatility of Your License </a:t>
            </a:r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3AF60B14-C25C-7F10-6938-3E1C01B2F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703703"/>
              </p:ext>
            </p:extLst>
          </p:nvPr>
        </p:nvGraphicFramePr>
        <p:xfrm>
          <a:off x="318369" y="1884788"/>
          <a:ext cx="11618935" cy="472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095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F8-A26A-17DB-C885-575499A6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 and Fast Limits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ADB89-C5ED-FA1B-DF46-B6062E4D7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Practicing in a different state than barred, but within the rules</a:t>
            </a:r>
          </a:p>
          <a:p>
            <a:pPr lvl="1"/>
            <a:r>
              <a:rPr lang="en-US" sz="2800" dirty="0"/>
              <a:t>Don’t dabble in state law</a:t>
            </a:r>
          </a:p>
          <a:p>
            <a:pPr lvl="1"/>
            <a:r>
              <a:rPr lang="en-US" sz="2800" dirty="0"/>
              <a:t>Identify where you are barred and why you can practice there – letterhead, sig block, website, etc.</a:t>
            </a:r>
          </a:p>
          <a:p>
            <a:pPr lvl="1"/>
            <a:endParaRPr lang="en-US" sz="2800" dirty="0"/>
          </a:p>
          <a:p>
            <a:r>
              <a:rPr lang="en-US" dirty="0"/>
              <a:t>Certificate to client about malpractice insurance in Oregon</a:t>
            </a:r>
          </a:p>
          <a:p>
            <a:endParaRPr lang="en-US" dirty="0"/>
          </a:p>
          <a:p>
            <a:r>
              <a:rPr lang="en-US" dirty="0"/>
              <a:t>Additional requirements: registration as entity in New Jersey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2BFD-4550-43D6-5F50-9B256D5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41414"/>
                </a:solidFill>
                <a:effectLst/>
                <a:highlight>
                  <a:srgbClr val="FBFAF6"/>
                </a:highlight>
                <a:latin typeface="Publico"/>
              </a:rPr>
              <a:t>What Is Bar Reciprocity, and 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94F8D-124D-CB9F-32C3-46D26F38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Only certain states with others—often neighbors—with a certain number of years practicing and an additional fee. Consider new CLE requirements also. </a:t>
            </a:r>
          </a:p>
          <a:p>
            <a:pPr marL="0" indent="0">
              <a:buNone/>
            </a:pPr>
            <a:r>
              <a:rPr lang="en-US" dirty="0"/>
              <a:t>Quick list and resources (2021): </a:t>
            </a:r>
            <a:r>
              <a:rPr lang="en-US" dirty="0">
                <a:solidFill>
                  <a:srgbClr val="4678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https://www.americanbar.org/groups/young_lawyers/resources/after-the-bar/career-resources/</a:t>
            </a:r>
            <a:r>
              <a:rPr lang="en-US">
                <a:solidFill>
                  <a:srgbClr val="4678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what-is-bar-reciprocity-and-how-does-it-work/</a:t>
            </a:r>
            <a:r>
              <a:rPr lang="en-US">
                <a:solidFill>
                  <a:srgbClr val="467886"/>
                </a:solidFill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Program (2024):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https://www.americanbar.org/events-cle/ecd/ondemand/436394086/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10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2FF9-C034-B5C3-2CEC-F86D303A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Reciprocity – Adding New Jurisdictions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CEF3-7C5E-348A-82C5-5485BCB84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• What new obligations arrived with the addition of </a:t>
            </a:r>
          </a:p>
          <a:p>
            <a:r>
              <a:rPr lang="en-US" dirty="0"/>
              <a:t>your new jurisdiction(s)?</a:t>
            </a:r>
          </a:p>
          <a:p>
            <a:r>
              <a:rPr lang="en-US" dirty="0"/>
              <a:t>• What are some of the hidden costs?</a:t>
            </a:r>
          </a:p>
          <a:p>
            <a:r>
              <a:rPr lang="en-US" dirty="0"/>
              <a:t>• CLE requirements in each jurisdiction?</a:t>
            </a:r>
          </a:p>
          <a:p>
            <a:r>
              <a:rPr lang="en-US" dirty="0"/>
              <a:t>• State bar dues In every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1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321C-9F80-8B47-2CFB-4A50FFEE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Safely Marketing Your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9570C-6AD7-3838-2CB8-B16791B84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74620"/>
            <a:ext cx="5181600" cy="28533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Advertising</a:t>
            </a:r>
          </a:p>
          <a:p>
            <a:r>
              <a:rPr lang="en-US" sz="2800" dirty="0"/>
              <a:t>Marketing</a:t>
            </a:r>
          </a:p>
          <a:p>
            <a:r>
              <a:rPr lang="en-US" dirty="0"/>
              <a:t>Solicitation</a:t>
            </a:r>
          </a:p>
          <a:p>
            <a:r>
              <a:rPr lang="en-US" sz="2800" dirty="0"/>
              <a:t>RPC Nuances</a:t>
            </a:r>
          </a:p>
          <a:p>
            <a:r>
              <a:rPr lang="en-US" sz="2800" dirty="0"/>
              <a:t>MJP/UPL</a:t>
            </a:r>
          </a:p>
          <a:p>
            <a:r>
              <a:rPr lang="en-US" sz="2800" dirty="0"/>
              <a:t>Enforcement Mechanisms</a:t>
            </a:r>
          </a:p>
          <a:p>
            <a:r>
              <a:rPr lang="en-US" sz="2800" dirty="0"/>
              <a:t>Associating with local counsel </a:t>
            </a:r>
          </a:p>
          <a:p>
            <a:endParaRPr lang="en-US" dirty="0"/>
          </a:p>
        </p:txBody>
      </p:sp>
      <p:pic>
        <p:nvPicPr>
          <p:cNvPr id="5" name="Picture 4" descr="Hand placing stars">
            <a:extLst>
              <a:ext uri="{FF2B5EF4-FFF2-40B4-BE49-F238E27FC236}">
                <a16:creationId xmlns:a16="http://schemas.microsoft.com/office/drawing/2014/main" id="{C746D479-7A4E-BD5C-CD74-EDB298879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95031"/>
            <a:ext cx="5181600" cy="3458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73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ar on the road&#10;&#10;Description automatically generated">
            <a:extLst>
              <a:ext uri="{FF2B5EF4-FFF2-40B4-BE49-F238E27FC236}">
                <a16:creationId xmlns:a16="http://schemas.microsoft.com/office/drawing/2014/main" id="{DA27101B-66FB-76E3-6112-F18AC01B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906" r="2890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B55E6-2151-EA9D-720B-C5D09842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All legal matters. Anytime. Anywhere. </a:t>
            </a:r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</a:rPr>
              <a:t>Really?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9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2E53-BCAD-D239-9C6A-A7AA0F5B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All 50 States / Virtual Law Firm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938290-EA4F-257A-8221-3109FF5D3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161" y="1920265"/>
            <a:ext cx="5822185" cy="3279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D7013-C0F6-8A09-43C0-C121DAD0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59" y="3560231"/>
            <a:ext cx="5593638" cy="27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9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2CCF-F1E7-C2D9-79B9-870F0A37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i="0" u="none" strike="noStrike" baseline="0" dirty="0"/>
              <a:t>What we will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DB1F3-BF4B-9400-5FFF-F7012BFE5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693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Get a deeper understanding of the rules around where and how one practices, and how to navigate them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to maximize the versatility of your license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 you can safely market your practice, with the kaleidoscope of ethics rules in states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 about the proposed changes to RPC 5.5 and responses from states and organizations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Recent Opinions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 Things are Heading</a:t>
            </a: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35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03A1-F661-8F87-A7A8-5D0E2E8B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Morgan &amp; Morgan </a:t>
            </a:r>
            <a:r>
              <a:rPr lang="en-US" i="1" dirty="0"/>
              <a:t>Effect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F29BD8-696C-0F18-DF24-B694FB4F93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195" y="1996160"/>
            <a:ext cx="5781805" cy="45623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73A42C-E5A1-CB64-C859-63E64BDF40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7127" y="1565755"/>
            <a:ext cx="5660678" cy="3197548"/>
          </a:xfrm>
        </p:spPr>
      </p:pic>
    </p:spTree>
    <p:extLst>
      <p:ext uri="{BB962C8B-B14F-4D97-AF65-F5344CB8AC3E}">
        <p14:creationId xmlns:p14="http://schemas.microsoft.com/office/powerpoint/2010/main" val="380219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D8ADE1E-D2FD-1F70-72DA-CBE0A6F3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Discipline From Multiple States/Entities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639F3EE8-FBFB-6F1E-26DE-1876EEE333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1744" y="1690688"/>
            <a:ext cx="6466557" cy="3996129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3B7BAB5-5268-4A98-A0D6-F6575F69C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1528" y="1825625"/>
            <a:ext cx="5160723" cy="4351338"/>
          </a:xfrm>
        </p:spPr>
        <p:txBody>
          <a:bodyPr>
            <a:normAutofit/>
          </a:bodyPr>
          <a:lstStyle/>
          <a:p>
            <a:r>
              <a:rPr lang="en-US" sz="2800" dirty="0"/>
              <a:t>Can’t practice anywhere in U.S. if disbarred or suspended in a state</a:t>
            </a:r>
          </a:p>
          <a:p>
            <a:r>
              <a:rPr lang="en-US" sz="2800" dirty="0"/>
              <a:t>Will affect federal practice areas also</a:t>
            </a:r>
          </a:p>
          <a:p>
            <a:r>
              <a:rPr lang="en-US" sz="2800" dirty="0"/>
              <a:t>Don’t presume they match up in time or procedure for reinstatement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60D13-C083-5CA4-6D11-5DFEC22D1B8E}"/>
              </a:ext>
            </a:extLst>
          </p:cNvPr>
          <p:cNvSpPr txBox="1"/>
          <p:nvPr/>
        </p:nvSpPr>
        <p:spPr>
          <a:xfrm>
            <a:off x="3925700" y="639284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File:United_States_Administrative_Divisions_Cities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12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811A-6A6A-512D-E308-C7D3AC40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                    NC State Bar v </a:t>
            </a:r>
            <a:r>
              <a:rPr lang="en-US" i="1" dirty="0" err="1"/>
              <a:t>Musinguzi</a:t>
            </a:r>
            <a:r>
              <a:rPr lang="en-US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55DCE-9E21-87FC-4E98-8FAA3D291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11074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EDADB5-63C7-7105-30DE-3D32B274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by State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E2F7C9-DA6F-7FCD-C08F-B7D0E5DBE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Variations of the ABA Model Rules of Professional Conduct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https://www.americanbar.org/content/dam/aba/administrative/professional_responsibility/mrpc-5-5.pdf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Publico"/>
              </a:rPr>
              <a:t>Jurisdictional Rules Comparison Charts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https://www.americanbar.org/groups/professional_responsibility/policy/rule_charts/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56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0FBDD-CD36-971D-C260-0B4606A7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516835"/>
            <a:ext cx="11436626" cy="1003981"/>
          </a:xfrm>
        </p:spPr>
        <p:txBody>
          <a:bodyPr anchor="ctr">
            <a:noAutofit/>
          </a:bodyPr>
          <a:lstStyle/>
          <a:p>
            <a:r>
              <a:rPr lang="en-US" sz="3200" dirty="0"/>
              <a:t>Analyzing What Law Applies: </a:t>
            </a:r>
            <a:br>
              <a:rPr lang="en-US" sz="3200" dirty="0"/>
            </a:br>
            <a:r>
              <a:rPr lang="en-US" sz="3200" dirty="0"/>
              <a:t>The Intersection of RPC 5.5 and RPC 8.5 (Choice of Laws)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6755D-A28D-B937-3993-9CD4D8BCC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520815"/>
            <a:ext cx="5589270" cy="5337185"/>
          </a:xfrm>
        </p:spPr>
        <p:txBody>
          <a:bodyPr>
            <a:normAutofit/>
          </a:bodyPr>
          <a:lstStyle/>
          <a:p>
            <a:r>
              <a:rPr lang="en-US" sz="2400" dirty="0"/>
              <a:t>Ask: </a:t>
            </a:r>
            <a:r>
              <a:rPr lang="en-US" sz="2400" i="1" dirty="0"/>
              <a:t>Where barred? Where you did work? Where firm is? Where court is? Where client(s) are? Where dispute is?</a:t>
            </a:r>
          </a:p>
          <a:p>
            <a:r>
              <a:rPr lang="en-US" sz="2400" dirty="0"/>
              <a:t>Where court involved = where court says</a:t>
            </a:r>
          </a:p>
          <a:p>
            <a:r>
              <a:rPr lang="en-US" sz="2400" dirty="0"/>
              <a:t>Everything else, where action occurred </a:t>
            </a:r>
          </a:p>
          <a:p>
            <a:r>
              <a:rPr lang="en-US" sz="2400" dirty="0"/>
              <a:t>Unless there’s a predominant effect elsewhere</a:t>
            </a:r>
          </a:p>
          <a:p>
            <a:endParaRPr lang="en-US" dirty="0"/>
          </a:p>
          <a:p>
            <a:r>
              <a:rPr lang="en-US" sz="2400" dirty="0"/>
              <a:t>ABA Formal Opinion 504 - Spring 2023</a:t>
            </a:r>
          </a:p>
        </p:txBody>
      </p:sp>
      <p:pic>
        <p:nvPicPr>
          <p:cNvPr id="5" name="Picture 4" descr="Top view of a circular maze">
            <a:extLst>
              <a:ext uri="{FF2B5EF4-FFF2-40B4-BE49-F238E27FC236}">
                <a16:creationId xmlns:a16="http://schemas.microsoft.com/office/drawing/2014/main" id="{13CB5091-C0E8-EA72-EC90-00321745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1699641"/>
            <a:ext cx="5181600" cy="3458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716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D919-7FD3-E88E-82F4-542FB0B7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York – Physical Office Still Required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8FCDC-33CF-6742-24B0-D0B6400AE4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477294"/>
            <a:ext cx="4572000" cy="304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5D6AC-2453-FD7F-25D7-B31D0FA3E3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Judiciary Law 470</a:t>
            </a:r>
          </a:p>
          <a:p>
            <a:r>
              <a:rPr lang="en-US" dirty="0"/>
              <a:t>NJ lifted in 2013</a:t>
            </a:r>
          </a:p>
        </p:txBody>
      </p:sp>
    </p:spTree>
    <p:extLst>
      <p:ext uri="{BB962C8B-B14F-4D97-AF65-F5344CB8AC3E}">
        <p14:creationId xmlns:p14="http://schemas.microsoft.com/office/powerpoint/2010/main" val="1619282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1CEB-C916-5264-7ED0-C20469BD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Practice Rule -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B945-0299-9B27-06C8-7DFC2A32A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rule in 2024</a:t>
            </a:r>
          </a:p>
          <a:p>
            <a:r>
              <a:rPr lang="en-US" dirty="0"/>
              <a:t>Can be in-house if in </a:t>
            </a:r>
            <a:r>
              <a:rPr lang="en-US" i="1" dirty="0"/>
              <a:t>good standing </a:t>
            </a:r>
            <a:r>
              <a:rPr lang="en-US" dirty="0"/>
              <a:t>elsewhere.</a:t>
            </a:r>
          </a:p>
        </p:txBody>
      </p:sp>
    </p:spTree>
    <p:extLst>
      <p:ext uri="{BB962C8B-B14F-4D97-AF65-F5344CB8AC3E}">
        <p14:creationId xmlns:p14="http://schemas.microsoft.com/office/powerpoint/2010/main" val="857298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DDAF-CBBF-53CE-F607-C92A52BC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What’s next?</a:t>
            </a:r>
          </a:p>
        </p:txBody>
      </p:sp>
      <p:pic>
        <p:nvPicPr>
          <p:cNvPr id="5" name="Content Placeholder 4" descr="Different colored question marks">
            <a:extLst>
              <a:ext uri="{FF2B5EF4-FFF2-40B4-BE49-F238E27FC236}">
                <a16:creationId xmlns:a16="http://schemas.microsoft.com/office/drawing/2014/main" id="{6260D495-8836-ADC9-9EA2-B6A35AB62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28287" y="1825625"/>
            <a:ext cx="7735426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80546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FCE4-50AF-158E-8B60-7E02537552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Rule 5.5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91DB-F5A3-D10F-95F5-093CD2DB5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Unauthorized Practice of Law; Multijurisdictional Practice of Law</a:t>
            </a:r>
          </a:p>
        </p:txBody>
      </p:sp>
    </p:spTree>
    <p:extLst>
      <p:ext uri="{BB962C8B-B14F-4D97-AF65-F5344CB8AC3E}">
        <p14:creationId xmlns:p14="http://schemas.microsoft.com/office/powerpoint/2010/main" val="228105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42CCF-F1E7-C2D9-79B9-870F0A37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/>
            <a:r>
              <a:rPr lang="en-US" i="0" u="none" strike="noStrike" baseline="0"/>
              <a:t>What is Happening 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DB1F3-BF4B-9400-5FFF-F7012BFE5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Market pressures from lawyers, competition and rules</a:t>
            </a:r>
          </a:p>
          <a:p>
            <a:r>
              <a:rPr lang="en-US" sz="2400" dirty="0"/>
              <a:t>Pressures from modernization, globalization, technology</a:t>
            </a:r>
          </a:p>
          <a:p>
            <a:r>
              <a:rPr lang="en-US" sz="2400" dirty="0"/>
              <a:t>Address “access to justice”</a:t>
            </a:r>
          </a:p>
          <a:p>
            <a:r>
              <a:rPr lang="en-US" sz="2400" dirty="0"/>
              <a:t>Drive for uniformity</a:t>
            </a:r>
          </a:p>
          <a:p>
            <a:r>
              <a:rPr lang="en-US" sz="2400" dirty="0"/>
              <a:t>Realities of today’s law practice</a:t>
            </a:r>
          </a:p>
          <a:p>
            <a:endParaRPr lang="en-US" sz="2000" dirty="0"/>
          </a:p>
        </p:txBody>
      </p:sp>
      <p:pic>
        <p:nvPicPr>
          <p:cNvPr id="7" name="Picture 6" descr="Lines intersecting at pushpin">
            <a:extLst>
              <a:ext uri="{FF2B5EF4-FFF2-40B4-BE49-F238E27FC236}">
                <a16:creationId xmlns:a16="http://schemas.microsoft.com/office/drawing/2014/main" id="{7AF5D4AD-461F-7240-AA92-56DA7FCD9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9" r="603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677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8476-46FD-1804-8E47-9647310E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History of RPC 5.5</a:t>
            </a:r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14F5492C-04FE-3508-855E-99B2742A7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086578"/>
              </p:ext>
            </p:extLst>
          </p:nvPr>
        </p:nvGraphicFramePr>
        <p:xfrm>
          <a:off x="375781" y="1528176"/>
          <a:ext cx="11498894" cy="4964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02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644F-FF7B-B456-624A-95AB993F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3" y="365125"/>
            <a:ext cx="9920613" cy="1325563"/>
          </a:xfrm>
        </p:spPr>
        <p:txBody>
          <a:bodyPr>
            <a:normAutofit/>
          </a:bodyPr>
          <a:lstStyle/>
          <a:p>
            <a:r>
              <a:rPr lang="en-US" dirty="0"/>
              <a:t>Missouri Ethics Opinions on 5.5 and 8.5 -</a:t>
            </a:r>
            <a:br>
              <a:rPr lang="en-US" dirty="0"/>
            </a:br>
            <a:r>
              <a:rPr lang="en-US" i="1" dirty="0"/>
              <a:t>no; no; no; </a:t>
            </a:r>
            <a:r>
              <a:rPr lang="en-US" dirty="0"/>
              <a:t>and </a:t>
            </a:r>
            <a:r>
              <a:rPr lang="en-US" i="1" dirty="0"/>
              <a:t>okay, but…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B74FDA-644C-19A5-32D4-FA7D596BE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0587" y="1553695"/>
            <a:ext cx="6405840" cy="33439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27966-4CAB-0F9A-133A-E9B410D24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73" y="3914149"/>
            <a:ext cx="6426348" cy="27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5400-564B-68AE-F6D7-56BBA256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BAR OF GEORGIA</a:t>
            </a:r>
            <a:br>
              <a:rPr lang="en-US" dirty="0"/>
            </a:br>
            <a:r>
              <a:rPr lang="en-US" dirty="0"/>
              <a:t>FORMAL ADVISORY OPINION NO. 22-1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62ED5-D539-79F4-9EBF-3A8F1F7B2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Under Georgia Rule of Professional Conduct 5.5, may a Domestic Lawyer or a Foreign Lawyer provide legal services by remote means from Georgia while residing in Georgia, when the services have no relationship with Georgia other than the lawyer’s physical location?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Yes, under certain conditions. A Domestic or Foreign Lawyer residing </a:t>
            </a:r>
          </a:p>
          <a:p>
            <a:pPr marL="0" indent="0">
              <a:buNone/>
            </a:pPr>
            <a:r>
              <a:rPr lang="en-US" dirty="0"/>
              <a:t>and working in Georgia may provide legal services by remote means </a:t>
            </a:r>
          </a:p>
          <a:p>
            <a:pPr marL="0" indent="0">
              <a:buNone/>
            </a:pPr>
            <a:r>
              <a:rPr lang="en-US" dirty="0"/>
              <a:t>that have no relationship to Georgia other than the lawyer’s physical </a:t>
            </a:r>
          </a:p>
          <a:p>
            <a:pPr marL="0" indent="0">
              <a:buNone/>
            </a:pPr>
            <a:r>
              <a:rPr lang="en-US" dirty="0"/>
              <a:t>location if: (a) the lawyer does not hold out or otherwise represent that </a:t>
            </a:r>
          </a:p>
          <a:p>
            <a:pPr marL="0" indent="0">
              <a:buNone/>
            </a:pPr>
            <a:r>
              <a:rPr lang="en-US" dirty="0"/>
              <a:t>they are licensed in Georgia; (b) the lawyer takes reasonable steps to </a:t>
            </a:r>
          </a:p>
          <a:p>
            <a:pPr marL="0" indent="0">
              <a:buNone/>
            </a:pPr>
            <a:r>
              <a:rPr lang="en-US" dirty="0"/>
              <a:t>ensure that the lawyer’s Georgia location is not generally known; and </a:t>
            </a:r>
          </a:p>
          <a:p>
            <a:pPr marL="0" indent="0">
              <a:buNone/>
            </a:pPr>
            <a:r>
              <a:rPr lang="en-US" dirty="0"/>
              <a:t>2 (c) the lawyer takes reasonable steps to correct any misunderstanding </a:t>
            </a:r>
          </a:p>
          <a:p>
            <a:pPr marL="0" indent="0">
              <a:buNone/>
            </a:pPr>
            <a:r>
              <a:rPr lang="en-US" dirty="0"/>
              <a:t>about the lawyer’s licensure.1 </a:t>
            </a:r>
          </a:p>
        </p:txBody>
      </p:sp>
    </p:spTree>
    <p:extLst>
      <p:ext uri="{BB962C8B-B14F-4D97-AF65-F5344CB8AC3E}">
        <p14:creationId xmlns:p14="http://schemas.microsoft.com/office/powerpoint/2010/main" val="48401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0AD0-C803-29B4-6FA0-7290FAB9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Variations on 5.5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B41C3-EAE7-BF11-F34A-0FCC67C187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Arizona</a:t>
            </a:r>
          </a:p>
          <a:p>
            <a:r>
              <a:rPr lang="en-US" dirty="0"/>
              <a:t>Montana</a:t>
            </a:r>
          </a:p>
          <a:p>
            <a:r>
              <a:rPr lang="en-US" dirty="0"/>
              <a:t>North Carolina</a:t>
            </a:r>
          </a:p>
          <a:p>
            <a:r>
              <a:rPr lang="en-US" dirty="0"/>
              <a:t>Ohio</a:t>
            </a:r>
          </a:p>
          <a:p>
            <a:r>
              <a:rPr lang="en-US" dirty="0"/>
              <a:t>New Hampshire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7D37D-2BFA-7C94-D10B-97E8E158BB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Oregon</a:t>
            </a:r>
          </a:p>
          <a:p>
            <a:r>
              <a:rPr lang="en-US" dirty="0"/>
              <a:t>Washington</a:t>
            </a:r>
          </a:p>
          <a:p>
            <a:r>
              <a:rPr lang="en-US" dirty="0"/>
              <a:t>Utah</a:t>
            </a:r>
          </a:p>
          <a:p>
            <a:r>
              <a:rPr lang="en-US" dirty="0"/>
              <a:t>Connecticut</a:t>
            </a:r>
          </a:p>
          <a:p>
            <a:r>
              <a:rPr lang="en-US" dirty="0"/>
              <a:t>Illinois</a:t>
            </a:r>
          </a:p>
        </p:txBody>
      </p:sp>
    </p:spTree>
    <p:extLst>
      <p:ext uri="{BB962C8B-B14F-4D97-AF65-F5344CB8AC3E}">
        <p14:creationId xmlns:p14="http://schemas.microsoft.com/office/powerpoint/2010/main" val="374286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73B329-926F-611B-7C0E-D6D390A7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Where Lawyers Can Practice NOW</a:t>
            </a:r>
          </a:p>
        </p:txBody>
      </p:sp>
      <p:pic>
        <p:nvPicPr>
          <p:cNvPr id="7" name="Picture 6" descr="Child hands on a globe">
            <a:extLst>
              <a:ext uri="{FF2B5EF4-FFF2-40B4-BE49-F238E27FC236}">
                <a16:creationId xmlns:a16="http://schemas.microsoft.com/office/drawing/2014/main" id="{8BFB3DAC-1FF2-6BFB-3D60-79A83DC95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2" b="10806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0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F9ED5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91382232AD284CA2832453977F8A98" ma:contentTypeVersion="15" ma:contentTypeDescription="Create a new document." ma:contentTypeScope="" ma:versionID="eb206cf0cf4365c0423556de9b423044">
  <xsd:schema xmlns:xsd="http://www.w3.org/2001/XMLSchema" xmlns:xs="http://www.w3.org/2001/XMLSchema" xmlns:p="http://schemas.microsoft.com/office/2006/metadata/properties" xmlns:ns3="92010d4d-2357-4e9f-bbbe-78881ccfa0c8" xmlns:ns4="65c9faab-9a51-4186-8d5e-d5011eb6edd2" targetNamespace="http://schemas.microsoft.com/office/2006/metadata/properties" ma:root="true" ma:fieldsID="5c175d006b0c4f29d97cf59f9b6073b0" ns3:_="" ns4:_="">
    <xsd:import namespace="92010d4d-2357-4e9f-bbbe-78881ccfa0c8"/>
    <xsd:import namespace="65c9faab-9a51-4186-8d5e-d5011eb6ed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10d4d-2357-4e9f-bbbe-78881ccfa0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9faab-9a51-4186-8d5e-d5011eb6ed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2010d4d-2357-4e9f-bbbe-78881ccfa0c8" xsi:nil="true"/>
  </documentManagement>
</p:properties>
</file>

<file path=customXml/itemProps1.xml><?xml version="1.0" encoding="utf-8"?>
<ds:datastoreItem xmlns:ds="http://schemas.openxmlformats.org/officeDocument/2006/customXml" ds:itemID="{89A9C28F-B952-4F08-AF67-965F4A97FCE0}">
  <ds:schemaRefs>
    <ds:schemaRef ds:uri="65c9faab-9a51-4186-8d5e-d5011eb6edd2"/>
    <ds:schemaRef ds:uri="92010d4d-2357-4e9f-bbbe-78881ccfa0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75973D7-870F-45AD-AE56-09471AC816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013CD1-D9D4-4D8E-A19B-2EBE168441A9}">
  <ds:schemaRefs>
    <ds:schemaRef ds:uri="65c9faab-9a51-4186-8d5e-d5011eb6edd2"/>
    <ds:schemaRef ds:uri="92010d4d-2357-4e9f-bbbe-78881ccfa0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3506</TotalTime>
  <Words>1197</Words>
  <Application>Microsoft Office PowerPoint</Application>
  <PresentationFormat>Widescreen</PresentationFormat>
  <Paragraphs>158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Open Sans</vt:lpstr>
      <vt:lpstr>Publico</vt:lpstr>
      <vt:lpstr>Tw Cen MT Condensed</vt:lpstr>
      <vt:lpstr>Tw Cen MT Condensed Extra Bold</vt:lpstr>
      <vt:lpstr>Office Theme</vt:lpstr>
      <vt:lpstr>The Changing Scope of Model Rule 5.5 and Multi-State Jurisdictional Practices</vt:lpstr>
      <vt:lpstr>What we will cover</vt:lpstr>
      <vt:lpstr>Rule 5.5</vt:lpstr>
      <vt:lpstr>What is Happening Here?</vt:lpstr>
      <vt:lpstr>History of RPC 5.5</vt:lpstr>
      <vt:lpstr>Missouri Ethics Opinions on 5.5 and 8.5 - no; no; no; and okay, but…</vt:lpstr>
      <vt:lpstr>STATE BAR OF GEORGIA FORMAL ADVISORY OPINION NO. 22-1</vt:lpstr>
      <vt:lpstr>State Variations on 5.5</vt:lpstr>
      <vt:lpstr>Where Lawyers Can Practice NOW</vt:lpstr>
      <vt:lpstr>Temporarily </vt:lpstr>
      <vt:lpstr>Military Spouse Attorney Exceptions</vt:lpstr>
      <vt:lpstr>Permanently</vt:lpstr>
      <vt:lpstr>How To Maximize the Versatility of Your License </vt:lpstr>
      <vt:lpstr>Hard and Fast Limits</vt:lpstr>
      <vt:lpstr>What Is Bar Reciprocity, and How Does It Work?</vt:lpstr>
      <vt:lpstr>Bar Reciprocity – Adding New Jurisdictions</vt:lpstr>
      <vt:lpstr>Safely Marketing Your Practice</vt:lpstr>
      <vt:lpstr>All legal matters. Anytime. Anywhere. Really?</vt:lpstr>
      <vt:lpstr>               All 50 States / Virtual Law Firm</vt:lpstr>
      <vt:lpstr>The Morgan &amp; Morgan Effect</vt:lpstr>
      <vt:lpstr>Discipline From Multiple States/Entities</vt:lpstr>
      <vt:lpstr>                    NC State Bar v Musinguzi </vt:lpstr>
      <vt:lpstr>State by State</vt:lpstr>
      <vt:lpstr>Analyzing What Law Applies:  The Intersection of RPC 5.5 and RPC 8.5 (Choice of Laws)</vt:lpstr>
      <vt:lpstr>New York – Physical Office Still Required</vt:lpstr>
      <vt:lpstr>Remote Practice Rule - Texas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and How You Practice: Are the Times A’ Changing for Real with MJP? (Ethics)</dc:title>
  <dc:creator>Charity Anastasio</dc:creator>
  <cp:lastModifiedBy>Micah Buchdahl</cp:lastModifiedBy>
  <cp:revision>13</cp:revision>
  <dcterms:created xsi:type="dcterms:W3CDTF">2023-05-10T15:32:09Z</dcterms:created>
  <dcterms:modified xsi:type="dcterms:W3CDTF">2024-09-07T17:45:49Z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0x0101000491382232AD284CA2832453977F8A98</vt:lpwstr>
  </property>
</Properties>
</file>