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media/image5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75" r:id="rId7"/>
    <p:sldId id="276" r:id="rId8"/>
    <p:sldId id="274" r:id="rId9"/>
    <p:sldId id="278" r:id="rId10"/>
    <p:sldId id="277" r:id="rId11"/>
    <p:sldId id="27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90" d="100"/>
          <a:sy n="90" d="100"/>
        </p:scale>
        <p:origin x="16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FBF887-17C4-485E-8F1E-905C2531E7AB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8570B0-BC03-4072-8AFF-AB367FF0C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209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2B669-6681-460F-BE4F-964146A8B149}" type="datetime1">
              <a:rPr lang="en-US" smtClean="0"/>
              <a:t>10/21/2021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r>
              <a:rPr lang="en-US"/>
              <a:t>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CF76F-71B0-482C-A840-7963F644E628}" type="datetime1">
              <a:rPr lang="en-US" smtClean="0"/>
              <a:t>10/21/2021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837ED-0F5F-49AF-A0DF-85599BE58BAF}" type="datetime1">
              <a:rPr lang="en-US" smtClean="0"/>
              <a:t>10/21/2021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AC40E-F345-45D9-A5AE-8EEB112A1ECD}" type="datetime1">
              <a:rPr lang="en-US" smtClean="0"/>
              <a:t>10/21/2021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1ED64-D41A-48F5-B593-0F23E95AB38E}" type="datetime1">
              <a:rPr lang="en-US" smtClean="0"/>
              <a:t>10/21/2021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72506-B7AF-45B2-BC57-E8E1435F1B8F}" type="datetime1">
              <a:rPr lang="en-US" smtClean="0"/>
              <a:t>10/21/2021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2EC3F-1170-4D03-872E-0CCE05689413}" type="datetime1">
              <a:rPr lang="en-US" smtClean="0"/>
              <a:t>10/21/2021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B2D7B-23AC-4A11-A32F-52AA09A64D81}" type="datetime1">
              <a:rPr lang="en-US" smtClean="0"/>
              <a:t>10/21/2021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A9839-34FD-424D-A12B-103968E472A3}" type="datetime1">
              <a:rPr lang="en-US" smtClean="0"/>
              <a:t>10/21/2021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A321D-A0BA-426D-B842-EF7EF3967A85}" type="datetime1">
              <a:rPr lang="en-US" smtClean="0"/>
              <a:t>10/21/2021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B6ADB-F8DF-4C4C-A67F-D070BD929AF1}" type="datetime1">
              <a:rPr lang="en-US" smtClean="0"/>
              <a:t>10/21/2021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FEB06-2C1F-4E9D-A708-606C60FF3EF9}" type="datetime1">
              <a:rPr lang="en-US" smtClean="0"/>
              <a:t>10/21/2021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2D628-226F-4711-BC2A-2013481E9C57}" type="datetime1">
              <a:rPr lang="en-US" smtClean="0"/>
              <a:t>10/21/2021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6D477-7FEE-4D0F-B8EE-3272E3D326DE}" type="datetime1">
              <a:rPr lang="en-US" smtClean="0"/>
              <a:t>10/21/2021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EA1F1-3912-4B69-A2B9-BFCD589D2C70}" type="datetime1">
              <a:rPr lang="en-US" smtClean="0"/>
              <a:t>10/21/2021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34641-C10B-40D7-B1B3-A3FDCD14F271}" type="datetime1">
              <a:rPr lang="en-US" smtClean="0"/>
              <a:t>10/21/2021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75FDE-BFC6-485F-B22B-7E78DF2419DF}" type="datetime1">
              <a:rPr lang="en-US" smtClean="0"/>
              <a:t>10/21/2021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0D9305A-DA4F-49B0-9154-171294582E97}" type="datetime1">
              <a:rPr lang="en-US" smtClean="0"/>
              <a:t>10/21/2021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/>
              <a:t>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hd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D7C4F2.72DC02F0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D7C4F5.CD2BA460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implicit.harvard.edu/implicit/takeatest.html" TargetMode="Externa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177" y="1176975"/>
            <a:ext cx="11360426" cy="2435085"/>
          </a:xfrm>
        </p:spPr>
        <p:txBody>
          <a:bodyPr>
            <a:normAutofit/>
          </a:bodyPr>
          <a:lstStyle/>
          <a:p>
            <a:r>
              <a:rPr lang="en-US" sz="7200" b="1" u="sng" dirty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</a:rPr>
              <a:t>Diversity</a:t>
            </a:r>
            <a:r>
              <a:rPr lang="en-US" sz="7200" b="1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7200" b="1" u="sng" dirty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</a:rPr>
              <a:t> Equity</a:t>
            </a:r>
            <a:r>
              <a:rPr lang="en-US" sz="7200" b="1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7200" b="1" u="sng" dirty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</a:rPr>
              <a:t> &amp; Inclusion </a:t>
            </a:r>
          </a:p>
        </p:txBody>
      </p:sp>
      <p:pic>
        <p:nvPicPr>
          <p:cNvPr id="1026" name="Picture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990" y="3612060"/>
            <a:ext cx="2074199" cy="2672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C9D3B54-4600-41FE-A45A-7C181C042ECD}"/>
              </a:ext>
            </a:extLst>
          </p:cNvPr>
          <p:cNvSpPr txBox="1"/>
          <p:nvPr/>
        </p:nvSpPr>
        <p:spPr>
          <a:xfrm>
            <a:off x="7719236" y="4912243"/>
            <a:ext cx="37107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October 22, 2021</a:t>
            </a:r>
          </a:p>
          <a:p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Wilmington, Delaware</a:t>
            </a:r>
          </a:p>
        </p:txBody>
      </p:sp>
    </p:spTree>
    <p:extLst>
      <p:ext uri="{BB962C8B-B14F-4D97-AF65-F5344CB8AC3E}">
        <p14:creationId xmlns:p14="http://schemas.microsoft.com/office/powerpoint/2010/main" val="90831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09" y="112222"/>
            <a:ext cx="10018713" cy="1752599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The Promotion Gap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4443" y="1729047"/>
            <a:ext cx="4219924" cy="36037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2352" y="1729047"/>
            <a:ext cx="4044171" cy="3603716"/>
          </a:xfrm>
          <a:prstGeom prst="rect">
            <a:avLst/>
          </a:prstGeom>
        </p:spPr>
      </p:pic>
      <p:pic>
        <p:nvPicPr>
          <p:cNvPr id="8" name="Picture 1" descr="image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4725" y="5495925"/>
            <a:ext cx="105727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827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220288"/>
            <a:ext cx="10018713" cy="1752599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Lack of Inclusivity In Leadership Positions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0208" y="1899858"/>
            <a:ext cx="4094058" cy="4170535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47293" y="1898790"/>
            <a:ext cx="3784685" cy="4167047"/>
          </a:xfrm>
          <a:prstGeom prst="rect">
            <a:avLst/>
          </a:prstGeom>
        </p:spPr>
      </p:pic>
      <p:pic>
        <p:nvPicPr>
          <p:cNvPr id="8" name="Picture 1" descr="image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4725" y="5495925"/>
            <a:ext cx="105727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343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536714"/>
            <a:ext cx="5443262" cy="1321903"/>
          </a:xfrm>
        </p:spPr>
        <p:txBody>
          <a:bodyPr>
            <a:noAutofit/>
          </a:bodyPr>
          <a:lstStyle/>
          <a:p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Master Molina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369" y="1180045"/>
            <a:ext cx="2747958" cy="307607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2594113"/>
            <a:ext cx="4926427" cy="2206487"/>
          </a:xfrm>
        </p:spPr>
        <p:txBody>
          <a:bodyPr>
            <a:noAutofit/>
          </a:bodyPr>
          <a:lstStyle/>
          <a:p>
            <a:r>
              <a:rPr lang="en-US" sz="2800" dirty="0"/>
              <a:t>The Honorable Selena E. Molina is a Master in Chancery on the Delaware Court of Chancery. </a:t>
            </a:r>
          </a:p>
        </p:txBody>
      </p:sp>
      <p:pic>
        <p:nvPicPr>
          <p:cNvPr id="2050" name="Picture 1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4725" y="5495925"/>
            <a:ext cx="105727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719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5033433" y="1262270"/>
            <a:ext cx="6883584" cy="993913"/>
          </a:xfrm>
        </p:spPr>
        <p:txBody>
          <a:bodyPr>
            <a:noAutofit/>
          </a:bodyPr>
          <a:lstStyle/>
          <a:p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Alberto E. Chávez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285" y="1262270"/>
            <a:ext cx="3683671" cy="4362971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flipH="1">
            <a:off x="5033433" y="2739787"/>
            <a:ext cx="7032672" cy="208721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Alberto is an associate at Delaware firm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Young, Conaway, </a:t>
            </a:r>
            <a:r>
              <a:rPr lang="en-US" sz="2000" dirty="0" err="1"/>
              <a:t>Stargatt</a:t>
            </a:r>
            <a:r>
              <a:rPr lang="en-US" sz="2000" dirty="0"/>
              <a:t> and Taylor.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0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Alberto is the Executive Chair of Public Relations for the Multicultural Judges &amp; Lawyers Section of the Delaware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State Bar Association and the Treasurer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of the Delaware Hispanic Bar Association.</a:t>
            </a:r>
          </a:p>
        </p:txBody>
      </p:sp>
      <p:pic>
        <p:nvPicPr>
          <p:cNvPr id="6" name="Picture 1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4725" y="5495925"/>
            <a:ext cx="105727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001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361661"/>
            <a:ext cx="6268210" cy="1222513"/>
          </a:xfrm>
        </p:spPr>
        <p:txBody>
          <a:bodyPr>
            <a:noAutofit/>
          </a:bodyPr>
          <a:lstStyle/>
          <a:p>
            <a:r>
              <a:rPr lang="en-US" sz="6600" b="1" dirty="0">
                <a:solidFill>
                  <a:schemeClr val="accent1">
                    <a:lumMod val="50000"/>
                  </a:schemeClr>
                </a:solidFill>
              </a:rPr>
              <a:t>Brendon Friesen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977" y="834887"/>
            <a:ext cx="3493552" cy="5059017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5373688" cy="1818861"/>
          </a:xfrm>
        </p:spPr>
        <p:txBody>
          <a:bodyPr>
            <a:noAutofit/>
          </a:bodyPr>
          <a:lstStyle/>
          <a:p>
            <a:r>
              <a:rPr lang="en-US" sz="2000" dirty="0"/>
              <a:t>Brendon is a shareholder at Mansour Gavin LPA in Cleveland, Ohio.  Brendon focuses his practice on corporate law, including transactions and litigation.  Brendon is the co-chair of his firm’s Diversity and Inclusion Committee.</a:t>
            </a:r>
          </a:p>
        </p:txBody>
      </p:sp>
      <p:pic>
        <p:nvPicPr>
          <p:cNvPr id="6" name="Picture 1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4725" y="5495925"/>
            <a:ext cx="105727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698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5033432" y="1401417"/>
            <a:ext cx="6997148" cy="1391479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Jerry Holisky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31235" y="927681"/>
            <a:ext cx="3438938" cy="461816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flipH="1">
            <a:off x="4959626" y="2971800"/>
            <a:ext cx="7070954" cy="1749287"/>
          </a:xfrm>
        </p:spPr>
        <p:txBody>
          <a:bodyPr>
            <a:normAutofit/>
          </a:bodyPr>
          <a:lstStyle/>
          <a:p>
            <a:r>
              <a:rPr lang="en-US" sz="2000" dirty="0"/>
              <a:t>Jerry is the co-managing member of the firm Aronberg Goldgehn out of Chicago, Illinois.  Jerry’s practice focuses on business law, and more specifically, advising clients of closely-held companies and their owners. </a:t>
            </a:r>
          </a:p>
        </p:txBody>
      </p:sp>
      <p:pic>
        <p:nvPicPr>
          <p:cNvPr id="6" name="Picture 1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6945" y="5495925"/>
            <a:ext cx="105727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5945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989" y="46014"/>
            <a:ext cx="10018713" cy="1752599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accent1">
                    <a:lumMod val="50000"/>
                  </a:schemeClr>
                </a:solidFill>
              </a:rPr>
              <a:t>The Race Disparity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52264" y="1516160"/>
            <a:ext cx="5428162" cy="4243142"/>
          </a:xfrm>
          <a:prstGeom prst="rect">
            <a:avLst/>
          </a:prstGeom>
        </p:spPr>
      </p:pic>
      <p:pic>
        <p:nvPicPr>
          <p:cNvPr id="7" name="Picture 1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4725" y="5495925"/>
            <a:ext cx="105727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432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3143" y="17283"/>
            <a:ext cx="10018713" cy="1752599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accent1">
                    <a:lumMod val="50000"/>
                  </a:schemeClr>
                </a:solidFill>
              </a:rPr>
              <a:t>The Gender Gap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1" descr="cid:image001.png@01D7C4F2.72DC02F0"/>
          <p:cNvPicPr>
            <a:picLocks noGrp="1" noChangeAspect="1" noChangeArrowheads="1"/>
          </p:cNvPicPr>
          <p:nvPr>
            <p:ph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544" y="1519327"/>
            <a:ext cx="5058912" cy="426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" descr="image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4725" y="5495925"/>
            <a:ext cx="105727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923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6791" y="636104"/>
            <a:ext cx="88756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Implicit Bias Survey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 flipV="1">
            <a:off x="2668587" y="1093303"/>
            <a:ext cx="942175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1" descr="cid:image001.png@01D7C4F5.CD2BA460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938" y="2108966"/>
            <a:ext cx="8597348" cy="393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" descr="image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4725" y="5495925"/>
            <a:ext cx="105727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324447" y="6035396"/>
            <a:ext cx="5145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https://implicit.harvard.edu/implicit/takeatest.html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09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87778"/>
            <a:ext cx="10018713" cy="1752599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Lack of Diversity in Leadership Positions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9534" y="1643455"/>
            <a:ext cx="5272931" cy="4406238"/>
          </a:xfrm>
          <a:prstGeom prst="rect">
            <a:avLst/>
          </a:prstGeom>
        </p:spPr>
      </p:pic>
      <p:pic>
        <p:nvPicPr>
          <p:cNvPr id="7" name="Picture 1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4725" y="5495925"/>
            <a:ext cx="105727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487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230</TotalTime>
  <Words>203</Words>
  <Application>Microsoft Office PowerPoint</Application>
  <PresentationFormat>Widescreen</PresentationFormat>
  <Paragraphs>28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Bahnschrift SemiBold</vt:lpstr>
      <vt:lpstr>Calibri</vt:lpstr>
      <vt:lpstr>Corbel</vt:lpstr>
      <vt:lpstr>Parallax</vt:lpstr>
      <vt:lpstr>Diversity, Equity, &amp; Inclusion </vt:lpstr>
      <vt:lpstr>Master Molina</vt:lpstr>
      <vt:lpstr>Alberto E. Chávez</vt:lpstr>
      <vt:lpstr>Brendon Friesen</vt:lpstr>
      <vt:lpstr>Jerry Holisky</vt:lpstr>
      <vt:lpstr>The Race Disparity</vt:lpstr>
      <vt:lpstr>The Gender Gap</vt:lpstr>
      <vt:lpstr>PowerPoint Presentation</vt:lpstr>
      <vt:lpstr>Lack of Diversity in Leadership Positions</vt:lpstr>
      <vt:lpstr>The Promotion Gap</vt:lpstr>
      <vt:lpstr>Lack of Inclusivity In Leadership Positions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Diversity , Equity, &amp; Inclusion</dc:title>
  <dc:creator>Regina M. Malloy</dc:creator>
  <cp:lastModifiedBy>Eric J. Juray [EJJuray@Prickett.com]</cp:lastModifiedBy>
  <cp:revision>24</cp:revision>
  <dcterms:created xsi:type="dcterms:W3CDTF">2021-10-19T18:07:08Z</dcterms:created>
  <dcterms:modified xsi:type="dcterms:W3CDTF">2021-10-21T13:24:56Z</dcterms:modified>
</cp:coreProperties>
</file>