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4" r:id="rId4"/>
    <p:sldId id="263" r:id="rId5"/>
    <p:sldId id="265" r:id="rId6"/>
    <p:sldId id="260" r:id="rId7"/>
    <p:sldId id="271" r:id="rId8"/>
    <p:sldId id="261" r:id="rId9"/>
    <p:sldId id="270" r:id="rId10"/>
    <p:sldId id="258" r:id="rId11"/>
    <p:sldId id="276" r:id="rId12"/>
    <p:sldId id="278" r:id="rId13"/>
    <p:sldId id="272" r:id="rId14"/>
    <p:sldId id="280" r:id="rId15"/>
    <p:sldId id="262" r:id="rId16"/>
    <p:sldId id="282" r:id="rId17"/>
    <p:sldId id="259" r:id="rId18"/>
    <p:sldId id="279" r:id="rId19"/>
    <p:sldId id="287" r:id="rId20"/>
    <p:sldId id="273" r:id="rId21"/>
    <p:sldId id="277" r:id="rId22"/>
    <p:sldId id="286" r:id="rId23"/>
    <p:sldId id="269" r:id="rId24"/>
    <p:sldId id="285" r:id="rId25"/>
    <p:sldId id="281" r:id="rId26"/>
    <p:sldId id="266" r:id="rId27"/>
    <p:sldId id="289" r:id="rId28"/>
    <p:sldId id="288" r:id="rId29"/>
    <p:sldId id="267" r:id="rId30"/>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110" d="100"/>
          <a:sy n="110" d="100"/>
        </p:scale>
        <p:origin x="76"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F023E79A-9506-4D4D-A8E8-5D1E648E9CB4}"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683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AA4D2E-A1EE-48E0-8DA0-2EC99151AFE6}"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2201342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738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3006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3041558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214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4771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9269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2668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2837245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AA4D2E-A1EE-48E0-8DA0-2EC99151AFE6}" type="datetimeFigureOut">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23E79A-9506-4D4D-A8E8-5D1E648E9CB4}"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667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AA4D2E-A1EE-48E0-8DA0-2EC99151AFE6}"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3053946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AA4D2E-A1EE-48E0-8DA0-2EC99151AFE6}" type="datetimeFigureOut">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23E79A-9506-4D4D-A8E8-5D1E648E9CB4}"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913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AA4D2E-A1EE-48E0-8DA0-2EC99151AFE6}" type="datetimeFigureOut">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23E79A-9506-4D4D-A8E8-5D1E648E9CB4}"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256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AA4D2E-A1EE-48E0-8DA0-2EC99151AFE6}" type="datetimeFigureOut">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159987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AA4D2E-A1EE-48E0-8DA0-2EC99151AFE6}"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3E79A-9506-4D4D-A8E8-5D1E648E9CB4}"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5452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4AA4D2E-A1EE-48E0-8DA0-2EC99151AFE6}" type="datetimeFigureOut">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23E79A-9506-4D4D-A8E8-5D1E648E9CB4}" type="slidenum">
              <a:rPr lang="en-US" smtClean="0"/>
              <a:t>‹#›</a:t>
            </a:fld>
            <a:endParaRPr lang="en-US"/>
          </a:p>
        </p:txBody>
      </p:sp>
    </p:spTree>
    <p:extLst>
      <p:ext uri="{BB962C8B-B14F-4D97-AF65-F5344CB8AC3E}">
        <p14:creationId xmlns:p14="http://schemas.microsoft.com/office/powerpoint/2010/main" val="322816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4AA4D2E-A1EE-48E0-8DA0-2EC99151AFE6}" type="datetimeFigureOut">
              <a:rPr lang="en-US" smtClean="0"/>
              <a:t>11/2/2021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023E79A-9506-4D4D-A8E8-5D1E648E9CB4}" type="slidenum">
              <a:rPr lang="en-US" smtClean="0"/>
              <a:t>‹#›</a:t>
            </a:fld>
            <a:endParaRPr lang="en-US"/>
          </a:p>
        </p:txBody>
      </p:sp>
    </p:spTree>
    <p:extLst>
      <p:ext uri="{BB962C8B-B14F-4D97-AF65-F5344CB8AC3E}">
        <p14:creationId xmlns:p14="http://schemas.microsoft.com/office/powerpoint/2010/main" val="81222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922675"/>
            <a:ext cx="7080511" cy="2463989"/>
          </a:xfrm>
        </p:spPr>
        <p:txBody>
          <a:bodyPr/>
          <a:lstStyle/>
          <a:p>
            <a:r>
              <a:rPr lang="en-US" dirty="0">
                <a:latin typeface="Times New Roman" panose="02020603050405020304" pitchFamily="18" charset="0"/>
                <a:cs typeface="Times New Roman" panose="02020603050405020304" pitchFamily="18" charset="0"/>
              </a:rPr>
              <a:t>BLACK WHITE AND BROWN:</a:t>
            </a:r>
          </a:p>
        </p:txBody>
      </p:sp>
      <p:sp>
        <p:nvSpPr>
          <p:cNvPr id="3" name="Subtitle 2"/>
          <p:cNvSpPr>
            <a:spLocks noGrp="1"/>
          </p:cNvSpPr>
          <p:nvPr>
            <p:ph type="subTitle" idx="1"/>
          </p:nvPr>
        </p:nvSpPr>
        <p:spPr/>
        <p:txBody>
          <a:bodyPr>
            <a:normAutofit fontScale="92500"/>
          </a:bodyPr>
          <a:lstStyle/>
          <a:p>
            <a:r>
              <a:rPr lang="en-US" i="1" dirty="0"/>
              <a:t>Parker v. University of Delaware, Belton v. </a:t>
            </a:r>
            <a:r>
              <a:rPr lang="en-US" i="1" dirty="0" err="1"/>
              <a:t>Gebhart</a:t>
            </a:r>
            <a:r>
              <a:rPr lang="en-US" dirty="0"/>
              <a:t>, and </a:t>
            </a:r>
            <a:r>
              <a:rPr lang="en-US" i="1" dirty="0" err="1"/>
              <a:t>Bulah</a:t>
            </a:r>
            <a:r>
              <a:rPr lang="en-US" i="1" dirty="0"/>
              <a:t> v. </a:t>
            </a:r>
            <a:r>
              <a:rPr lang="en-US" i="1" dirty="0" err="1"/>
              <a:t>Gebhart</a:t>
            </a:r>
            <a:endParaRPr lang="en-US" i="1" dirty="0"/>
          </a:p>
          <a:p>
            <a:r>
              <a:rPr lang="en-US" dirty="0"/>
              <a:t>The Desegregation Decisions of the 1950’s in Delaware</a:t>
            </a:r>
          </a:p>
          <a:p>
            <a:r>
              <a:rPr lang="en-US" dirty="0"/>
              <a:t>Collins J. Seitz, Jr.</a:t>
            </a:r>
          </a:p>
          <a:p>
            <a:endParaRPr lang="en-US" dirty="0"/>
          </a:p>
        </p:txBody>
      </p:sp>
    </p:spTree>
    <p:extLst>
      <p:ext uri="{BB962C8B-B14F-4D97-AF65-F5344CB8AC3E}">
        <p14:creationId xmlns:p14="http://schemas.microsoft.com/office/powerpoint/2010/main" val="321228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Claymont Public School No. 29</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669" y="2497076"/>
            <a:ext cx="4799397" cy="3064480"/>
          </a:xfrm>
        </p:spPr>
      </p:pic>
      <p:sp>
        <p:nvSpPr>
          <p:cNvPr id="3" name="TextBox 2"/>
          <p:cNvSpPr txBox="1"/>
          <p:nvPr/>
        </p:nvSpPr>
        <p:spPr>
          <a:xfrm>
            <a:off x="6939419" y="2530258"/>
            <a:ext cx="3569918" cy="2308324"/>
          </a:xfrm>
          <a:prstGeom prst="rect">
            <a:avLst/>
          </a:prstGeom>
          <a:noFill/>
        </p:spPr>
        <p:txBody>
          <a:bodyPr wrap="square" rtlCol="0">
            <a:spAutoFit/>
          </a:bodyPr>
          <a:lstStyle/>
          <a:p>
            <a:r>
              <a:rPr lang="en-US" dirty="0"/>
              <a:t>Built in 1932 for $55,000</a:t>
            </a:r>
          </a:p>
          <a:p>
            <a:r>
              <a:rPr lang="en-US" dirty="0"/>
              <a:t>Valued at $77,000 in 1952</a:t>
            </a:r>
          </a:p>
          <a:p>
            <a:r>
              <a:rPr lang="en-US" dirty="0"/>
              <a:t>Four classrooms, auditorium, basketball court, nurse’s office,</a:t>
            </a:r>
          </a:p>
          <a:p>
            <a:r>
              <a:rPr lang="en-US" dirty="0"/>
              <a:t>storage in basement, </a:t>
            </a:r>
          </a:p>
          <a:p>
            <a:r>
              <a:rPr lang="en-US" dirty="0"/>
              <a:t>several drinking fountains, </a:t>
            </a:r>
          </a:p>
          <a:p>
            <a:r>
              <a:rPr lang="en-US" dirty="0"/>
              <a:t>modern bathrooms, bus transportation</a:t>
            </a:r>
          </a:p>
        </p:txBody>
      </p:sp>
      <p:sp>
        <p:nvSpPr>
          <p:cNvPr id="5" name="TextBox 4"/>
          <p:cNvSpPr txBox="1"/>
          <p:nvPr/>
        </p:nvSpPr>
        <p:spPr>
          <a:xfrm>
            <a:off x="7240044" y="5210827"/>
            <a:ext cx="3382027" cy="369332"/>
          </a:xfrm>
          <a:prstGeom prst="rect">
            <a:avLst/>
          </a:prstGeom>
          <a:noFill/>
        </p:spPr>
        <p:txBody>
          <a:bodyPr wrap="square" rtlCol="0">
            <a:spAutoFit/>
          </a:bodyPr>
          <a:lstStyle/>
          <a:p>
            <a:pPr algn="r"/>
            <a:r>
              <a:rPr lang="en-US" dirty="0"/>
              <a:t>Delaware History Museum</a:t>
            </a:r>
          </a:p>
        </p:txBody>
      </p:sp>
    </p:spTree>
    <p:extLst>
      <p:ext uri="{BB962C8B-B14F-4D97-AF65-F5344CB8AC3E}">
        <p14:creationId xmlns:p14="http://schemas.microsoft.com/office/powerpoint/2010/main" val="3792535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Original </a:t>
            </a:r>
            <a:r>
              <a:rPr lang="en-US" i="1" dirty="0"/>
              <a:t>Belton v. </a:t>
            </a:r>
            <a:r>
              <a:rPr lang="en-US" i="1" dirty="0" err="1"/>
              <a:t>Gebhart</a:t>
            </a:r>
            <a:r>
              <a:rPr lang="en-US" i="1" dirty="0"/>
              <a:t> </a:t>
            </a:r>
            <a:r>
              <a:rPr lang="en-US" dirty="0"/>
              <a:t>complaint</a:t>
            </a:r>
            <a:br>
              <a:rPr lang="en-US" dirty="0"/>
            </a:b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43970" b="11094"/>
          <a:stretch/>
        </p:blipFill>
        <p:spPr>
          <a:xfrm>
            <a:off x="3352798" y="1828800"/>
            <a:ext cx="5603312" cy="4161415"/>
          </a:xfrm>
        </p:spPr>
      </p:pic>
    </p:spTree>
    <p:extLst>
      <p:ext uri="{BB962C8B-B14F-4D97-AF65-F5344CB8AC3E}">
        <p14:creationId xmlns:p14="http://schemas.microsoft.com/office/powerpoint/2010/main" val="16216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Because Ethel Belton was barred from attending Claymont High School she had to travel nine miles -- nearly an hour each way -- to Howard High School in Wilmington.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39706" y="2482307"/>
            <a:ext cx="4237016" cy="3317875"/>
          </a:xfrm>
        </p:spPr>
      </p:pic>
      <p:sp>
        <p:nvSpPr>
          <p:cNvPr id="5" name="TextBox 4"/>
          <p:cNvSpPr txBox="1"/>
          <p:nvPr/>
        </p:nvSpPr>
        <p:spPr>
          <a:xfrm>
            <a:off x="3832964" y="5874707"/>
            <a:ext cx="4146115" cy="369332"/>
          </a:xfrm>
          <a:prstGeom prst="rect">
            <a:avLst/>
          </a:prstGeom>
          <a:noFill/>
        </p:spPr>
        <p:txBody>
          <a:bodyPr wrap="square" rtlCol="0">
            <a:spAutoFit/>
          </a:bodyPr>
          <a:lstStyle/>
          <a:p>
            <a:pPr algn="ctr"/>
            <a:r>
              <a:rPr lang="en-US" dirty="0"/>
              <a:t>Howard High School, 1929</a:t>
            </a:r>
          </a:p>
        </p:txBody>
      </p:sp>
    </p:spTree>
    <p:extLst>
      <p:ext uri="{BB962C8B-B14F-4D97-AF65-F5344CB8AC3E}">
        <p14:creationId xmlns:p14="http://schemas.microsoft.com/office/powerpoint/2010/main" val="411786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01666"/>
            <a:ext cx="9601196" cy="1484333"/>
          </a:xfrm>
        </p:spPr>
        <p:txBody>
          <a:bodyPr>
            <a:noAutofit/>
          </a:bodyPr>
          <a:lstStyle/>
          <a:p>
            <a:r>
              <a:rPr lang="en-US" sz="2400" dirty="0"/>
              <a:t>And because Howard High did not have the same classes and activities as Claymont High, she further had to walk across Wilmington to Carver Vocational School to take business classes, adding an additional two and a half hours to her school day.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9172"/>
          <a:stretch/>
        </p:blipFill>
        <p:spPr>
          <a:xfrm>
            <a:off x="3256351" y="2407058"/>
            <a:ext cx="5987857" cy="3830904"/>
          </a:xfrm>
        </p:spPr>
      </p:pic>
    </p:spTree>
    <p:extLst>
      <p:ext uri="{BB962C8B-B14F-4D97-AF65-F5344CB8AC3E}">
        <p14:creationId xmlns:p14="http://schemas.microsoft.com/office/powerpoint/2010/main" val="954470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“If she were white, she could attend Claymont High School which is about a mile and a half from her home. If she walked to Claymont High School she would have for other use, an extra half hour each afternoon, plus extra time in the morning otherwise spent on travel. If she took the bus to the Claymont school she would still have more time.”</a:t>
            </a:r>
          </a:p>
          <a:p>
            <a:pPr marL="0" indent="0" algn="r">
              <a:buNone/>
            </a:pPr>
            <a:r>
              <a:rPr lang="en-US" dirty="0"/>
              <a:t>-- Vice Chancellor Collins J. Seitz, Sr.</a:t>
            </a:r>
          </a:p>
        </p:txBody>
      </p:sp>
    </p:spTree>
    <p:extLst>
      <p:ext uri="{BB962C8B-B14F-4D97-AF65-F5344CB8AC3E}">
        <p14:creationId xmlns:p14="http://schemas.microsoft.com/office/powerpoint/2010/main" val="3811309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875" y="4657758"/>
            <a:ext cx="9601196" cy="1303867"/>
          </a:xfrm>
        </p:spPr>
        <p:txBody>
          <a:bodyPr/>
          <a:lstStyle/>
          <a:p>
            <a:r>
              <a:rPr lang="en-US" dirty="0"/>
              <a:t>Shirley </a:t>
            </a:r>
            <a:r>
              <a:rPr lang="en-US" dirty="0" err="1"/>
              <a:t>Bulah</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15692" y="1005260"/>
            <a:ext cx="2735561" cy="3514712"/>
          </a:xfrm>
        </p:spPr>
      </p:pic>
    </p:spTree>
    <p:extLst>
      <p:ext uri="{BB962C8B-B14F-4D97-AF65-F5344CB8AC3E}">
        <p14:creationId xmlns:p14="http://schemas.microsoft.com/office/powerpoint/2010/main" val="508437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Shirley </a:t>
            </a:r>
            <a:r>
              <a:rPr lang="en-US" dirty="0" err="1"/>
              <a:t>Bulah</a:t>
            </a:r>
            <a:r>
              <a:rPr lang="en-US" dirty="0"/>
              <a:t> had to walk to her segregated school, No. 107, every day from her family farm. And every day the bus carrying white children to their segregated school, No.  29, would pass directly by the </a:t>
            </a:r>
            <a:r>
              <a:rPr lang="en-US" dirty="0" err="1"/>
              <a:t>Bulah</a:t>
            </a:r>
            <a:r>
              <a:rPr lang="en-US" dirty="0"/>
              <a:t> farm. The family did not understand why, at the very least, their daughter was not allowed to ride the school bus and get dropped off at school No. 107, sparing her the walk.</a:t>
            </a:r>
          </a:p>
        </p:txBody>
      </p:sp>
    </p:spTree>
    <p:extLst>
      <p:ext uri="{BB962C8B-B14F-4D97-AF65-F5344CB8AC3E}">
        <p14:creationId xmlns:p14="http://schemas.microsoft.com/office/powerpoint/2010/main" val="2425824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Hockessin Colored School No. 107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5402" y="2553449"/>
            <a:ext cx="4860876" cy="3108316"/>
          </a:xfrm>
        </p:spPr>
      </p:pic>
      <p:sp>
        <p:nvSpPr>
          <p:cNvPr id="3" name="TextBox 2"/>
          <p:cNvSpPr txBox="1"/>
          <p:nvPr/>
        </p:nvSpPr>
        <p:spPr>
          <a:xfrm>
            <a:off x="6851737" y="2705622"/>
            <a:ext cx="3895595" cy="2585323"/>
          </a:xfrm>
          <a:prstGeom prst="rect">
            <a:avLst/>
          </a:prstGeom>
          <a:noFill/>
        </p:spPr>
        <p:txBody>
          <a:bodyPr wrap="square" rtlCol="0">
            <a:spAutoFit/>
          </a:bodyPr>
          <a:lstStyle/>
          <a:p>
            <a:r>
              <a:rPr lang="en-US" dirty="0"/>
              <a:t>Built in 1922 for $21,000</a:t>
            </a:r>
          </a:p>
          <a:p>
            <a:r>
              <a:rPr lang="en-US" dirty="0"/>
              <a:t>Valued at $13,000 in 1952</a:t>
            </a:r>
          </a:p>
          <a:p>
            <a:r>
              <a:rPr lang="en-US" dirty="0"/>
              <a:t>One classroom, no auditorium,</a:t>
            </a:r>
          </a:p>
          <a:p>
            <a:r>
              <a:rPr lang="en-US" dirty="0"/>
              <a:t>no basketball court, </a:t>
            </a:r>
          </a:p>
          <a:p>
            <a:r>
              <a:rPr lang="en-US" dirty="0"/>
              <a:t>no nurse’s office (a first aid kit), </a:t>
            </a:r>
          </a:p>
          <a:p>
            <a:r>
              <a:rPr lang="en-US" dirty="0"/>
              <a:t>no storage space, no drinking fountains, one</a:t>
            </a:r>
            <a:r>
              <a:rPr lang="en-US" b="1" dirty="0"/>
              <a:t> </a:t>
            </a:r>
            <a:r>
              <a:rPr lang="en-US" dirty="0"/>
              <a:t>toilet in janitor storage room, no bus transportation</a:t>
            </a:r>
          </a:p>
          <a:p>
            <a:endParaRPr lang="en-US" dirty="0"/>
          </a:p>
        </p:txBody>
      </p:sp>
      <p:sp>
        <p:nvSpPr>
          <p:cNvPr id="5" name="TextBox 4"/>
          <p:cNvSpPr txBox="1"/>
          <p:nvPr/>
        </p:nvSpPr>
        <p:spPr>
          <a:xfrm>
            <a:off x="7514571" y="5248903"/>
            <a:ext cx="3382027" cy="369332"/>
          </a:xfrm>
          <a:prstGeom prst="rect">
            <a:avLst/>
          </a:prstGeom>
          <a:noFill/>
        </p:spPr>
        <p:txBody>
          <a:bodyPr wrap="square" rtlCol="0">
            <a:spAutoFit/>
          </a:bodyPr>
          <a:lstStyle/>
          <a:p>
            <a:pPr algn="r"/>
            <a:r>
              <a:rPr lang="en-US" dirty="0"/>
              <a:t>Delaware History Museum</a:t>
            </a:r>
          </a:p>
        </p:txBody>
      </p:sp>
    </p:spTree>
    <p:extLst>
      <p:ext uri="{BB962C8B-B14F-4D97-AF65-F5344CB8AC3E}">
        <p14:creationId xmlns:p14="http://schemas.microsoft.com/office/powerpoint/2010/main" val="400177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Shirley </a:t>
            </a:r>
            <a:r>
              <a:rPr lang="en-US" dirty="0" err="1"/>
              <a:t>Bulah’s</a:t>
            </a:r>
            <a:r>
              <a:rPr lang="en-US" dirty="0"/>
              <a:t> mother on working with attorney Louis Redding</a:t>
            </a:r>
          </a:p>
        </p:txBody>
      </p:sp>
      <p:sp>
        <p:nvSpPr>
          <p:cNvPr id="3" name="Content Placeholder 2"/>
          <p:cNvSpPr>
            <a:spLocks noGrp="1"/>
          </p:cNvSpPr>
          <p:nvPr>
            <p:ph idx="1"/>
          </p:nvPr>
        </p:nvSpPr>
        <p:spPr/>
        <p:txBody>
          <a:bodyPr/>
          <a:lstStyle/>
          <a:p>
            <a:pPr marL="0" indent="0">
              <a:buNone/>
            </a:pPr>
            <a:r>
              <a:rPr lang="en-US" dirty="0"/>
              <a:t>“He said he wouldn’t help me get a Jim Crow bus to take my girl to school, but if I was interested in sending her to an integrated school, why, then maybe he’d help. Well, I thanked God right then and there.”</a:t>
            </a:r>
          </a:p>
          <a:p>
            <a:pPr marL="0" indent="0" algn="r">
              <a:buNone/>
            </a:pPr>
            <a:r>
              <a:rPr lang="en-US" dirty="0"/>
              <a:t>-- Sarah </a:t>
            </a:r>
            <a:r>
              <a:rPr lang="en-US" dirty="0" err="1"/>
              <a:t>Bulah</a:t>
            </a:r>
            <a:endParaRPr lang="en-US" dirty="0"/>
          </a:p>
        </p:txBody>
      </p:sp>
    </p:spTree>
    <p:extLst>
      <p:ext uri="{BB962C8B-B14F-4D97-AF65-F5344CB8AC3E}">
        <p14:creationId xmlns:p14="http://schemas.microsoft.com/office/powerpoint/2010/main" val="5306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3693" y="794241"/>
            <a:ext cx="3569918" cy="5192608"/>
          </a:xfrm>
        </p:spPr>
      </p:pic>
    </p:spTree>
    <p:extLst>
      <p:ext uri="{BB962C8B-B14F-4D97-AF65-F5344CB8AC3E}">
        <p14:creationId xmlns:p14="http://schemas.microsoft.com/office/powerpoint/2010/main" val="55862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608" y="4364159"/>
            <a:ext cx="10032302" cy="1360235"/>
          </a:xfrm>
        </p:spPr>
        <p:txBody>
          <a:bodyPr>
            <a:normAutofit fontScale="90000"/>
          </a:bodyPr>
          <a:lstStyle/>
          <a:p>
            <a:r>
              <a:rPr lang="en-US" dirty="0"/>
              <a:t>Collins J. Seitz, Sr.</a:t>
            </a:r>
            <a:br>
              <a:rPr lang="en-US" dirty="0"/>
            </a:br>
            <a:r>
              <a:rPr lang="en-US" dirty="0"/>
              <a:t>1914-1998</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6556" y="776615"/>
            <a:ext cx="2488406" cy="3317875"/>
          </a:xfrm>
        </p:spPr>
      </p:pic>
    </p:spTree>
    <p:extLst>
      <p:ext uri="{BB962C8B-B14F-4D97-AF65-F5344CB8AC3E}">
        <p14:creationId xmlns:p14="http://schemas.microsoft.com/office/powerpoint/2010/main" val="134353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Rebuttal argument Briggs v. School District 22, Clarendon County, S.C.  Dec. 9, 1952 </a:t>
            </a:r>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b="29297"/>
          <a:stretch/>
        </p:blipFill>
        <p:spPr>
          <a:xfrm>
            <a:off x="3998232" y="2555309"/>
            <a:ext cx="7013226" cy="3444657"/>
          </a:xfrm>
        </p:spPr>
      </p:pic>
      <p:graphicFrame>
        <p:nvGraphicFramePr>
          <p:cNvPr id="4" name="Object 3"/>
          <p:cNvGraphicFramePr>
            <a:graphicFrameLocks noChangeAspect="1"/>
          </p:cNvGraphicFramePr>
          <p:nvPr>
            <p:extLst>
              <p:ext uri="{D42A27DB-BD31-4B8C-83A1-F6EECF244321}">
                <p14:modId xmlns:p14="http://schemas.microsoft.com/office/powerpoint/2010/main" val="373739127"/>
              </p:ext>
            </p:extLst>
          </p:nvPr>
        </p:nvGraphicFramePr>
        <p:xfrm>
          <a:off x="1203782" y="2285999"/>
          <a:ext cx="2933188" cy="3796349"/>
        </p:xfrm>
        <a:graphic>
          <a:graphicData uri="http://schemas.openxmlformats.org/presentationml/2006/ole">
            <mc:AlternateContent xmlns:mc="http://schemas.openxmlformats.org/markup-compatibility/2006">
              <mc:Choice xmlns:v="urn:schemas-microsoft-com:vml" Requires="v">
                <p:oleObj spid="_x0000_s1026" name="Acrobat Document" r:id="rId4" imgW="5829300" imgH="7543800" progId="AcroExch.Document.11">
                  <p:embed/>
                </p:oleObj>
              </mc:Choice>
              <mc:Fallback>
                <p:oleObj name="Acrobat Document" r:id="rId4" imgW="5829300" imgH="7543800" progId="AcroExch.Document.11">
                  <p:embed/>
                  <p:pic>
                    <p:nvPicPr>
                      <p:cNvPr id="3" name="Object 2"/>
                      <p:cNvPicPr/>
                      <p:nvPr/>
                    </p:nvPicPr>
                    <p:blipFill>
                      <a:blip r:embed="rId5"/>
                      <a:stretch>
                        <a:fillRect/>
                      </a:stretch>
                    </p:blipFill>
                    <p:spPr>
                      <a:xfrm>
                        <a:off x="1203782" y="2285999"/>
                        <a:ext cx="2933188" cy="3796349"/>
                      </a:xfrm>
                      <a:prstGeom prst="rect">
                        <a:avLst/>
                      </a:prstGeom>
                    </p:spPr>
                  </p:pic>
                </p:oleObj>
              </mc:Fallback>
            </mc:AlternateContent>
          </a:graphicData>
        </a:graphic>
      </p:graphicFrame>
    </p:spTree>
    <p:extLst>
      <p:ext uri="{BB962C8B-B14F-4D97-AF65-F5344CB8AC3E}">
        <p14:creationId xmlns:p14="http://schemas.microsoft.com/office/powerpoint/2010/main" val="379832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Rebuttal argument Briggs v. School District 22, Clarendon County, S.C. </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976"/>
          <a:stretch/>
        </p:blipFill>
        <p:spPr>
          <a:xfrm>
            <a:off x="3118981" y="2497520"/>
            <a:ext cx="6328641" cy="3727916"/>
          </a:xfrm>
        </p:spPr>
      </p:pic>
    </p:spTree>
    <p:extLst>
      <p:ext uri="{BB962C8B-B14F-4D97-AF65-F5344CB8AC3E}">
        <p14:creationId xmlns:p14="http://schemas.microsoft.com/office/powerpoint/2010/main" val="1777898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Chief Justice Warren quoting Vice Chancellor Seitz in </a:t>
            </a:r>
            <a:r>
              <a:rPr lang="en-US" i="1" dirty="0"/>
              <a:t>Brown v. Board of Education</a:t>
            </a:r>
          </a:p>
        </p:txBody>
      </p:sp>
      <p:sp>
        <p:nvSpPr>
          <p:cNvPr id="3" name="Content Placeholder 2"/>
          <p:cNvSpPr>
            <a:spLocks noGrp="1"/>
          </p:cNvSpPr>
          <p:nvPr>
            <p:ph idx="1"/>
          </p:nvPr>
        </p:nvSpPr>
        <p:spPr>
          <a:xfrm>
            <a:off x="1295401" y="3206662"/>
            <a:ext cx="9601196" cy="2669205"/>
          </a:xfrm>
        </p:spPr>
        <p:txBody>
          <a:bodyPr>
            <a:normAutofit/>
          </a:bodyPr>
          <a:lstStyle/>
          <a:p>
            <a:pPr marL="0" indent="0">
              <a:buNone/>
            </a:pPr>
            <a:r>
              <a:rPr lang="en-US" sz="2800" i="1" dirty="0"/>
              <a:t>“State-imposed segregation in </a:t>
            </a:r>
            <a:r>
              <a:rPr lang="en-US" sz="2800" i="1"/>
              <a:t>education itself results </a:t>
            </a:r>
            <a:r>
              <a:rPr lang="en-US" sz="2800" i="1" dirty="0"/>
              <a:t>in the Negro children, as a class, receiving educational opportunities which are substantially inferior to those available to white children otherwise similarly situated.”</a:t>
            </a:r>
          </a:p>
        </p:txBody>
      </p:sp>
    </p:spTree>
    <p:extLst>
      <p:ext uri="{BB962C8B-B14F-4D97-AF65-F5344CB8AC3E}">
        <p14:creationId xmlns:p14="http://schemas.microsoft.com/office/powerpoint/2010/main" val="37319519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816" y="4609578"/>
            <a:ext cx="9869463" cy="1340284"/>
          </a:xfrm>
        </p:spPr>
        <p:txBody>
          <a:bodyPr>
            <a:normAutofit fontScale="90000"/>
          </a:bodyPr>
          <a:lstStyle/>
          <a:p>
            <a:r>
              <a:rPr lang="en-US" dirty="0"/>
              <a:t>Shirley </a:t>
            </a:r>
            <a:r>
              <a:rPr lang="en-US" dirty="0" err="1"/>
              <a:t>Bulah</a:t>
            </a:r>
            <a:r>
              <a:rPr lang="en-US" dirty="0"/>
              <a:t> (left) riding the bus to school in 1954</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6551" y="1096027"/>
            <a:ext cx="6325646" cy="3162823"/>
          </a:xfrm>
        </p:spPr>
      </p:pic>
    </p:spTree>
    <p:extLst>
      <p:ext uri="{BB962C8B-B14F-4D97-AF65-F5344CB8AC3E}">
        <p14:creationId xmlns:p14="http://schemas.microsoft.com/office/powerpoint/2010/main" val="444174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4739940"/>
            <a:ext cx="9601196" cy="1303867"/>
          </a:xfrm>
        </p:spPr>
        <p:txBody>
          <a:bodyPr>
            <a:normAutofit fontScale="90000"/>
          </a:bodyPr>
          <a:lstStyle/>
          <a:p>
            <a:r>
              <a:rPr lang="en-US" dirty="0"/>
              <a:t>At graduation, Claymont High School students signing each other’s yearbooks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036" r="7003" b="30885"/>
          <a:stretch/>
        </p:blipFill>
        <p:spPr>
          <a:xfrm>
            <a:off x="3256767" y="672703"/>
            <a:ext cx="4359058" cy="4067237"/>
          </a:xfrm>
        </p:spPr>
      </p:pic>
    </p:spTree>
    <p:extLst>
      <p:ext uri="{BB962C8B-B14F-4D97-AF65-F5344CB8AC3E}">
        <p14:creationId xmlns:p14="http://schemas.microsoft.com/office/powerpoint/2010/main" val="392424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7003" y="794241"/>
            <a:ext cx="7240044" cy="5430034"/>
          </a:xfrm>
        </p:spPr>
      </p:pic>
    </p:spTree>
    <p:extLst>
      <p:ext uri="{BB962C8B-B14F-4D97-AF65-F5344CB8AC3E}">
        <p14:creationId xmlns:p14="http://schemas.microsoft.com/office/powerpoint/2010/main" val="871492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Girard College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4510" y="2285999"/>
            <a:ext cx="4982979" cy="3901673"/>
          </a:xfrm>
        </p:spPr>
      </p:pic>
    </p:spTree>
    <p:extLst>
      <p:ext uri="{BB962C8B-B14F-4D97-AF65-F5344CB8AC3E}">
        <p14:creationId xmlns:p14="http://schemas.microsoft.com/office/powerpoint/2010/main" val="2925484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11BB6-A941-49E3-999D-AC66958DC219}"/>
              </a:ext>
            </a:extLst>
          </p:cNvPr>
          <p:cNvSpPr>
            <a:spLocks noGrp="1"/>
          </p:cNvSpPr>
          <p:nvPr>
            <p:ph type="title"/>
          </p:nvPr>
        </p:nvSpPr>
        <p:spPr/>
        <p:txBody>
          <a:bodyPr/>
          <a:lstStyle/>
          <a:p>
            <a:r>
              <a:rPr lang="en-US" dirty="0"/>
              <a:t>HCS 107 Restoration</a:t>
            </a:r>
          </a:p>
        </p:txBody>
      </p:sp>
      <p:pic>
        <p:nvPicPr>
          <p:cNvPr id="5" name="Content Placeholder 4" descr="A picture containing text, grass, outdoor, house&#10;&#10;Description automatically generated">
            <a:extLst>
              <a:ext uri="{FF2B5EF4-FFF2-40B4-BE49-F238E27FC236}">
                <a16:creationId xmlns:a16="http://schemas.microsoft.com/office/drawing/2014/main" id="{9C24D60A-6773-4DBC-975C-FBEC03D2B0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3046" y="2557463"/>
            <a:ext cx="10862895" cy="3317875"/>
          </a:xfrm>
        </p:spPr>
      </p:pic>
    </p:spTree>
    <p:extLst>
      <p:ext uri="{BB962C8B-B14F-4D97-AF65-F5344CB8AC3E}">
        <p14:creationId xmlns:p14="http://schemas.microsoft.com/office/powerpoint/2010/main" val="3528574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B54A4-B7E4-47C4-903E-11DE030B819E}"/>
              </a:ext>
            </a:extLst>
          </p:cNvPr>
          <p:cNvSpPr>
            <a:spLocks noGrp="1"/>
          </p:cNvSpPr>
          <p:nvPr>
            <p:ph type="title"/>
          </p:nvPr>
        </p:nvSpPr>
        <p:spPr/>
        <p:txBody>
          <a:bodyPr/>
          <a:lstStyle/>
          <a:p>
            <a:r>
              <a:rPr lang="en-US" dirty="0"/>
              <a:t>HCS 107 Restoration</a:t>
            </a:r>
          </a:p>
        </p:txBody>
      </p:sp>
      <p:sp>
        <p:nvSpPr>
          <p:cNvPr id="3" name="Content Placeholder 2">
            <a:extLst>
              <a:ext uri="{FF2B5EF4-FFF2-40B4-BE49-F238E27FC236}">
                <a16:creationId xmlns:a16="http://schemas.microsoft.com/office/drawing/2014/main" id="{1A68151C-C54F-4E0B-908F-F0DF2B67A004}"/>
              </a:ext>
            </a:extLst>
          </p:cNvPr>
          <p:cNvSpPr>
            <a:spLocks noGrp="1"/>
          </p:cNvSpPr>
          <p:nvPr>
            <p:ph idx="1"/>
          </p:nvPr>
        </p:nvSpPr>
        <p:spPr/>
        <p:txBody>
          <a:bodyPr/>
          <a:lstStyle/>
          <a:p>
            <a:endParaRPr lang="en-US" dirty="0"/>
          </a:p>
        </p:txBody>
      </p:sp>
      <p:graphicFrame>
        <p:nvGraphicFramePr>
          <p:cNvPr id="4" name="Object 3">
            <a:extLst>
              <a:ext uri="{FF2B5EF4-FFF2-40B4-BE49-F238E27FC236}">
                <a16:creationId xmlns:a16="http://schemas.microsoft.com/office/drawing/2014/main" id="{539F1474-5DA8-4A0F-8C1A-BC336F17BCFF}"/>
              </a:ext>
            </a:extLst>
          </p:cNvPr>
          <p:cNvGraphicFramePr>
            <a:graphicFrameLocks noChangeAspect="1"/>
          </p:cNvGraphicFramePr>
          <p:nvPr>
            <p:extLst>
              <p:ext uri="{D42A27DB-BD31-4B8C-83A1-F6EECF244321}">
                <p14:modId xmlns:p14="http://schemas.microsoft.com/office/powerpoint/2010/main" val="1080865134"/>
              </p:ext>
            </p:extLst>
          </p:nvPr>
        </p:nvGraphicFramePr>
        <p:xfrm>
          <a:off x="1197864" y="2525371"/>
          <a:ext cx="9875520" cy="3350497"/>
        </p:xfrm>
        <a:graphic>
          <a:graphicData uri="http://schemas.openxmlformats.org/presentationml/2006/ole">
            <mc:AlternateContent xmlns:mc="http://schemas.openxmlformats.org/markup-compatibility/2006">
              <mc:Choice xmlns:v="urn:schemas-microsoft-com:vml" Requires="v">
                <p:oleObj spid="_x0000_s2050" name="Acrobat Document" r:id="rId3" imgW="4310555" imgH="3330829" progId="AcroExch.Document.DC">
                  <p:embed/>
                </p:oleObj>
              </mc:Choice>
              <mc:Fallback>
                <p:oleObj name="Acrobat Document" r:id="rId3" imgW="4310555" imgH="3330829" progId="AcroExch.Document.DC">
                  <p:embed/>
                  <p:pic>
                    <p:nvPicPr>
                      <p:cNvPr id="0" name=""/>
                      <p:cNvPicPr/>
                      <p:nvPr/>
                    </p:nvPicPr>
                    <p:blipFill>
                      <a:blip r:embed="rId4"/>
                      <a:stretch>
                        <a:fillRect/>
                      </a:stretch>
                    </p:blipFill>
                    <p:spPr>
                      <a:xfrm>
                        <a:off x="1197864" y="2525371"/>
                        <a:ext cx="9875520" cy="3350497"/>
                      </a:xfrm>
                      <a:prstGeom prst="rect">
                        <a:avLst/>
                      </a:prstGeom>
                    </p:spPr>
                  </p:pic>
                </p:oleObj>
              </mc:Fallback>
            </mc:AlternateContent>
          </a:graphicData>
        </a:graphic>
      </p:graphicFrame>
    </p:spTree>
    <p:extLst>
      <p:ext uri="{BB962C8B-B14F-4D97-AF65-F5344CB8AC3E}">
        <p14:creationId xmlns:p14="http://schemas.microsoft.com/office/powerpoint/2010/main" val="2027151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sz="3200" b="1" dirty="0"/>
              <a:t>“Man’s reach should exceed his grasp, or what’s a heaven for?”</a:t>
            </a:r>
            <a:endParaRPr lang="en-US" sz="3200" dirty="0"/>
          </a:p>
          <a:p>
            <a:pPr marL="0" indent="0" algn="r">
              <a:buNone/>
            </a:pPr>
            <a:r>
              <a:rPr lang="en-US" dirty="0"/>
              <a:t>- Robert Browning</a:t>
            </a:r>
          </a:p>
        </p:txBody>
      </p:sp>
    </p:spTree>
    <p:extLst>
      <p:ext uri="{BB962C8B-B14F-4D97-AF65-F5344CB8AC3E}">
        <p14:creationId xmlns:p14="http://schemas.microsoft.com/office/powerpoint/2010/main" val="217057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6676" y="1490598"/>
            <a:ext cx="6184902" cy="3806093"/>
          </a:xfrm>
        </p:spPr>
      </p:pic>
    </p:spTree>
    <p:extLst>
      <p:ext uri="{BB962C8B-B14F-4D97-AF65-F5344CB8AC3E}">
        <p14:creationId xmlns:p14="http://schemas.microsoft.com/office/powerpoint/2010/main" val="4142356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858" y="982133"/>
            <a:ext cx="8743167" cy="433308"/>
          </a:xfrm>
        </p:spPr>
        <p:txBody>
          <a:bodyPr>
            <a:normAutofit fontScale="90000"/>
          </a:bodyPr>
          <a:lstStyle/>
          <a:p>
            <a:r>
              <a:rPr lang="en-US" dirty="0"/>
              <a:t>Segregated bus, Alabama 1955</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0947" y="1540701"/>
            <a:ext cx="5685162" cy="4586030"/>
          </a:xfrm>
        </p:spPr>
      </p:pic>
    </p:spTree>
    <p:extLst>
      <p:ext uri="{BB962C8B-B14F-4D97-AF65-F5344CB8AC3E}">
        <p14:creationId xmlns:p14="http://schemas.microsoft.com/office/powerpoint/2010/main" val="1048299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Parker v. University of Delaware</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162" y="2285999"/>
            <a:ext cx="5647139" cy="3589868"/>
          </a:xfrm>
          <a:prstGeom prst="rect">
            <a:avLst/>
          </a:prstGeom>
        </p:spPr>
      </p:pic>
      <p:sp>
        <p:nvSpPr>
          <p:cNvPr id="3" name="TextBox 2"/>
          <p:cNvSpPr txBox="1"/>
          <p:nvPr/>
        </p:nvSpPr>
        <p:spPr>
          <a:xfrm>
            <a:off x="5085567" y="5875867"/>
            <a:ext cx="2617940" cy="369332"/>
          </a:xfrm>
          <a:prstGeom prst="rect">
            <a:avLst/>
          </a:prstGeom>
          <a:noFill/>
        </p:spPr>
        <p:txBody>
          <a:bodyPr wrap="square" rtlCol="0">
            <a:spAutoFit/>
          </a:bodyPr>
          <a:lstStyle/>
          <a:p>
            <a:pPr algn="ctr"/>
            <a:r>
              <a:rPr lang="en-US" dirty="0"/>
              <a:t>1950</a:t>
            </a:r>
          </a:p>
        </p:txBody>
      </p:sp>
    </p:spTree>
    <p:extLst>
      <p:ext uri="{BB962C8B-B14F-4D97-AF65-F5344CB8AC3E}">
        <p14:creationId xmlns:p14="http://schemas.microsoft.com/office/powerpoint/2010/main" val="2384265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8240" y="4685365"/>
            <a:ext cx="4629409" cy="1303867"/>
          </a:xfrm>
        </p:spPr>
        <p:txBody>
          <a:bodyPr>
            <a:normAutofit fontScale="90000"/>
          </a:bodyPr>
          <a:lstStyle/>
          <a:p>
            <a:r>
              <a:rPr lang="en-US" dirty="0"/>
              <a:t>Attorney Louis L. Redding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67211" y="674728"/>
            <a:ext cx="2727233" cy="4010637"/>
          </a:xfr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84" r="62586" b="-684"/>
          <a:stretch/>
        </p:blipFill>
        <p:spPr>
          <a:xfrm>
            <a:off x="7034604" y="674728"/>
            <a:ext cx="2184553" cy="5495925"/>
          </a:xfrm>
          <a:prstGeom prst="rect">
            <a:avLst/>
          </a:prstGeom>
        </p:spPr>
      </p:pic>
    </p:spTree>
    <p:extLst>
      <p:ext uri="{BB962C8B-B14F-4D97-AF65-F5344CB8AC3E}">
        <p14:creationId xmlns:p14="http://schemas.microsoft.com/office/powerpoint/2010/main" val="120883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3403" y="1365335"/>
            <a:ext cx="3269294" cy="4597052"/>
          </a:xfrm>
        </p:spPr>
        <p:txBody>
          <a:bodyPr>
            <a:noAutofit/>
          </a:bodyPr>
          <a:lstStyle/>
          <a:p>
            <a:pPr algn="r"/>
            <a:r>
              <a:rPr lang="en-US" sz="3600" dirty="0"/>
              <a:t>Exhibit 1</a:t>
            </a:r>
            <a:br>
              <a:rPr lang="en-US" sz="3600" dirty="0"/>
            </a:br>
            <a:r>
              <a:rPr lang="en-US" sz="3600" dirty="0"/>
              <a:t>“…separate schools for white and colored children shall be maintained.”</a:t>
            </a:r>
            <a:br>
              <a:rPr lang="en-US" sz="3600" dirty="0"/>
            </a:br>
            <a:r>
              <a:rPr lang="en-US" sz="1200" dirty="0"/>
              <a:t>-Letter from Claymont </a:t>
            </a:r>
            <a:br>
              <a:rPr lang="en-US" sz="1200" dirty="0"/>
            </a:br>
            <a:r>
              <a:rPr lang="en-US" sz="1200" dirty="0"/>
              <a:t>Board of Education</a:t>
            </a:r>
            <a:endParaRPr lang="en-US" sz="36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4565" r="11389"/>
          <a:stretch/>
        </p:blipFill>
        <p:spPr>
          <a:xfrm rot="16200000">
            <a:off x="2467685" y="938175"/>
            <a:ext cx="5199519" cy="4848905"/>
          </a:xfrm>
        </p:spPr>
      </p:pic>
    </p:spTree>
    <p:extLst>
      <p:ext uri="{BB962C8B-B14F-4D97-AF65-F5344CB8AC3E}">
        <p14:creationId xmlns:p14="http://schemas.microsoft.com/office/powerpoint/2010/main" val="2577125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611" y="4571471"/>
            <a:ext cx="9601196" cy="1303867"/>
          </a:xfrm>
        </p:spPr>
        <p:txBody>
          <a:bodyPr/>
          <a:lstStyle/>
          <a:p>
            <a:r>
              <a:rPr lang="en-US" dirty="0"/>
              <a:t>Ethel Louise Belton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000" y="640981"/>
            <a:ext cx="3030442" cy="3780178"/>
          </a:xfrm>
        </p:spPr>
      </p:pic>
    </p:spTree>
    <p:extLst>
      <p:ext uri="{BB962C8B-B14F-4D97-AF65-F5344CB8AC3E}">
        <p14:creationId xmlns:p14="http://schemas.microsoft.com/office/powerpoint/2010/main" val="279788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Original </a:t>
            </a:r>
            <a:r>
              <a:rPr lang="en-US" i="1" dirty="0"/>
              <a:t>Belton v. </a:t>
            </a:r>
            <a:r>
              <a:rPr lang="en-US" i="1" dirty="0" err="1"/>
              <a:t>Gebhart</a:t>
            </a:r>
            <a:r>
              <a:rPr lang="en-US" i="1" dirty="0"/>
              <a:t> </a:t>
            </a:r>
            <a:r>
              <a:rPr lang="en-US" dirty="0"/>
              <a:t>complaint</a:t>
            </a:r>
            <a:br>
              <a:rPr lang="en-US" dirty="0"/>
            </a:br>
            <a:r>
              <a:rPr lang="en-US" sz="3200" dirty="0"/>
              <a:t>Filed July 13, 1951</a:t>
            </a:r>
            <a:r>
              <a:rPr lang="en-US" dirty="0"/>
              <a:t> </a:t>
            </a:r>
          </a:p>
        </p:txBody>
      </p:sp>
      <p:pic>
        <p:nvPicPr>
          <p:cNvPr id="7"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2414"/>
          <a:stretch/>
        </p:blipFill>
        <p:spPr>
          <a:xfrm rot="16200000">
            <a:off x="4308661" y="1271685"/>
            <a:ext cx="3773046" cy="5801674"/>
          </a:xfrm>
        </p:spPr>
      </p:pic>
    </p:spTree>
    <p:extLst>
      <p:ext uri="{BB962C8B-B14F-4D97-AF65-F5344CB8AC3E}">
        <p14:creationId xmlns:p14="http://schemas.microsoft.com/office/powerpoint/2010/main" val="412439575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606</TotalTime>
  <Words>652</Words>
  <Application>Microsoft Office PowerPoint</Application>
  <PresentationFormat>Widescreen</PresentationFormat>
  <Paragraphs>50</Paragraphs>
  <Slides>29</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4" baseType="lpstr">
      <vt:lpstr>Arial</vt:lpstr>
      <vt:lpstr>Garamond</vt:lpstr>
      <vt:lpstr>Times New Roman</vt:lpstr>
      <vt:lpstr>Organic</vt:lpstr>
      <vt:lpstr>Acrobat Document</vt:lpstr>
      <vt:lpstr>BLACK WHITE AND BROWN:</vt:lpstr>
      <vt:lpstr>Collins J. Seitz, Sr. 1914-1998</vt:lpstr>
      <vt:lpstr>PowerPoint Presentation</vt:lpstr>
      <vt:lpstr>Segregated bus, Alabama 1955</vt:lpstr>
      <vt:lpstr>Parker v. University of Delaware</vt:lpstr>
      <vt:lpstr>Attorney Louis L. Redding</vt:lpstr>
      <vt:lpstr>Exhibit 1 “…separate schools for white and colored children shall be maintained.” -Letter from Claymont  Board of Education</vt:lpstr>
      <vt:lpstr>Ethel Louise Belton</vt:lpstr>
      <vt:lpstr>Original Belton v. Gebhart complaint Filed July 13, 1951 </vt:lpstr>
      <vt:lpstr>Claymont Public School No. 29</vt:lpstr>
      <vt:lpstr>Original Belton v. Gebhart complaint </vt:lpstr>
      <vt:lpstr>Because Ethel Belton was barred from attending Claymont High School she had to travel nine miles -- nearly an hour each way -- to Howard High School in Wilmington.</vt:lpstr>
      <vt:lpstr>And because Howard High did not have the same classes and activities as Claymont High, she further had to walk across Wilmington to Carver Vocational School to take business classes, adding an additional two and a half hours to her school day.</vt:lpstr>
      <vt:lpstr>PowerPoint Presentation</vt:lpstr>
      <vt:lpstr>Shirley Bulah</vt:lpstr>
      <vt:lpstr>PowerPoint Presentation</vt:lpstr>
      <vt:lpstr>Hockessin Colored School No. 107</vt:lpstr>
      <vt:lpstr>Shirley Bulah’s mother on working with attorney Louis Redding</vt:lpstr>
      <vt:lpstr>PowerPoint Presentation</vt:lpstr>
      <vt:lpstr>Rebuttal argument Briggs v. School District 22, Clarendon County, S.C.  Dec. 9, 1952 </vt:lpstr>
      <vt:lpstr>Rebuttal argument Briggs v. School District 22, Clarendon County, S.C. </vt:lpstr>
      <vt:lpstr>Chief Justice Warren quoting Vice Chancellor Seitz in Brown v. Board of Education</vt:lpstr>
      <vt:lpstr>Shirley Bulah (left) riding the bus to school in 1954</vt:lpstr>
      <vt:lpstr>At graduation, Claymont High School students signing each other’s yearbooks</vt:lpstr>
      <vt:lpstr>PowerPoint Presentation</vt:lpstr>
      <vt:lpstr>Girard College</vt:lpstr>
      <vt:lpstr>HCS 107 Restoration</vt:lpstr>
      <vt:lpstr>HCS 107 Restoration</vt:lpstr>
      <vt:lpstr>PowerPoint Presentation</vt:lpstr>
    </vt:vector>
  </TitlesOfParts>
  <Company>State of Delaware Courts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Desegregation in Delaware</dc:title>
  <dc:creator>O'Sullivan, Sean (Courts)</dc:creator>
  <cp:lastModifiedBy>Marge Bacon</cp:lastModifiedBy>
  <cp:revision>43</cp:revision>
  <cp:lastPrinted>2019-12-04T13:47:58Z</cp:lastPrinted>
  <dcterms:created xsi:type="dcterms:W3CDTF">2019-11-26T14:16:52Z</dcterms:created>
  <dcterms:modified xsi:type="dcterms:W3CDTF">2021-11-02T16:50:11Z</dcterms:modified>
</cp:coreProperties>
</file>