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9"/>
  </p:notesMasterIdLst>
  <p:sldIdLst>
    <p:sldId id="256" r:id="rId2"/>
    <p:sldId id="278" r:id="rId3"/>
    <p:sldId id="279" r:id="rId4"/>
    <p:sldId id="280" r:id="rId5"/>
    <p:sldId id="283" r:id="rId6"/>
    <p:sldId id="282" r:id="rId7"/>
    <p:sldId id="285" r:id="rId8"/>
    <p:sldId id="286" r:id="rId9"/>
    <p:sldId id="287" r:id="rId10"/>
    <p:sldId id="288" r:id="rId11"/>
    <p:sldId id="284" r:id="rId12"/>
    <p:sldId id="290" r:id="rId13"/>
    <p:sldId id="291" r:id="rId14"/>
    <p:sldId id="292" r:id="rId15"/>
    <p:sldId id="281" r:id="rId16"/>
    <p:sldId id="297" r:id="rId17"/>
    <p:sldId id="298" r:id="rId18"/>
    <p:sldId id="303" r:id="rId19"/>
    <p:sldId id="264" r:id="rId20"/>
    <p:sldId id="259" r:id="rId21"/>
    <p:sldId id="270" r:id="rId22"/>
    <p:sldId id="272" r:id="rId23"/>
    <p:sldId id="273" r:id="rId24"/>
    <p:sldId id="274" r:id="rId25"/>
    <p:sldId id="276" r:id="rId26"/>
    <p:sldId id="261" r:id="rId27"/>
    <p:sldId id="263" r:id="rId2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E7BF0-F9C7-4119-B739-B769C4759C32}" v="2" dt="2023-10-27T13:23:23.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56006" autoAdjust="0"/>
  </p:normalViewPr>
  <p:slideViewPr>
    <p:cSldViewPr snapToGrid="0" snapToObjects="1">
      <p:cViewPr>
        <p:scale>
          <a:sx n="41" d="100"/>
          <a:sy n="41" d="100"/>
        </p:scale>
        <p:origin x="1558" y="10"/>
      </p:cViewPr>
      <p:guideLst/>
    </p:cSldViewPr>
  </p:slideViewPr>
  <p:notesTextViewPr>
    <p:cViewPr>
      <p:scale>
        <a:sx n="3" d="2"/>
        <a:sy n="3" d="2"/>
      </p:scale>
      <p:origin x="0" y="0"/>
    </p:cViewPr>
  </p:notesTextViewPr>
  <p:notesViewPr>
    <p:cSldViewPr snapToGrid="0" snapToObjects="1">
      <p:cViewPr varScale="1">
        <p:scale>
          <a:sx n="54" d="100"/>
          <a:sy n="54" d="100"/>
        </p:scale>
        <p:origin x="306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Barbieri" userId="0f46489aac2f9b04" providerId="LiveId" clId="{702E7BF0-F9C7-4119-B739-B769C4759C32}"/>
    <pc:docChg chg="modSld">
      <pc:chgData name="Alexander Barbieri" userId="0f46489aac2f9b04" providerId="LiveId" clId="{702E7BF0-F9C7-4119-B739-B769C4759C32}" dt="2023-10-27T13:23:23.428" v="1" actId="12"/>
      <pc:docMkLst>
        <pc:docMk/>
      </pc:docMkLst>
      <pc:sldChg chg="modSp">
        <pc:chgData name="Alexander Barbieri" userId="0f46489aac2f9b04" providerId="LiveId" clId="{702E7BF0-F9C7-4119-B739-B769C4759C32}" dt="2023-10-27T13:23:23.428" v="1" actId="12"/>
        <pc:sldMkLst>
          <pc:docMk/>
          <pc:sldMk cId="3026230635" sldId="279"/>
        </pc:sldMkLst>
        <pc:spChg chg="mod">
          <ac:chgData name="Alexander Barbieri" userId="0f46489aac2f9b04" providerId="LiveId" clId="{702E7BF0-F9C7-4119-B739-B769C4759C32}" dt="2023-10-27T13:23:23.428" v="1" actId="12"/>
          <ac:spMkLst>
            <pc:docMk/>
            <pc:sldMk cId="3026230635" sldId="279"/>
            <ac:spMk id="3" creationId="{4B22D434-60EF-B866-5531-0F086D4AFC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842FCABF-7AEB-4D3D-A04C-8E33D8FD1814}" type="datetimeFigureOut">
              <a:rPr lang="en-US" smtClean="0"/>
              <a:t>10/27/2023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F134EEBA-29E8-4D7D-A49C-0C3C8E3C25FD}" type="slidenum">
              <a:rPr lang="en-US" smtClean="0"/>
              <a:t>‹#›</a:t>
            </a:fld>
            <a:endParaRPr lang="en-US"/>
          </a:p>
        </p:txBody>
      </p:sp>
    </p:spTree>
    <p:extLst>
      <p:ext uri="{BB962C8B-B14F-4D97-AF65-F5344CB8AC3E}">
        <p14:creationId xmlns:p14="http://schemas.microsoft.com/office/powerpoint/2010/main" val="335926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uides.sll.texas.gov/cannabis/compassionate-u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arijuanamoment.net/texas-house-approves-bill-to-allow-medical-marijuana-as-opioid-alternative-and-replace-thc-limi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texastribune.org/2020/01/28/texas-marijuana-laws-2020-what-you-need-kno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34EEBA-29E8-4D7D-A49C-0C3C8E3C25FD}" type="slidenum">
              <a:rPr lang="en-US" smtClean="0"/>
              <a:t>1</a:t>
            </a:fld>
            <a:endParaRPr lang="en-US"/>
          </a:p>
        </p:txBody>
      </p:sp>
    </p:spTree>
    <p:extLst>
      <p:ext uri="{BB962C8B-B14F-4D97-AF65-F5344CB8AC3E}">
        <p14:creationId xmlns:p14="http://schemas.microsoft.com/office/powerpoint/2010/main" val="4136219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nSpc>
                <a:spcPct val="107000"/>
              </a:lnSpc>
              <a:spcBef>
                <a:spcPts val="0"/>
              </a:spcBef>
              <a:spcAft>
                <a:spcPts val="800"/>
              </a:spcAft>
              <a:buFont typeface="Arial" panose="020B0604020202020204" pitchFamily="34" charset="0"/>
              <a:buChar char="•"/>
            </a:pPr>
            <a:r>
              <a:rPr lang="en-US" sz="2300" u="sng" kern="100" dirty="0">
                <a:solidFill>
                  <a:srgbClr val="0563C1"/>
                </a:solidFill>
                <a:effectLst/>
                <a:ea typeface="Calibri" panose="020F0502020204030204" pitchFamily="34" charset="0"/>
                <a:cs typeface="Times New Roman" panose="02020603050405020304" pitchFamily="18" charset="0"/>
                <a:hlinkClick r:id="rId3"/>
              </a:rPr>
              <a:t>Compassionate Use Act in 2015</a:t>
            </a:r>
            <a:endParaRPr lang="en-US" sz="2300" u="sng" kern="100" dirty="0">
              <a:solidFill>
                <a:srgbClr val="0563C1"/>
              </a:solidFill>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pPr>
            <a:r>
              <a:rPr lang="en-US" sz="2300" kern="100" dirty="0">
                <a:effectLst/>
                <a:ea typeface="Calibri" panose="020F0502020204030204" pitchFamily="34" charset="0"/>
                <a:cs typeface="Times New Roman" panose="02020603050405020304" pitchFamily="18" charset="0"/>
              </a:rPr>
              <a:t>According to the law, ‘low-THC cannabis’ means the plant Cannabis sativa L and any part of it that does not contain more than 1% by weight of tetrahydrocannabinol (THC). Today,</a:t>
            </a:r>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14</a:t>
            </a:fld>
            <a:endParaRPr lang="en-US"/>
          </a:p>
        </p:txBody>
      </p:sp>
    </p:spTree>
    <p:extLst>
      <p:ext uri="{BB962C8B-B14F-4D97-AF65-F5344CB8AC3E}">
        <p14:creationId xmlns:p14="http://schemas.microsoft.com/office/powerpoint/2010/main" val="1436847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 dirty="0">
                <a:solidFill>
                  <a:schemeClr val="tx1">
                    <a:lumMod val="95000"/>
                    <a:lumOff val="5000"/>
                  </a:schemeClr>
                </a:solidFill>
                <a:effectLst/>
                <a:ea typeface="Calibri" panose="020F0502020204030204" pitchFamily="34" charset="0"/>
                <a:cs typeface="Times New Roman" panose="02020603050405020304" pitchFamily="18" charset="0"/>
              </a:rPr>
              <a:t>More recently, in April 2023, the Texas House of Representatives approved a bill that would authorize doctors to </a:t>
            </a:r>
            <a:r>
              <a:rPr lang="en-US" u="sng" kern="100" dirty="0">
                <a:solidFill>
                  <a:srgbClr val="0563C1"/>
                </a:solidFill>
                <a:effectLst/>
                <a:ea typeface="Calibri" panose="020F0502020204030204" pitchFamily="34" charset="0"/>
                <a:cs typeface="Times New Roman" panose="02020603050405020304" pitchFamily="18" charset="0"/>
                <a:hlinkClick r:id="rId3"/>
              </a:rPr>
              <a:t>prescribe medical cannabis to patients</a:t>
            </a:r>
            <a:r>
              <a:rPr lang="en-US" kern="100" dirty="0">
                <a:effectLst/>
                <a:ea typeface="Calibri" panose="020F0502020204030204" pitchFamily="34" charset="0"/>
                <a:cs typeface="Times New Roman" panose="02020603050405020304" pitchFamily="18" charset="0"/>
              </a:rPr>
              <a:t> </a:t>
            </a:r>
            <a:r>
              <a:rPr lang="en-US" kern="100" dirty="0">
                <a:solidFill>
                  <a:schemeClr val="tx1">
                    <a:lumMod val="95000"/>
                    <a:lumOff val="5000"/>
                  </a:schemeClr>
                </a:solidFill>
                <a:effectLst/>
                <a:ea typeface="Calibri" panose="020F0502020204030204" pitchFamily="34" charset="0"/>
                <a:cs typeface="Times New Roman" panose="02020603050405020304" pitchFamily="18" charset="0"/>
              </a:rPr>
              <a:t>as an alternative to opioids for chronic pain. The bill also would replace the 1% THC limit for cannabis oil. However, the bill has not passed into law at this time</a:t>
            </a:r>
            <a:r>
              <a:rPr lang="en-US" kern="100" dirty="0">
                <a:effectLst/>
                <a:ea typeface="Calibri" panose="020F0502020204030204" pitchFamily="34" charset="0"/>
                <a:cs typeface="Times New Roman" panose="02020603050405020304" pitchFamily="18" charset="0"/>
              </a:rPr>
              <a:t>.</a:t>
            </a:r>
          </a:p>
          <a:p>
            <a:endParaRPr lang="en-US" kern="100" dirty="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Symbol" panose="05050102010706020507" pitchFamily="18" charset="2"/>
              <a:buChar char=""/>
              <a:tabLst>
                <a:tab pos="457200" algn="l"/>
              </a:tabLst>
            </a:pPr>
            <a:r>
              <a:rPr lang="en-US" sz="1800" kern="100" dirty="0">
                <a:solidFill>
                  <a:schemeClr val="tx1">
                    <a:lumMod val="95000"/>
                    <a:lumOff val="5000"/>
                  </a:schemeClr>
                </a:solidFill>
                <a:effectLst/>
                <a:ea typeface="Calibri" panose="020F0502020204030204" pitchFamily="34" charset="0"/>
                <a:cs typeface="Times New Roman" panose="02020603050405020304" pitchFamily="18" charset="0"/>
              </a:rPr>
              <a:t>It is still illegal in the state to </a:t>
            </a:r>
            <a:r>
              <a:rPr lang="en-US" sz="1800" u="sng" kern="100" dirty="0">
                <a:solidFill>
                  <a:srgbClr val="0563C1"/>
                </a:solidFill>
                <a:effectLst/>
                <a:ea typeface="Calibri" panose="020F0502020204030204" pitchFamily="34" charset="0"/>
                <a:cs typeface="Times New Roman" panose="02020603050405020304" pitchFamily="18" charset="0"/>
                <a:hlinkClick r:id="rId4"/>
              </a:rPr>
              <a:t>use or possess recreational marijuana</a:t>
            </a:r>
            <a:r>
              <a:rPr lang="en-US" sz="1800" kern="100" dirty="0">
                <a:effectLst/>
                <a:ea typeface="Calibri" panose="020F0502020204030204" pitchFamily="34" charset="0"/>
                <a:cs typeface="Times New Roman" panose="02020603050405020304" pitchFamily="18" charset="0"/>
              </a:rPr>
              <a:t> and </a:t>
            </a:r>
            <a:r>
              <a:rPr lang="en-US" sz="1800" kern="100" dirty="0">
                <a:solidFill>
                  <a:schemeClr val="tx1">
                    <a:lumMod val="95000"/>
                    <a:lumOff val="5000"/>
                  </a:schemeClr>
                </a:solidFill>
                <a:effectLst/>
                <a:ea typeface="Calibri" panose="020F0502020204030204" pitchFamily="34" charset="0"/>
                <a:cs typeface="Times New Roman" panose="02020603050405020304" pitchFamily="18" charset="0"/>
              </a:rPr>
              <a:t>has been since 1931. A small amount of marijuana is generally under two ounces and can be punished by up to a year in jail and a $2,000 fine. Therefore, the only legal cannabis possession is medical marijuana in the limited circumstances described earlier. Also, the state legalized hemp recently and kept marijuana illegal, which has led to even more confusion.</a:t>
            </a:r>
          </a:p>
          <a:p>
            <a:endParaRPr lang="en-US" kern="1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15</a:t>
            </a:fld>
            <a:endParaRPr lang="en-US"/>
          </a:p>
        </p:txBody>
      </p:sp>
    </p:spTree>
    <p:extLst>
      <p:ext uri="{BB962C8B-B14F-4D97-AF65-F5344CB8AC3E}">
        <p14:creationId xmlns:p14="http://schemas.microsoft.com/office/powerpoint/2010/main" val="373093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endParaRPr lang="en-US" sz="2200" kern="100" dirty="0">
              <a:solidFill>
                <a:schemeClr val="tx1">
                  <a:lumMod val="95000"/>
                  <a:lumOff val="5000"/>
                </a:schemeClr>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200" kern="100" dirty="0">
                <a:solidFill>
                  <a:schemeClr val="tx1">
                    <a:lumMod val="95000"/>
                    <a:lumOff val="5000"/>
                  </a:schemeClr>
                </a:solidFill>
                <a:effectLst/>
                <a:ea typeface="Calibri" panose="020F0502020204030204" pitchFamily="34" charset="0"/>
                <a:cs typeface="Times New Roman" panose="02020603050405020304" pitchFamily="18" charset="0"/>
              </a:rPr>
              <a:t>Is CBD Oil Legal In Texas?</a:t>
            </a:r>
          </a:p>
          <a:p>
            <a:pPr marL="800100" lvl="1" indent="-342900">
              <a:lnSpc>
                <a:spcPct val="107000"/>
              </a:lnSpc>
              <a:spcBef>
                <a:spcPts val="0"/>
              </a:spcBef>
              <a:spcAft>
                <a:spcPts val="800"/>
              </a:spcAft>
              <a:buFont typeface="Symbol" panose="05050102010706020507" pitchFamily="18" charset="2"/>
              <a:buChar char=""/>
              <a:tabLst>
                <a:tab pos="457200" algn="l"/>
              </a:tabLst>
            </a:pPr>
            <a:r>
              <a:rPr lang="en-US" sz="2200" kern="100" dirty="0">
                <a:solidFill>
                  <a:schemeClr val="tx1">
                    <a:lumMod val="95000"/>
                    <a:lumOff val="5000"/>
                  </a:schemeClr>
                </a:solidFill>
                <a:effectLst/>
                <a:ea typeface="Calibri" panose="020F0502020204030204" pitchFamily="34" charset="0"/>
                <a:cs typeface="Times New Roman" panose="02020603050405020304" pitchFamily="18" charset="0"/>
              </a:rPr>
              <a:t>Yes, but these products are not closely tested or monitored by the FDA, so there is insufficient quality control regarding the ingredients and THC levels. So, it is theoretically possible you could use an illegal THC product in Texas, so caution is warranted.</a:t>
            </a:r>
          </a:p>
          <a:p>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17</a:t>
            </a:fld>
            <a:endParaRPr lang="en-US"/>
          </a:p>
        </p:txBody>
      </p:sp>
    </p:spTree>
    <p:extLst>
      <p:ext uri="{BB962C8B-B14F-4D97-AF65-F5344CB8AC3E}">
        <p14:creationId xmlns:p14="http://schemas.microsoft.com/office/powerpoint/2010/main" val="705786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18</a:t>
            </a:fld>
            <a:endParaRPr lang="en-US"/>
          </a:p>
        </p:txBody>
      </p:sp>
    </p:spTree>
    <p:extLst>
      <p:ext uri="{BB962C8B-B14F-4D97-AF65-F5344CB8AC3E}">
        <p14:creationId xmlns:p14="http://schemas.microsoft.com/office/powerpoint/2010/main" val="193681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solidFill>
                  <a:srgbClr val="3F3D3D"/>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a:t>
            </a:r>
            <a:r>
              <a:rPr lang="en-US" sz="18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he rights that a person being accused of a crime has during police questioning and they include the right to remain silence and the right to an attorney. If you cannot afford an attorney then an attorney must be provided free of charge.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3F3D3D"/>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What if they don’t read them</a:t>
            </a:r>
            <a:r>
              <a:rPr lang="en-US" sz="18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  Case thrown out?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If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miranda</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rights are NOT read, case dismissed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2</a:t>
            </a:fld>
            <a:endParaRPr lang="en-US"/>
          </a:p>
        </p:txBody>
      </p:sp>
    </p:spTree>
    <p:extLst>
      <p:ext uri="{BB962C8B-B14F-4D97-AF65-F5344CB8AC3E}">
        <p14:creationId xmlns:p14="http://schemas.microsoft.com/office/powerpoint/2010/main" val="83714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solidFill>
                  <a:srgbClr val="3F3D3D"/>
                </a:solidFill>
                <a:effectLst/>
                <a:latin typeface="Arial" panose="020B0604020202020204" pitchFamily="34" charset="0"/>
                <a:ea typeface="Times New Roman" panose="02020603050405020304" pitchFamily="18" charset="0"/>
                <a:cs typeface="Times New Roman" panose="02020603050405020304" pitchFamily="18" charset="0"/>
              </a:rPr>
              <a:t>If you are concerned about a potential criminal charge you should call a professional bondsman in your state and ask them to find out information about a possible warrant.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3</a:t>
            </a:fld>
            <a:endParaRPr lang="en-US"/>
          </a:p>
        </p:txBody>
      </p:sp>
    </p:spTree>
    <p:extLst>
      <p:ext uri="{BB962C8B-B14F-4D97-AF65-F5344CB8AC3E}">
        <p14:creationId xmlns:p14="http://schemas.microsoft.com/office/powerpoint/2010/main" val="253791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07000"/>
              </a:lnSpc>
              <a:spcBef>
                <a:spcPts val="0"/>
              </a:spcBef>
              <a:spcAft>
                <a:spcPts val="80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I cannot stop that initial jail visit.  </a:t>
            </a:r>
          </a:p>
          <a:p>
            <a:pPr marL="914400" lvl="1" indent="-45720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Shorten it. </a:t>
            </a:r>
          </a:p>
          <a:p>
            <a:pPr marL="914400" lvl="1" indent="-45720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Bond company—walk through.  </a:t>
            </a:r>
          </a:p>
          <a:p>
            <a:pPr marL="1188720" lvl="2" indent="-457200">
              <a:lnSpc>
                <a:spcPct val="107000"/>
              </a:lnSpc>
              <a:spcBef>
                <a:spcPts val="0"/>
              </a:spcBef>
              <a:spcAft>
                <a:spcPts val="800"/>
              </a:spcAft>
              <a:buClrTx/>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Find a decent bond company—ask a criminal attorney—I use Tess Armstrong</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4</a:t>
            </a:fld>
            <a:endParaRPr lang="en-US"/>
          </a:p>
        </p:txBody>
      </p:sp>
    </p:spTree>
    <p:extLst>
      <p:ext uri="{BB962C8B-B14F-4D97-AF65-F5344CB8AC3E}">
        <p14:creationId xmlns:p14="http://schemas.microsoft.com/office/powerpoint/2010/main" val="210569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—unless you do criminal law, no—even I don’t &amp; I prosecuted tickets &amp; class C misdemeanors in Frisco for a decade.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9</a:t>
            </a:fld>
            <a:endParaRPr lang="en-US"/>
          </a:p>
        </p:txBody>
      </p:sp>
    </p:spTree>
    <p:extLst>
      <p:ext uri="{BB962C8B-B14F-4D97-AF65-F5344CB8AC3E}">
        <p14:creationId xmlns:p14="http://schemas.microsoft.com/office/powerpoint/2010/main" val="70827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Arial" panose="020B0604020202020204" pitchFamily="34" charset="0"/>
                <a:ea typeface="Calibri" panose="020F0502020204030204" pitchFamily="34" charset="0"/>
                <a:cs typeface="Times New Roman" panose="02020603050405020304" pitchFamily="18" charset="0"/>
              </a:rPr>
              <a:t>— a surgeon shouldn’t perform surgery on </a:t>
            </a:r>
            <a:r>
              <a:rPr lang="en-US" sz="1200" kern="100" dirty="0">
                <a:latin typeface="Arial" panose="020B0604020202020204" pitchFamily="34" charset="0"/>
                <a:ea typeface="Calibri" panose="020F0502020204030204" pitchFamily="34" charset="0"/>
                <a:cs typeface="Times New Roman" panose="02020603050405020304" pitchFamily="18" charset="0"/>
              </a:rPr>
              <a:t>them</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self</a:t>
            </a:r>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10</a:t>
            </a:fld>
            <a:endParaRPr lang="en-US"/>
          </a:p>
        </p:txBody>
      </p:sp>
    </p:spTree>
    <p:extLst>
      <p:ext uri="{BB962C8B-B14F-4D97-AF65-F5344CB8AC3E}">
        <p14:creationId xmlns:p14="http://schemas.microsoft.com/office/powerpoint/2010/main" val="59583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34EEBA-29E8-4D7D-A49C-0C3C8E3C25FD}" type="slidenum">
              <a:rPr lang="en-US" smtClean="0"/>
              <a:t>11</a:t>
            </a:fld>
            <a:endParaRPr lang="en-US"/>
          </a:p>
        </p:txBody>
      </p:sp>
    </p:spTree>
    <p:extLst>
      <p:ext uri="{BB962C8B-B14F-4D97-AF65-F5344CB8AC3E}">
        <p14:creationId xmlns:p14="http://schemas.microsoft.com/office/powerpoint/2010/main" val="362819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lnSpc>
                <a:spcPct val="107000"/>
              </a:lnSpc>
              <a:spcBef>
                <a:spcPts val="0"/>
              </a:spcBef>
              <a:spcAft>
                <a:spcPts val="800"/>
              </a:spcAft>
            </a:pPr>
            <a:r>
              <a:rPr lang="en-U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Booking involves an alleged offender having their photograph taken and personal details recorded. </a:t>
            </a:r>
          </a:p>
          <a:p>
            <a:pPr marL="914400" lvl="1" indent="-457200">
              <a:lnSpc>
                <a:spcPct val="107000"/>
              </a:lnSpc>
              <a:spcBef>
                <a:spcPts val="0"/>
              </a:spcBef>
              <a:spcAft>
                <a:spcPts val="800"/>
              </a:spcAft>
            </a:pPr>
            <a:r>
              <a:rPr lang="en-U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an arraignment, an alleged offender is informed of the charges against them and enters a plea. Bail may be awarded to certain alleged offenders and allows people to get out of jail and return for court appearances. </a:t>
            </a:r>
            <a:r>
              <a:rPr lang="en-US"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preliminary hearing is usually used to determine whether a trial will be necessary, and the trial will determine whether an alleged offender is guilty or innocent. </a:t>
            </a:r>
          </a:p>
          <a:p>
            <a:pPr marL="1188720" lvl="2" indent="-457200">
              <a:lnSpc>
                <a:spcPct val="107000"/>
              </a:lnSpc>
              <a:spcBef>
                <a:spcPts val="0"/>
              </a:spcBef>
              <a:spcAft>
                <a:spcPts val="800"/>
              </a:spcAft>
            </a:pPr>
            <a:r>
              <a:rPr lang="en-US"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an alleged offender is convicted, then sentencing will be used to determine the fines an alleged offender must pay and how long they must be imprisoned. </a:t>
            </a:r>
          </a:p>
          <a:p>
            <a:pPr marL="1188720" lvl="2" indent="-457200">
              <a:lnSpc>
                <a:spcPct val="107000"/>
              </a:lnSpc>
              <a:spcBef>
                <a:spcPts val="0"/>
              </a:spcBef>
              <a:spcAft>
                <a:spcPts val="800"/>
              </a:spcAft>
            </a:pPr>
            <a:r>
              <a:rPr lang="en-US"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 alleged offender could be able to appeal their case when they disagree with the decision.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spcBef>
                <a:spcPts val="0"/>
              </a:spcBef>
              <a:spcAft>
                <a:spcPts val="800"/>
              </a:spcAft>
            </a:pPr>
            <a:endParaRPr lang="en-US" dirty="0"/>
          </a:p>
          <a:p>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12</a:t>
            </a:fld>
            <a:endParaRPr lang="en-US"/>
          </a:p>
        </p:txBody>
      </p:sp>
    </p:spTree>
    <p:extLst>
      <p:ext uri="{BB962C8B-B14F-4D97-AF65-F5344CB8AC3E}">
        <p14:creationId xmlns:p14="http://schemas.microsoft.com/office/powerpoint/2010/main" val="355791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lnSpc>
                <a:spcPct val="107000"/>
              </a:lnSpc>
              <a:spcBef>
                <a:spcPts val="0"/>
              </a:spcBef>
              <a:spcAft>
                <a:spcPts val="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a person is placed on probation, it will usually be for a specific term and there will be complete records of a person’s criminal case. </a:t>
            </a:r>
          </a:p>
          <a:p>
            <a:pPr marL="914400" lvl="1" indent="-457200">
              <a:lnSpc>
                <a:spcPct val="107000"/>
              </a:lnSpc>
              <a:spcBef>
                <a:spcPts val="0"/>
              </a:spcBef>
              <a:spcAft>
                <a:spcPts val="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a person receives deferred adjudication, then it may be possible for the alleged offender to have the record of the conviction hidden from the public. </a:t>
            </a:r>
          </a:p>
          <a:p>
            <a:pPr marL="1463040" lvl="3" indent="-457200">
              <a:lnSpc>
                <a:spcPct val="107000"/>
              </a:lnSpc>
              <a:spcBef>
                <a:spcPts val="0"/>
              </a:spcBef>
              <a:spcAft>
                <a:spcPts val="800"/>
              </a:spcAft>
            </a:pPr>
            <a:r>
              <a:rPr lang="en-US"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Deferred adjudication is not automatic, however, so a person still needs to file a motion for an order of non-disclosure, which is the Texas way of sealing criminal records. It is important to keep in mind that even when a person obtains an order of non-disclosure, federal law will still consider these to be convictions.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34EEBA-29E8-4D7D-A49C-0C3C8E3C25FD}" type="slidenum">
              <a:rPr lang="en-US" smtClean="0"/>
              <a:t>13</a:t>
            </a:fld>
            <a:endParaRPr lang="en-US"/>
          </a:p>
        </p:txBody>
      </p:sp>
    </p:spTree>
    <p:extLst>
      <p:ext uri="{BB962C8B-B14F-4D97-AF65-F5344CB8AC3E}">
        <p14:creationId xmlns:p14="http://schemas.microsoft.com/office/powerpoint/2010/main" val="2532811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sp>
        <p:nvSpPr>
          <p:cNvPr id="10" name="Rectangle 9"/>
          <p:cNvSpPr/>
          <p:nvPr/>
        </p:nvSpPr>
        <p:spPr>
          <a:xfrm>
            <a:off x="1307869" y="2360141"/>
            <a:ext cx="9576262" cy="3521676"/>
          </a:xfrm>
          <a:prstGeom prst="rect">
            <a:avLst/>
          </a:prstGeom>
          <a:solidFill>
            <a:schemeClr val="tx1"/>
          </a:solidFill>
          <a:ln w="6350" cap="flat" cmpd="sng" algn="ctr">
            <a:noFill/>
            <a:prstDash val="solid"/>
          </a:ln>
          <a:effectLst>
            <a:softEdge rad="0"/>
          </a:effectLst>
        </p:spPr>
        <p:txBody>
          <a:bodyPr/>
          <a:lstStyle/>
          <a:p>
            <a:endParaRPr lang="en-US" dirty="0"/>
          </a:p>
        </p:txBody>
      </p:sp>
      <p:sp>
        <p:nvSpPr>
          <p:cNvPr id="2" name="Title 1"/>
          <p:cNvSpPr>
            <a:spLocks noGrp="1"/>
          </p:cNvSpPr>
          <p:nvPr>
            <p:ph type="ctrTitle"/>
          </p:nvPr>
        </p:nvSpPr>
        <p:spPr>
          <a:xfrm>
            <a:off x="1562100" y="2779547"/>
            <a:ext cx="9070848" cy="1985080"/>
          </a:xfrm>
        </p:spPr>
        <p:txBody>
          <a:bodyPr tIns="0" bIns="0" anchor="b">
            <a:noAutofit/>
          </a:bodyPr>
          <a:lstStyle>
            <a:lvl1pPr algn="ctr">
              <a:lnSpc>
                <a:spcPct val="83000"/>
              </a:lnSpc>
              <a:defRPr lang="en-US" sz="5600" b="0" kern="1200" cap="all" spc="-100" baseline="0" dirty="0">
                <a:solidFill>
                  <a:schemeClr val="bg2"/>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888315"/>
            <a:ext cx="9070848" cy="457201"/>
          </a:xfrm>
        </p:spPr>
        <p:txBody>
          <a:bodyPr>
            <a:noAutofit/>
          </a:bodyPr>
          <a:lstStyle>
            <a:lvl1pPr marL="0" indent="0" algn="ctr">
              <a:spcBef>
                <a:spcPts val="0"/>
              </a:spcBef>
              <a:buNone/>
              <a:defRPr sz="2100" spc="80" baseline="0">
                <a:solidFill>
                  <a:schemeClr val="accent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6" name="Picture 25" descr="Text&#10;&#10;Description automatically generated">
            <a:extLst>
              <a:ext uri="{FF2B5EF4-FFF2-40B4-BE49-F238E27FC236}">
                <a16:creationId xmlns:a16="http://schemas.microsoft.com/office/drawing/2014/main" id="{F22A630A-8CD3-9DE3-D5AD-1349195E47B8}"/>
              </a:ext>
            </a:extLst>
          </p:cNvPr>
          <p:cNvPicPr>
            <a:picLocks noChangeAspect="1"/>
          </p:cNvPicPr>
          <p:nvPr userDrawn="1"/>
        </p:nvPicPr>
        <p:blipFill>
          <a:blip r:embed="rId3"/>
          <a:stretch>
            <a:fillRect/>
          </a:stretch>
        </p:blipFill>
        <p:spPr>
          <a:xfrm>
            <a:off x="4231525" y="691397"/>
            <a:ext cx="3728949" cy="114975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1FDBDD-B9D4-A359-74C2-F1D17CF94B4C}"/>
              </a:ext>
            </a:extLst>
          </p:cNvPr>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Blue Background">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pic>
        <p:nvPicPr>
          <p:cNvPr id="6" name="Picture 5" descr="Text&#10;&#10;Description automatically generated">
            <a:extLst>
              <a:ext uri="{FF2B5EF4-FFF2-40B4-BE49-F238E27FC236}">
                <a16:creationId xmlns:a16="http://schemas.microsoft.com/office/drawing/2014/main" id="{922B32BF-2D7A-6609-2CE1-44A68560FEA1}"/>
              </a:ext>
            </a:extLst>
          </p:cNvPr>
          <p:cNvPicPr>
            <a:picLocks noChangeAspect="1"/>
          </p:cNvPicPr>
          <p:nvPr userDrawn="1"/>
        </p:nvPicPr>
        <p:blipFill>
          <a:blip r:embed="rId3"/>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174631764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estions">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pic>
        <p:nvPicPr>
          <p:cNvPr id="3" name="Picture 2" descr="Text, logo&#10;&#10;Description automatically generated">
            <a:extLst>
              <a:ext uri="{FF2B5EF4-FFF2-40B4-BE49-F238E27FC236}">
                <a16:creationId xmlns:a16="http://schemas.microsoft.com/office/drawing/2014/main" id="{6A2899D9-6F5C-129C-1D4A-4A19B083442C}"/>
              </a:ext>
            </a:extLst>
          </p:cNvPr>
          <p:cNvPicPr>
            <a:picLocks noChangeAspect="1"/>
          </p:cNvPicPr>
          <p:nvPr userDrawn="1"/>
        </p:nvPicPr>
        <p:blipFill>
          <a:blip r:embed="rId3"/>
          <a:stretch>
            <a:fillRect/>
          </a:stretch>
        </p:blipFill>
        <p:spPr>
          <a:xfrm>
            <a:off x="3171350" y="2632940"/>
            <a:ext cx="5717126" cy="936031"/>
          </a:xfrm>
          <a:prstGeom prst="rect">
            <a:avLst/>
          </a:prstGeom>
        </p:spPr>
      </p:pic>
      <p:pic>
        <p:nvPicPr>
          <p:cNvPr id="7" name="Picture 6" descr="Text&#10;&#10;Description automatically generated">
            <a:extLst>
              <a:ext uri="{FF2B5EF4-FFF2-40B4-BE49-F238E27FC236}">
                <a16:creationId xmlns:a16="http://schemas.microsoft.com/office/drawing/2014/main" id="{6698231D-5EF7-52B7-6894-0F2E3EBB7150}"/>
              </a:ext>
            </a:extLst>
          </p:cNvPr>
          <p:cNvPicPr>
            <a:picLocks noChangeAspect="1"/>
          </p:cNvPicPr>
          <p:nvPr userDrawn="1"/>
        </p:nvPicPr>
        <p:blipFill>
          <a:blip r:embed="rId4"/>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392670635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pic>
        <p:nvPicPr>
          <p:cNvPr id="5" name="Picture 4" descr="Text, logo&#10;&#10;Description automatically generated">
            <a:extLst>
              <a:ext uri="{FF2B5EF4-FFF2-40B4-BE49-F238E27FC236}">
                <a16:creationId xmlns:a16="http://schemas.microsoft.com/office/drawing/2014/main" id="{AF94CDD5-5442-6EC4-1CAF-25F15B102289}"/>
              </a:ext>
            </a:extLst>
          </p:cNvPr>
          <p:cNvPicPr>
            <a:picLocks noChangeAspect="1"/>
          </p:cNvPicPr>
          <p:nvPr userDrawn="1"/>
        </p:nvPicPr>
        <p:blipFill>
          <a:blip r:embed="rId3"/>
          <a:stretch>
            <a:fillRect/>
          </a:stretch>
        </p:blipFill>
        <p:spPr>
          <a:xfrm>
            <a:off x="3371764" y="1442549"/>
            <a:ext cx="5448471" cy="465736"/>
          </a:xfrm>
          <a:prstGeom prst="rect">
            <a:avLst/>
          </a:prstGeom>
        </p:spPr>
      </p:pic>
      <p:sp>
        <p:nvSpPr>
          <p:cNvPr id="11" name="Content Placeholder 2">
            <a:extLst>
              <a:ext uri="{FF2B5EF4-FFF2-40B4-BE49-F238E27FC236}">
                <a16:creationId xmlns:a16="http://schemas.microsoft.com/office/drawing/2014/main" id="{CFCEF51D-7DBA-0E03-774E-E607E7BA61B4}"/>
              </a:ext>
            </a:extLst>
          </p:cNvPr>
          <p:cNvSpPr>
            <a:spLocks noGrp="1"/>
          </p:cNvSpPr>
          <p:nvPr>
            <p:ph sz="half" idx="1"/>
          </p:nvPr>
        </p:nvSpPr>
        <p:spPr>
          <a:xfrm>
            <a:off x="3619706" y="2188181"/>
            <a:ext cx="4952588" cy="2720984"/>
          </a:xfrm>
        </p:spPr>
        <p:txBody>
          <a:bodyPr/>
          <a:lstStyle>
            <a:lvl1pPr algn="ctr">
              <a:spcBef>
                <a:spcPts val="0"/>
              </a:spcBef>
              <a:spcAft>
                <a:spcPts val="0"/>
              </a:spcAft>
              <a:defRPr sz="1800"/>
            </a:lvl1pPr>
            <a:lvl2pPr algn="ctr">
              <a:defRPr sz="1600"/>
            </a:lvl2pPr>
            <a:lvl3pPr algn="ctr">
              <a:defRPr sz="1400"/>
            </a:lvl3pPr>
            <a:lvl4pPr algn="ctr">
              <a:defRPr sz="1400"/>
            </a:lvl4pPr>
            <a:lvl5pPr algn="ctr">
              <a:defRPr sz="1400"/>
            </a:lvl5pPr>
            <a:lvl6pPr>
              <a:defRPr sz="1400"/>
            </a:lvl6pPr>
            <a:lvl7pPr>
              <a:defRPr sz="1400"/>
            </a:lvl7pPr>
            <a:lvl8pPr>
              <a:defRPr sz="1400"/>
            </a:lvl8pPr>
            <a:lvl9pPr>
              <a:defRPr sz="1400"/>
            </a:lvl9pPr>
          </a:lstStyle>
          <a:p>
            <a:pPr lvl="0"/>
            <a:r>
              <a:rPr lang="en-US" dirty="0"/>
              <a:t>Click to edit Master text styles</a:t>
            </a:r>
          </a:p>
        </p:txBody>
      </p:sp>
      <p:pic>
        <p:nvPicPr>
          <p:cNvPr id="16" name="Picture 15" descr="Text&#10;&#10;Description automatically generated">
            <a:extLst>
              <a:ext uri="{FF2B5EF4-FFF2-40B4-BE49-F238E27FC236}">
                <a16:creationId xmlns:a16="http://schemas.microsoft.com/office/drawing/2014/main" id="{860AC7A1-3F7C-EA68-8A87-319FE4A9BFF1}"/>
              </a:ext>
            </a:extLst>
          </p:cNvPr>
          <p:cNvPicPr>
            <a:picLocks noChangeAspect="1"/>
          </p:cNvPicPr>
          <p:nvPr userDrawn="1"/>
        </p:nvPicPr>
        <p:blipFill>
          <a:blip r:embed="rId4"/>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186551125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Alternate">
    <p:bg>
      <p:bgRef idx="1001">
        <a:schemeClr val="bg2"/>
      </p:bgRef>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CEF51D-7DBA-0E03-774E-E607E7BA61B4}"/>
              </a:ext>
            </a:extLst>
          </p:cNvPr>
          <p:cNvSpPr>
            <a:spLocks noGrp="1"/>
          </p:cNvSpPr>
          <p:nvPr>
            <p:ph sz="half" idx="1"/>
          </p:nvPr>
        </p:nvSpPr>
        <p:spPr>
          <a:xfrm>
            <a:off x="869092" y="1998130"/>
            <a:ext cx="4952588" cy="3137561"/>
          </a:xfrm>
        </p:spPr>
        <p:txBody>
          <a:bodyPr/>
          <a:lstStyle>
            <a:lvl1pPr>
              <a:spcBef>
                <a:spcPts val="0"/>
              </a:spcBef>
              <a:spcAft>
                <a:spcPts val="0"/>
              </a:spcAft>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8" name="Content Placeholder 2">
            <a:extLst>
              <a:ext uri="{FF2B5EF4-FFF2-40B4-BE49-F238E27FC236}">
                <a16:creationId xmlns:a16="http://schemas.microsoft.com/office/drawing/2014/main" id="{9D49A8C2-B568-1601-8ECB-C4F262B03814}"/>
              </a:ext>
            </a:extLst>
          </p:cNvPr>
          <p:cNvSpPr>
            <a:spLocks noGrp="1"/>
          </p:cNvSpPr>
          <p:nvPr>
            <p:ph sz="half" idx="10"/>
          </p:nvPr>
        </p:nvSpPr>
        <p:spPr>
          <a:xfrm>
            <a:off x="6370322" y="1998130"/>
            <a:ext cx="4952588" cy="3137561"/>
          </a:xfrm>
        </p:spPr>
        <p:txBody>
          <a:bodyPr/>
          <a:lstStyle>
            <a:lvl1pPr>
              <a:spcBef>
                <a:spcPts val="0"/>
              </a:spcBef>
              <a:spcAft>
                <a:spcPts val="0"/>
              </a:spcAft>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pic>
        <p:nvPicPr>
          <p:cNvPr id="9" name="Picture 8" descr="Text&#10;&#10;Description automatically generated">
            <a:extLst>
              <a:ext uri="{FF2B5EF4-FFF2-40B4-BE49-F238E27FC236}">
                <a16:creationId xmlns:a16="http://schemas.microsoft.com/office/drawing/2014/main" id="{E449BB55-98A5-615E-1F1F-52BBA38AB60A}"/>
              </a:ext>
            </a:extLst>
          </p:cNvPr>
          <p:cNvPicPr>
            <a:picLocks noChangeAspect="1"/>
          </p:cNvPicPr>
          <p:nvPr userDrawn="1"/>
        </p:nvPicPr>
        <p:blipFill>
          <a:blip r:embed="rId2"/>
          <a:stretch>
            <a:fillRect/>
          </a:stretch>
        </p:blipFill>
        <p:spPr>
          <a:xfrm>
            <a:off x="4943401" y="347000"/>
            <a:ext cx="2305195" cy="719221"/>
          </a:xfrm>
          <a:prstGeom prst="rect">
            <a:avLst/>
          </a:prstGeom>
        </p:spPr>
      </p:pic>
      <p:pic>
        <p:nvPicPr>
          <p:cNvPr id="10" name="Picture 9" descr="Text, logo&#10;&#10;Description automatically generated">
            <a:extLst>
              <a:ext uri="{FF2B5EF4-FFF2-40B4-BE49-F238E27FC236}">
                <a16:creationId xmlns:a16="http://schemas.microsoft.com/office/drawing/2014/main" id="{49A004FC-2534-CBBC-6DD8-9F45901BC743}"/>
              </a:ext>
            </a:extLst>
          </p:cNvPr>
          <p:cNvPicPr>
            <a:picLocks noChangeAspect="1"/>
          </p:cNvPicPr>
          <p:nvPr userDrawn="1"/>
        </p:nvPicPr>
        <p:blipFill>
          <a:blip r:embed="rId3"/>
          <a:stretch>
            <a:fillRect/>
          </a:stretch>
        </p:blipFill>
        <p:spPr>
          <a:xfrm>
            <a:off x="3371764" y="1351109"/>
            <a:ext cx="5448471" cy="465736"/>
          </a:xfrm>
          <a:prstGeom prst="rect">
            <a:avLst/>
          </a:prstGeom>
        </p:spPr>
      </p:pic>
      <p:pic>
        <p:nvPicPr>
          <p:cNvPr id="13" name="Picture 12" descr="Background pattern&#10;&#10;Description automatically generated">
            <a:extLst>
              <a:ext uri="{FF2B5EF4-FFF2-40B4-BE49-F238E27FC236}">
                <a16:creationId xmlns:a16="http://schemas.microsoft.com/office/drawing/2014/main" id="{DEC9AB99-517B-05B8-5EE4-BA57D651FA64}"/>
              </a:ext>
            </a:extLst>
          </p:cNvPr>
          <p:cNvPicPr>
            <a:picLocks noChangeAspect="1"/>
          </p:cNvPicPr>
          <p:nvPr userDrawn="1"/>
        </p:nvPicPr>
        <p:blipFill>
          <a:blip r:embed="rId4"/>
          <a:stretch>
            <a:fillRect/>
          </a:stretch>
        </p:blipFill>
        <p:spPr>
          <a:xfrm>
            <a:off x="-6220" y="5135691"/>
            <a:ext cx="12192000" cy="1492250"/>
          </a:xfrm>
          <a:prstGeom prst="rect">
            <a:avLst/>
          </a:prstGeom>
        </p:spPr>
      </p:pic>
    </p:spTree>
    <p:extLst>
      <p:ext uri="{BB962C8B-B14F-4D97-AF65-F5344CB8AC3E}">
        <p14:creationId xmlns:p14="http://schemas.microsoft.com/office/powerpoint/2010/main" val="3307431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p:bg>
      <p:bgRef idx="1001">
        <a:schemeClr val="bg2"/>
      </p:bgRef>
    </p:bg>
    <p:spTree>
      <p:nvGrpSpPr>
        <p:cNvPr id="1" name=""/>
        <p:cNvGrpSpPr/>
        <p:nvPr/>
      </p:nvGrpSpPr>
      <p:grpSpPr>
        <a:xfrm>
          <a:off x="0" y="0"/>
          <a:ext cx="0" cy="0"/>
          <a:chOff x="0" y="0"/>
          <a:chExt cx="0" cy="0"/>
        </a:xfrm>
      </p:grpSpPr>
      <p:pic>
        <p:nvPicPr>
          <p:cNvPr id="5" name="Picture 4" descr="A picture containing indoor, scale, blue&#10;&#10;Description automatically generated">
            <a:extLst>
              <a:ext uri="{FF2B5EF4-FFF2-40B4-BE49-F238E27FC236}">
                <a16:creationId xmlns:a16="http://schemas.microsoft.com/office/drawing/2014/main" id="{5D74C587-09CD-16F6-D185-6AC52231A0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62318" y="2778813"/>
            <a:ext cx="6586279" cy="2008575"/>
          </a:xfrm>
        </p:spPr>
        <p:txBody>
          <a:bodyPr tIns="0" bIns="0" anchor="b">
            <a:noAutofit/>
          </a:bodyPr>
          <a:lstStyle>
            <a:lvl1pPr algn="l">
              <a:lnSpc>
                <a:spcPct val="83000"/>
              </a:lnSpc>
              <a:defRPr lang="en-US" sz="4800" b="0" kern="1200" cap="all" spc="300" baseline="0" dirty="0">
                <a:solidFill>
                  <a:schemeClr val="tx1"/>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662318" y="5016845"/>
            <a:ext cx="6586279" cy="457201"/>
          </a:xfrm>
        </p:spPr>
        <p:txBody>
          <a:bodyPr>
            <a:noAutofit/>
          </a:bodyPr>
          <a:lstStyle>
            <a:lvl1pPr marL="0" indent="0" algn="l">
              <a:spcBef>
                <a:spcPts val="0"/>
              </a:spcBef>
              <a:buNone/>
              <a:defRPr sz="2100" spc="80" baseline="0">
                <a:solidFill>
                  <a:schemeClr val="accent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Text&#10;&#10;Description automatically generated">
            <a:extLst>
              <a:ext uri="{FF2B5EF4-FFF2-40B4-BE49-F238E27FC236}">
                <a16:creationId xmlns:a16="http://schemas.microsoft.com/office/drawing/2014/main" id="{C881F4B7-86E1-80C8-EE38-5E100FC631EE}"/>
              </a:ext>
            </a:extLst>
          </p:cNvPr>
          <p:cNvPicPr>
            <a:picLocks noChangeAspect="1"/>
          </p:cNvPicPr>
          <p:nvPr userDrawn="1"/>
        </p:nvPicPr>
        <p:blipFill>
          <a:blip r:embed="rId3"/>
          <a:stretch>
            <a:fillRect/>
          </a:stretch>
        </p:blipFill>
        <p:spPr>
          <a:xfrm>
            <a:off x="4231525" y="691397"/>
            <a:ext cx="3728949" cy="1149759"/>
          </a:xfrm>
          <a:prstGeom prst="rect">
            <a:avLst/>
          </a:prstGeom>
        </p:spPr>
      </p:pic>
    </p:spTree>
    <p:extLst>
      <p:ext uri="{BB962C8B-B14F-4D97-AF65-F5344CB8AC3E}">
        <p14:creationId xmlns:p14="http://schemas.microsoft.com/office/powerpoint/2010/main" val="270744639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 Slide">
    <p:spTree>
      <p:nvGrpSpPr>
        <p:cNvPr id="1" name=""/>
        <p:cNvGrpSpPr/>
        <p:nvPr/>
      </p:nvGrpSpPr>
      <p:grpSpPr>
        <a:xfrm>
          <a:off x="0" y="0"/>
          <a:ext cx="0" cy="0"/>
          <a:chOff x="0" y="0"/>
          <a:chExt cx="0" cy="0"/>
        </a:xfrm>
      </p:grpSpPr>
      <p:pic>
        <p:nvPicPr>
          <p:cNvPr id="10" name="Picture 9" descr="A picture containing indoor&#10;&#10;Description automatically generated">
            <a:extLst>
              <a:ext uri="{FF2B5EF4-FFF2-40B4-BE49-F238E27FC236}">
                <a16:creationId xmlns:a16="http://schemas.microsoft.com/office/drawing/2014/main" id="{8EE4854E-0D05-3F23-72FE-810D3FCBD3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173892" y="3643677"/>
            <a:ext cx="9996616" cy="835057"/>
          </a:xfrm>
        </p:spPr>
        <p:txBody>
          <a:bodyPr anchor="b">
            <a:noAutofit/>
          </a:bodyPr>
          <a:lstStyle>
            <a:lvl1pPr algn="ctr">
              <a:defRPr sz="56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1842052" y="4621619"/>
            <a:ext cx="8305800" cy="1200502"/>
          </a:xfrm>
        </p:spPr>
        <p:txBody>
          <a:bodyPr>
            <a:normAutofit/>
          </a:bodyPr>
          <a:lstStyle>
            <a:lvl1pPr marL="0" indent="0" algn="ctr">
              <a:buFontTx/>
              <a:buNone/>
              <a:defRPr sz="2100" b="0">
                <a:solidFill>
                  <a:schemeClr val="accent2"/>
                </a:solidFill>
              </a:defRPr>
            </a:lvl1pPr>
          </a:lstStyle>
          <a:p>
            <a:pPr lvl="0"/>
            <a:r>
              <a:rPr lang="en-US" dirty="0"/>
              <a:t>Click to edit Master text styles</a:t>
            </a:r>
          </a:p>
        </p:txBody>
      </p:sp>
      <p:sp>
        <p:nvSpPr>
          <p:cNvPr id="11" name="Rectangle 10">
            <a:extLst>
              <a:ext uri="{FF2B5EF4-FFF2-40B4-BE49-F238E27FC236}">
                <a16:creationId xmlns:a16="http://schemas.microsoft.com/office/drawing/2014/main" id="{A219AD0D-26C6-3B1A-A6EF-F22C31DBC7A4}"/>
              </a:ext>
            </a:extLst>
          </p:cNvPr>
          <p:cNvSpPr/>
          <p:nvPr userDrawn="1"/>
        </p:nvSpPr>
        <p:spPr>
          <a:xfrm>
            <a:off x="526774" y="556054"/>
            <a:ext cx="11076221" cy="56470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clock&#10;&#10;Description automatically generated">
            <a:extLst>
              <a:ext uri="{FF2B5EF4-FFF2-40B4-BE49-F238E27FC236}">
                <a16:creationId xmlns:a16="http://schemas.microsoft.com/office/drawing/2014/main" id="{F66DC8E3-D098-0A74-F97C-E8E9C1E130BB}"/>
              </a:ext>
            </a:extLst>
          </p:cNvPr>
          <p:cNvPicPr>
            <a:picLocks noChangeAspect="1"/>
          </p:cNvPicPr>
          <p:nvPr userDrawn="1"/>
        </p:nvPicPr>
        <p:blipFill>
          <a:blip r:embed="rId3"/>
          <a:stretch>
            <a:fillRect/>
          </a:stretch>
        </p:blipFill>
        <p:spPr>
          <a:xfrm>
            <a:off x="4093571" y="1151111"/>
            <a:ext cx="4004857" cy="1228156"/>
          </a:xfrm>
          <a:prstGeom prst="rect">
            <a:avLst/>
          </a:prstGeom>
        </p:spPr>
      </p:pic>
    </p:spTree>
    <p:extLst>
      <p:ext uri="{BB962C8B-B14F-4D97-AF65-F5344CB8AC3E}">
        <p14:creationId xmlns:p14="http://schemas.microsoft.com/office/powerpoint/2010/main" val="305940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 Slide">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sp>
        <p:nvSpPr>
          <p:cNvPr id="5" name="Title 1">
            <a:extLst>
              <a:ext uri="{FF2B5EF4-FFF2-40B4-BE49-F238E27FC236}">
                <a16:creationId xmlns:a16="http://schemas.microsoft.com/office/drawing/2014/main" id="{61F59418-F84D-1610-E0B4-3FD364D5A2DB}"/>
              </a:ext>
            </a:extLst>
          </p:cNvPr>
          <p:cNvSpPr>
            <a:spLocks noGrp="1"/>
          </p:cNvSpPr>
          <p:nvPr>
            <p:ph type="title" hasCustomPrompt="1"/>
          </p:nvPr>
        </p:nvSpPr>
        <p:spPr>
          <a:xfrm>
            <a:off x="1091472" y="1066221"/>
            <a:ext cx="9996616" cy="4220887"/>
          </a:xfrm>
        </p:spPr>
        <p:txBody>
          <a:bodyPr anchor="ctr">
            <a:noAutofit/>
          </a:bodyPr>
          <a:lstStyle>
            <a:lvl1pPr algn="ctr">
              <a:defRPr sz="5600">
                <a:solidFill>
                  <a:schemeClr val="tx2"/>
                </a:solidFill>
              </a:defRPr>
            </a:lvl1pPr>
          </a:lstStyle>
          <a:p>
            <a:r>
              <a:rPr lang="en-US" dirty="0"/>
              <a:t>CLICK TO EDIT MASTER TITLE STYLE</a:t>
            </a:r>
          </a:p>
        </p:txBody>
      </p:sp>
      <p:pic>
        <p:nvPicPr>
          <p:cNvPr id="10" name="Picture 9" descr="Text&#10;&#10;Description automatically generated">
            <a:extLst>
              <a:ext uri="{FF2B5EF4-FFF2-40B4-BE49-F238E27FC236}">
                <a16:creationId xmlns:a16="http://schemas.microsoft.com/office/drawing/2014/main" id="{FA8E78BB-BB68-04A2-F1D1-A0ECC5FF54A1}"/>
              </a:ext>
            </a:extLst>
          </p:cNvPr>
          <p:cNvPicPr>
            <a:picLocks noChangeAspect="1"/>
          </p:cNvPicPr>
          <p:nvPr userDrawn="1"/>
        </p:nvPicPr>
        <p:blipFill>
          <a:blip r:embed="rId3"/>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360787611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
        <p:nvSpPr>
          <p:cNvPr id="12" name="Rectangle 11">
            <a:extLst>
              <a:ext uri="{FF2B5EF4-FFF2-40B4-BE49-F238E27FC236}">
                <a16:creationId xmlns:a16="http://schemas.microsoft.com/office/drawing/2014/main" id="{07E196FE-5110-8296-7B2B-AD3C2C44FA7F}"/>
              </a:ext>
            </a:extLst>
          </p:cNvPr>
          <p:cNvSpPr/>
          <p:nvPr userDrawn="1"/>
        </p:nvSpPr>
        <p:spPr>
          <a:xfrm>
            <a:off x="526774" y="1396314"/>
            <a:ext cx="11076221" cy="488091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a:extLst>
              <a:ext uri="{FF2B5EF4-FFF2-40B4-BE49-F238E27FC236}">
                <a16:creationId xmlns:a16="http://schemas.microsoft.com/office/drawing/2014/main" id="{FAE074FA-96CF-5337-90D6-481B0DAC0F5D}"/>
              </a:ext>
            </a:extLst>
          </p:cNvPr>
          <p:cNvSpPr>
            <a:spLocks noGrp="1"/>
          </p:cNvSpPr>
          <p:nvPr>
            <p:ph idx="1"/>
          </p:nvPr>
        </p:nvSpPr>
        <p:spPr>
          <a:xfrm>
            <a:off x="857210" y="1695882"/>
            <a:ext cx="10477579" cy="4281782"/>
          </a:xfrm>
          <a:prstGeom prst="rect">
            <a:avLst/>
          </a:prstGeom>
        </p:spPr>
        <p:txBody>
          <a:bodyPr vert="horz" lIns="0" tIns="0" rIns="0" bIns="0" rtlCol="0">
            <a:noAutofit/>
          </a:bodyPr>
          <a:lstStyle>
            <a:lvl1pPr>
              <a:spcAft>
                <a:spcPts val="1400"/>
              </a:spcAft>
              <a:defRPr sz="2400"/>
            </a:lvl1pPr>
            <a:lvl2pPr>
              <a:spcAft>
                <a:spcPts val="1400"/>
              </a:spcAft>
              <a:defRPr sz="2400"/>
            </a:lvl2pPr>
            <a:lvl3pPr>
              <a:spcAft>
                <a:spcPts val="1400"/>
              </a:spcAft>
              <a:defRPr sz="2400"/>
            </a:lvl3pPr>
            <a:lvl4pPr>
              <a:spcAft>
                <a:spcPts val="1400"/>
              </a:spcAft>
              <a:defRPr sz="2400"/>
            </a:lvl4pPr>
            <a:lvl5pPr>
              <a:spcAft>
                <a:spcPts val="14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Alternate">
    <p:spTree>
      <p:nvGrpSpPr>
        <p:cNvPr id="1" name=""/>
        <p:cNvGrpSpPr/>
        <p:nvPr/>
      </p:nvGrpSpPr>
      <p:grpSpPr>
        <a:xfrm>
          <a:off x="0" y="0"/>
          <a:ext cx="0" cy="0"/>
          <a:chOff x="0" y="0"/>
          <a:chExt cx="0" cy="0"/>
        </a:xfrm>
      </p:grpSpPr>
      <p:sp>
        <p:nvSpPr>
          <p:cNvPr id="2" name="Title 1"/>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
        <p:nvSpPr>
          <p:cNvPr id="3" name="Content Placeholder 2"/>
          <p:cNvSpPr>
            <a:spLocks noGrp="1"/>
          </p:cNvSpPr>
          <p:nvPr>
            <p:ph idx="1"/>
          </p:nvPr>
        </p:nvSpPr>
        <p:spPr>
          <a:xfrm>
            <a:off x="510745" y="1482811"/>
            <a:ext cx="11203459" cy="4831492"/>
          </a:xfrm>
        </p:spPr>
        <p:txBody>
          <a:bodyPr lIns="0" tIns="0" rIns="0" bIns="0">
            <a:noAutofit/>
          </a:bodyPr>
          <a:lstStyle>
            <a:lvl1pPr>
              <a:defRPr sz="2400"/>
            </a:lvl1pPr>
            <a:lvl2pPr indent="-182880">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853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9092" y="1726238"/>
            <a:ext cx="4952588" cy="4254431"/>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81531" y="1726238"/>
            <a:ext cx="4754880" cy="4254429"/>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B28373B2-2B5D-7E46-2A8B-9E226FA5C39D}"/>
              </a:ext>
            </a:extLst>
          </p:cNvPr>
          <p:cNvCxnSpPr>
            <a:cxnSpLocks/>
          </p:cNvCxnSpPr>
          <p:nvPr userDrawn="1"/>
        </p:nvCxnSpPr>
        <p:spPr>
          <a:xfrm>
            <a:off x="6100119" y="1726239"/>
            <a:ext cx="0" cy="42544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A27049-F0F5-462B-01FF-AA57906905B9}"/>
              </a:ext>
            </a:extLst>
          </p:cNvPr>
          <p:cNvSpPr/>
          <p:nvPr userDrawn="1"/>
        </p:nvSpPr>
        <p:spPr>
          <a:xfrm>
            <a:off x="526774" y="1396314"/>
            <a:ext cx="11076221" cy="488091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0FF7ABC-496D-E8A9-06C3-C9216692BE71}"/>
              </a:ext>
            </a:extLst>
          </p:cNvPr>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6279" y="1726239"/>
            <a:ext cx="4880585" cy="640080"/>
          </a:xfrm>
        </p:spPr>
        <p:txBody>
          <a:bodyPr anchor="ctr">
            <a:normAutofit/>
          </a:bodyPr>
          <a:lstStyle>
            <a:lvl1pPr marL="0" indent="0" algn="l">
              <a:spcBef>
                <a:spcPts val="0"/>
              </a:spcBef>
              <a:buNone/>
              <a:defRPr sz="24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46279" y="2483708"/>
            <a:ext cx="4880587" cy="3472590"/>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1726239"/>
            <a:ext cx="4754880" cy="640080"/>
          </a:xfrm>
        </p:spPr>
        <p:txBody>
          <a:bodyPr anchor="ctr">
            <a:normAutofit/>
          </a:bodyPr>
          <a:lstStyle>
            <a:lvl1pPr marL="0" indent="0" algn="l">
              <a:spcBef>
                <a:spcPts val="0"/>
              </a:spcBef>
              <a:buNone/>
              <a:defRPr sz="24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3368" y="2483708"/>
            <a:ext cx="4754880" cy="3473273"/>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201FCF68-9CEB-AF3A-8DFE-C060AB46950D}"/>
              </a:ext>
            </a:extLst>
          </p:cNvPr>
          <p:cNvCxnSpPr>
            <a:cxnSpLocks/>
          </p:cNvCxnSpPr>
          <p:nvPr userDrawn="1"/>
        </p:nvCxnSpPr>
        <p:spPr>
          <a:xfrm>
            <a:off x="6091881" y="1726239"/>
            <a:ext cx="0" cy="42544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4980A9-0A5E-8D6F-0989-59BD3B3B7278}"/>
              </a:ext>
            </a:extLst>
          </p:cNvPr>
          <p:cNvSpPr/>
          <p:nvPr userDrawn="1"/>
        </p:nvSpPr>
        <p:spPr>
          <a:xfrm>
            <a:off x="526774" y="1396314"/>
            <a:ext cx="11076221" cy="488091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CB769EC-C466-CDD6-89A5-EA1866680DF8}"/>
              </a:ext>
            </a:extLst>
          </p:cNvPr>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Slide">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sp>
        <p:nvSpPr>
          <p:cNvPr id="11" name="Content Placeholder 4">
            <a:extLst>
              <a:ext uri="{FF2B5EF4-FFF2-40B4-BE49-F238E27FC236}">
                <a16:creationId xmlns:a16="http://schemas.microsoft.com/office/drawing/2014/main" id="{793DBD7A-6B73-0456-484A-354D1DB26EF8}"/>
              </a:ext>
            </a:extLst>
          </p:cNvPr>
          <p:cNvSpPr>
            <a:spLocks noGrp="1"/>
          </p:cNvSpPr>
          <p:nvPr>
            <p:ph sz="quarter" idx="11"/>
          </p:nvPr>
        </p:nvSpPr>
        <p:spPr>
          <a:xfrm>
            <a:off x="6314302" y="1519881"/>
            <a:ext cx="5193875" cy="4118791"/>
          </a:xfrm>
          <a:solidFill>
            <a:schemeClr val="tx1"/>
          </a:solidFill>
        </p:spPr>
        <p:txBody>
          <a:bodyPr anchor="ctr"/>
          <a:lstStyle>
            <a:lvl1pPr algn="ct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p:txBody>
      </p:sp>
      <p:sp>
        <p:nvSpPr>
          <p:cNvPr id="12" name="Content Placeholder 4">
            <a:extLst>
              <a:ext uri="{FF2B5EF4-FFF2-40B4-BE49-F238E27FC236}">
                <a16:creationId xmlns:a16="http://schemas.microsoft.com/office/drawing/2014/main" id="{340E71A1-8D4B-2DB9-384B-20532E3FE91B}"/>
              </a:ext>
            </a:extLst>
          </p:cNvPr>
          <p:cNvSpPr>
            <a:spLocks noGrp="1"/>
          </p:cNvSpPr>
          <p:nvPr>
            <p:ph sz="quarter" idx="12"/>
          </p:nvPr>
        </p:nvSpPr>
        <p:spPr>
          <a:xfrm>
            <a:off x="683823" y="1519881"/>
            <a:ext cx="5171261" cy="4118791"/>
          </a:xfrm>
          <a:solidFill>
            <a:schemeClr val="tx1"/>
          </a:solidFill>
        </p:spPr>
        <p:txBody>
          <a:bodyPr anchor="ctr"/>
          <a:lstStyle>
            <a:lvl1pPr algn="ct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p:txBody>
      </p:sp>
      <p:pic>
        <p:nvPicPr>
          <p:cNvPr id="13" name="Picture 12" descr="Text&#10;&#10;Description automatically generated">
            <a:extLst>
              <a:ext uri="{FF2B5EF4-FFF2-40B4-BE49-F238E27FC236}">
                <a16:creationId xmlns:a16="http://schemas.microsoft.com/office/drawing/2014/main" id="{A3B224C3-0C91-34F3-ED99-67D884322A7F}"/>
              </a:ext>
            </a:extLst>
          </p:cNvPr>
          <p:cNvPicPr>
            <a:picLocks noChangeAspect="1"/>
          </p:cNvPicPr>
          <p:nvPr userDrawn="1"/>
        </p:nvPicPr>
        <p:blipFill>
          <a:blip r:embed="rId3"/>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310707322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774" y="416004"/>
            <a:ext cx="8431875" cy="733175"/>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526773" y="1433384"/>
            <a:ext cx="11076221" cy="50086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picture containing text, clock&#10;&#10;Description automatically generated">
            <a:extLst>
              <a:ext uri="{FF2B5EF4-FFF2-40B4-BE49-F238E27FC236}">
                <a16:creationId xmlns:a16="http://schemas.microsoft.com/office/drawing/2014/main" id="{A069F8AF-E997-9B4D-59E0-72F16FD4263A}"/>
              </a:ext>
            </a:extLst>
          </p:cNvPr>
          <p:cNvPicPr>
            <a:picLocks noChangeAspect="1"/>
          </p:cNvPicPr>
          <p:nvPr userDrawn="1"/>
        </p:nvPicPr>
        <p:blipFill>
          <a:blip r:embed="rId17"/>
          <a:stretch>
            <a:fillRect/>
          </a:stretch>
        </p:blipFill>
        <p:spPr>
          <a:xfrm>
            <a:off x="9297801" y="416004"/>
            <a:ext cx="2305194" cy="706926"/>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9" r:id="rId2"/>
    <p:sldLayoutId id="2147483778" r:id="rId3"/>
    <p:sldLayoutId id="2147483786" r:id="rId4"/>
    <p:sldLayoutId id="2147483770" r:id="rId5"/>
    <p:sldLayoutId id="2147483784" r:id="rId6"/>
    <p:sldLayoutId id="2147483772" r:id="rId7"/>
    <p:sldLayoutId id="2147483773" r:id="rId8"/>
    <p:sldLayoutId id="2147483780" r:id="rId9"/>
    <p:sldLayoutId id="2147483774" r:id="rId10"/>
    <p:sldLayoutId id="2147483782" r:id="rId11"/>
    <p:sldLayoutId id="2147483775" r:id="rId12"/>
    <p:sldLayoutId id="2147483785" r:id="rId13"/>
    <p:sldLayoutId id="2147483781" r:id="rId14"/>
    <p:sldLayoutId id="2147483783" r:id="rId15"/>
  </p:sldLayoutIdLst>
  <p:hf sldNum="0" hdr="0" ftr="0" dt="0"/>
  <p:txStyles>
    <p:titleStyle>
      <a:lvl1pPr algn="l" defTabSz="914400" rtl="0" eaLnBrk="1" latinLnBrk="0" hangingPunct="1">
        <a:lnSpc>
          <a:spcPct val="90000"/>
        </a:lnSpc>
        <a:spcBef>
          <a:spcPct val="0"/>
        </a:spcBef>
        <a:buNone/>
        <a:defRPr lang="en-US" sz="4200" kern="1200" cap="none" spc="0" baseline="0" dirty="0">
          <a:solidFill>
            <a:schemeClr val="tx2"/>
          </a:solidFill>
          <a:effectLst/>
          <a:latin typeface="+mj-lt"/>
          <a:ea typeface="+mn-ea"/>
          <a:cs typeface="+mn-cs"/>
        </a:defRPr>
      </a:lvl1pPr>
    </p:titleStyle>
    <p:bodyStyle>
      <a:lvl1pPr marL="0" indent="0" algn="l" defTabSz="914400" rtl="0" eaLnBrk="1" latinLnBrk="0" hangingPunct="1">
        <a:lnSpc>
          <a:spcPct val="100000"/>
        </a:lnSpc>
        <a:spcBef>
          <a:spcPts val="900"/>
        </a:spcBef>
        <a:spcAft>
          <a:spcPts val="600"/>
        </a:spcAft>
        <a:buClr>
          <a:schemeClr val="tx1">
            <a:lumMod val="85000"/>
            <a:lumOff val="15000"/>
          </a:schemeClr>
        </a:buClr>
        <a:buFontTx/>
        <a:buNone/>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731520" indent="-182880" algn="l" defTabSz="914400" rtl="0" eaLnBrk="1" latinLnBrk="0" hangingPunct="1">
        <a:lnSpc>
          <a:spcPct val="100000"/>
        </a:lnSpc>
        <a:spcBef>
          <a:spcPts val="500"/>
        </a:spcBef>
        <a:spcAft>
          <a:spcPts val="600"/>
        </a:spcAft>
        <a:buClr>
          <a:schemeClr val="tx1">
            <a:lumMod val="85000"/>
            <a:lumOff val="15000"/>
          </a:schemeClr>
        </a:buClr>
        <a:buFont typeface="Garamond" pitchFamily="18" charset="0"/>
        <a:buChar char="◦"/>
        <a:defRPr sz="2400" kern="1200">
          <a:solidFill>
            <a:schemeClr val="tx1">
              <a:lumMod val="75000"/>
              <a:lumOff val="25000"/>
            </a:schemeClr>
          </a:solidFill>
          <a:latin typeface="+mn-lt"/>
          <a:ea typeface="+mn-ea"/>
          <a:cs typeface="+mn-cs"/>
        </a:defRPr>
      </a:lvl3pPr>
      <a:lvl4pPr marL="1005840" indent="-182880" algn="l" defTabSz="914400" rtl="0" eaLnBrk="1" latinLnBrk="0" hangingPunct="1">
        <a:lnSpc>
          <a:spcPct val="100000"/>
        </a:lnSpc>
        <a:spcBef>
          <a:spcPts val="500"/>
        </a:spcBef>
        <a:spcAft>
          <a:spcPts val="600"/>
        </a:spcAft>
        <a:buClr>
          <a:schemeClr val="tx1">
            <a:lumMod val="85000"/>
            <a:lumOff val="15000"/>
          </a:schemeClr>
        </a:buClr>
        <a:buFont typeface="Garamond" pitchFamily="18" charset="0"/>
        <a:buChar char="◦"/>
        <a:defRPr sz="2400" kern="1200">
          <a:solidFill>
            <a:schemeClr val="tx1">
              <a:lumMod val="75000"/>
              <a:lumOff val="25000"/>
            </a:schemeClr>
          </a:solidFill>
          <a:latin typeface="+mn-lt"/>
          <a:ea typeface="+mn-ea"/>
          <a:cs typeface="+mn-cs"/>
        </a:defRPr>
      </a:lvl4pPr>
      <a:lvl5pPr marL="1280160" indent="-182880" algn="l" defTabSz="914400" rtl="0" eaLnBrk="1" latinLnBrk="0" hangingPunct="1">
        <a:lnSpc>
          <a:spcPct val="100000"/>
        </a:lnSpc>
        <a:spcBef>
          <a:spcPts val="500"/>
        </a:spcBef>
        <a:spcAft>
          <a:spcPts val="600"/>
        </a:spcAft>
        <a:buClr>
          <a:schemeClr val="tx1">
            <a:lumMod val="85000"/>
            <a:lumOff val="15000"/>
          </a:schemeClr>
        </a:buClr>
        <a:buFont typeface="Garamond" pitchFamily="18" charset="0"/>
        <a:buChar char="◦"/>
        <a:defRPr sz="2400" kern="1200">
          <a:solidFill>
            <a:schemeClr val="tx1">
              <a:lumMod val="75000"/>
              <a:lumOff val="25000"/>
            </a:schemeClr>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statutes.capitol.texas.gov/Docs/OC/htm/OC.169.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statutes.capitol.texas.gov/Docs/OC/htm/OC.169.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47E94-96D2-C49D-C1A7-8817E8870F79}"/>
              </a:ext>
            </a:extLst>
          </p:cNvPr>
          <p:cNvSpPr>
            <a:spLocks noGrp="1"/>
          </p:cNvSpPr>
          <p:nvPr>
            <p:ph type="ctrTitle"/>
          </p:nvPr>
        </p:nvSpPr>
        <p:spPr>
          <a:xfrm>
            <a:off x="662318" y="2456483"/>
            <a:ext cx="6586279" cy="2347506"/>
          </a:xfrm>
        </p:spPr>
        <p:txBody>
          <a:bodyPr/>
          <a:lstStyle/>
          <a:p>
            <a:r>
              <a:rPr lang="en-US" sz="4400" dirty="0"/>
              <a:t>What every civil lawyer needs to know about criminal law</a:t>
            </a:r>
          </a:p>
        </p:txBody>
      </p:sp>
      <p:sp>
        <p:nvSpPr>
          <p:cNvPr id="5" name="Subtitle 4">
            <a:extLst>
              <a:ext uri="{FF2B5EF4-FFF2-40B4-BE49-F238E27FC236}">
                <a16:creationId xmlns:a16="http://schemas.microsoft.com/office/drawing/2014/main" id="{CD3C476B-00B8-E2D1-73EA-93890C1EDD96}"/>
              </a:ext>
            </a:extLst>
          </p:cNvPr>
          <p:cNvSpPr>
            <a:spLocks noGrp="1"/>
          </p:cNvSpPr>
          <p:nvPr>
            <p:ph type="subTitle" idx="1"/>
          </p:nvPr>
        </p:nvSpPr>
        <p:spPr>
          <a:xfrm>
            <a:off x="662317" y="4952269"/>
            <a:ext cx="6586279" cy="1254802"/>
          </a:xfrm>
        </p:spPr>
        <p:txBody>
          <a:bodyPr/>
          <a:lstStyle/>
          <a:p>
            <a:r>
              <a:rPr lang="en-US" sz="3200" b="1" dirty="0"/>
              <a:t>Presented by:</a:t>
            </a:r>
          </a:p>
          <a:p>
            <a:r>
              <a:rPr lang="en-US" sz="3600" b="1" dirty="0"/>
              <a:t>Heather Barbieri</a:t>
            </a:r>
          </a:p>
        </p:txBody>
      </p:sp>
    </p:spTree>
    <p:extLst>
      <p:ext uri="{BB962C8B-B14F-4D97-AF65-F5344CB8AC3E}">
        <p14:creationId xmlns:p14="http://schemas.microsoft.com/office/powerpoint/2010/main" val="328959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6A6F-7A33-C1F1-DC67-954AED81279D}"/>
              </a:ext>
            </a:extLst>
          </p:cNvPr>
          <p:cNvSpPr>
            <a:spLocks noGrp="1"/>
          </p:cNvSpPr>
          <p:nvPr>
            <p:ph type="title"/>
          </p:nvPr>
        </p:nvSpPr>
        <p:spPr/>
        <p:txBody>
          <a:bodyPr/>
          <a:lstStyle/>
          <a:p>
            <a:r>
              <a:rPr lang="en-US" sz="4400" dirty="0"/>
              <a:t>LAWYER OR NOT?</a:t>
            </a:r>
          </a:p>
        </p:txBody>
      </p:sp>
      <p:sp>
        <p:nvSpPr>
          <p:cNvPr id="3" name="Content Placeholder 2">
            <a:extLst>
              <a:ext uri="{FF2B5EF4-FFF2-40B4-BE49-F238E27FC236}">
                <a16:creationId xmlns:a16="http://schemas.microsoft.com/office/drawing/2014/main" id="{14A2EA8C-8BEE-6D41-6E13-04040FC73049}"/>
              </a:ext>
            </a:extLst>
          </p:cNvPr>
          <p:cNvSpPr>
            <a:spLocks noGrp="1"/>
          </p:cNvSpPr>
          <p:nvPr>
            <p:ph idx="1"/>
          </p:nvPr>
        </p:nvSpPr>
        <p:spPr/>
        <p:txBody>
          <a:bodyPr/>
          <a:lstStyle/>
          <a:p>
            <a:pPr marR="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Do I need to hire any attorney if charged with a crime?  </a:t>
            </a:r>
          </a:p>
          <a:p>
            <a:pPr marL="457200" marR="0" indent="-457200">
              <a:lnSpc>
                <a:spcPct val="107000"/>
              </a:lnSpc>
              <a:spcBef>
                <a:spcPts val="0"/>
              </a:spcBef>
              <a:spcAft>
                <a:spcPts val="80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Ticket?  Get ticket lawyer—don’t fight it. </a:t>
            </a:r>
            <a:endParaRPr lang="en-US" sz="3200" kern="100"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 Anything else, get a lawyer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9105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F79C-7476-9D31-A39A-75B30D60F51C}"/>
              </a:ext>
            </a:extLst>
          </p:cNvPr>
          <p:cNvSpPr>
            <a:spLocks noGrp="1"/>
          </p:cNvSpPr>
          <p:nvPr>
            <p:ph type="title"/>
          </p:nvPr>
        </p:nvSpPr>
        <p:spPr/>
        <p:txBody>
          <a:bodyPr/>
          <a:lstStyle/>
          <a:p>
            <a:r>
              <a:rPr lang="en-US" sz="4400" dirty="0"/>
              <a:t>DISMISS?</a:t>
            </a:r>
          </a:p>
        </p:txBody>
      </p:sp>
      <p:sp>
        <p:nvSpPr>
          <p:cNvPr id="3" name="Content Placeholder 2">
            <a:extLst>
              <a:ext uri="{FF2B5EF4-FFF2-40B4-BE49-F238E27FC236}">
                <a16:creationId xmlns:a16="http://schemas.microsoft.com/office/drawing/2014/main" id="{781AE48F-4735-C4E4-82DD-ECF05324CA7B}"/>
              </a:ext>
            </a:extLst>
          </p:cNvPr>
          <p:cNvSpPr>
            <a:spLocks noGrp="1"/>
          </p:cNvSpPr>
          <p:nvPr>
            <p:ph idx="1"/>
          </p:nvPr>
        </p:nvSpPr>
        <p:spPr/>
        <p:txBody>
          <a:bodyPr/>
          <a:lstStyle/>
          <a:p>
            <a:pPr marR="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If the person who filed criminal charges doesn’t want to go forward, will case go away?</a:t>
            </a:r>
          </a:p>
          <a:p>
            <a:pPr marL="457200" marR="0" indent="-457200">
              <a:lnSpc>
                <a:spcPct val="107000"/>
              </a:lnSpc>
              <a:spcBef>
                <a:spcPts val="0"/>
              </a:spcBef>
              <a:spcAft>
                <a:spcPts val="800"/>
              </a:spcAft>
              <a:buFont typeface="Arial" panose="020B0604020202020204" pitchFamily="34" charset="0"/>
              <a:buChar char="•"/>
            </a:pPr>
            <a:r>
              <a:rPr lang="en-US" sz="3200" kern="100" dirty="0">
                <a:latin typeface="Arial" panose="020B0604020202020204" pitchFamily="34" charset="0"/>
                <a:ea typeface="Calibri" panose="020F0502020204030204" pitchFamily="34" charset="0"/>
                <a:cs typeface="Times New Roman" panose="02020603050405020304" pitchFamily="18" charset="0"/>
              </a:rPr>
              <a:t>Assault/crime involving a “victim”</a:t>
            </a:r>
          </a:p>
          <a:p>
            <a:pPr marL="914400" lvl="1" indent="-457200">
              <a:lnSpc>
                <a:spcPct val="107000"/>
              </a:lnSpc>
              <a:spcBef>
                <a:spcPts val="0"/>
              </a:spcBef>
              <a:spcAft>
                <a:spcPts val="800"/>
              </a:spcAft>
            </a:pPr>
            <a:r>
              <a:rPr lang="en-US" sz="3200" kern="100" dirty="0">
                <a:latin typeface="Arial" panose="020B0604020202020204" pitchFamily="34" charset="0"/>
                <a:ea typeface="Calibri" panose="020F0502020204030204" pitchFamily="34" charset="0"/>
                <a:cs typeface="Times New Roman" panose="02020603050405020304" pitchFamily="18" charset="0"/>
              </a:rPr>
              <a:t>Affidavit of non-prosecution</a:t>
            </a:r>
          </a:p>
          <a:p>
            <a:pPr marL="914400" lvl="1" indent="-457200">
              <a:lnSpc>
                <a:spcPct val="107000"/>
              </a:lnSpc>
              <a:spcBef>
                <a:spcPts val="0"/>
              </a:spcBef>
              <a:spcAft>
                <a:spcPts val="800"/>
              </a:spcAft>
            </a:pPr>
            <a:r>
              <a:rPr lang="en-US" sz="3200" dirty="0"/>
              <a:t>No-show at trial</a:t>
            </a:r>
          </a:p>
          <a:p>
            <a:pPr marL="914400" lvl="1" indent="-457200">
              <a:lnSpc>
                <a:spcPct val="107000"/>
              </a:lnSpc>
              <a:spcBef>
                <a:spcPts val="0"/>
              </a:spcBef>
              <a:spcAft>
                <a:spcPts val="800"/>
              </a:spcAft>
            </a:pPr>
            <a:r>
              <a:rPr lang="en-US" sz="3200" kern="100" dirty="0">
                <a:latin typeface="Arial" panose="020B0604020202020204" pitchFamily="34" charset="0"/>
                <a:ea typeface="Calibri" panose="020F0502020204030204" pitchFamily="34" charset="0"/>
                <a:cs typeface="Times New Roman" panose="02020603050405020304" pitchFamily="18" charset="0"/>
              </a:rPr>
              <a:t>Beware of meddling!</a:t>
            </a:r>
          </a:p>
        </p:txBody>
      </p:sp>
    </p:spTree>
    <p:extLst>
      <p:ext uri="{BB962C8B-B14F-4D97-AF65-F5344CB8AC3E}">
        <p14:creationId xmlns:p14="http://schemas.microsoft.com/office/powerpoint/2010/main" val="9471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D41E-1D03-27CC-8FCF-AB8716BDC6CB}"/>
              </a:ext>
            </a:extLst>
          </p:cNvPr>
          <p:cNvSpPr>
            <a:spLocks noGrp="1"/>
          </p:cNvSpPr>
          <p:nvPr>
            <p:ph type="title"/>
          </p:nvPr>
        </p:nvSpPr>
        <p:spPr/>
        <p:txBody>
          <a:bodyPr/>
          <a:lstStyle/>
          <a:p>
            <a:r>
              <a:rPr lang="en-US" sz="4400" dirty="0"/>
              <a:t>CRIMINAL PROCESS IN TEXAS</a:t>
            </a:r>
          </a:p>
        </p:txBody>
      </p:sp>
      <p:sp>
        <p:nvSpPr>
          <p:cNvPr id="3" name="Content Placeholder 2">
            <a:extLst>
              <a:ext uri="{FF2B5EF4-FFF2-40B4-BE49-F238E27FC236}">
                <a16:creationId xmlns:a16="http://schemas.microsoft.com/office/drawing/2014/main" id="{6E1B6BCC-2504-04B6-2BC1-C374604979A7}"/>
              </a:ext>
            </a:extLst>
          </p:cNvPr>
          <p:cNvSpPr>
            <a:spLocks noGrp="1"/>
          </p:cNvSpPr>
          <p:nvPr>
            <p:ph idx="1"/>
          </p:nvPr>
        </p:nvSpPr>
        <p:spPr>
          <a:xfrm>
            <a:off x="764931" y="1578436"/>
            <a:ext cx="10477579" cy="4281782"/>
          </a:xfrm>
        </p:spPr>
        <p:txBody>
          <a:bodyPr/>
          <a:lstStyle/>
          <a:p>
            <a:pPr marL="457200" marR="0" indent="-457200">
              <a:lnSpc>
                <a:spcPct val="107000"/>
              </a:lnSpc>
              <a:spcBef>
                <a:spcPts val="0"/>
              </a:spcBef>
              <a:spcAft>
                <a:spcPts val="800"/>
              </a:spcAft>
              <a:buFont typeface="Arial" panose="020B0604020202020204" pitchFamily="34" charset="0"/>
              <a:buChar char="•"/>
            </a:pPr>
            <a:r>
              <a:rPr lang="en-US" sz="3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Several Stages</a:t>
            </a:r>
          </a:p>
          <a:p>
            <a:pPr marL="914400" lvl="1" indent="-457200">
              <a:lnSpc>
                <a:spcPct val="107000"/>
              </a:lnSpc>
              <a:spcBef>
                <a:spcPts val="0"/>
              </a:spcBef>
              <a:spcAft>
                <a:spcPts val="800"/>
              </a:spcAft>
            </a:pPr>
            <a:r>
              <a:rPr lang="en-US" sz="3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B</a:t>
            </a:r>
            <a:r>
              <a:rPr lang="en-US" sz="3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ooking</a:t>
            </a:r>
          </a:p>
          <a:p>
            <a:pPr marL="914400" lvl="1" indent="-457200">
              <a:lnSpc>
                <a:spcPct val="107000"/>
              </a:lnSpc>
              <a:spcBef>
                <a:spcPts val="0"/>
              </a:spcBef>
              <a:spcAft>
                <a:spcPts val="800"/>
              </a:spcAft>
            </a:pPr>
            <a:r>
              <a:rPr lang="en-US" sz="3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A</a:t>
            </a:r>
            <a:r>
              <a:rPr lang="en-US" sz="3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rraignment</a:t>
            </a:r>
          </a:p>
          <a:p>
            <a:pPr marL="914400" lvl="1" indent="-457200">
              <a:lnSpc>
                <a:spcPct val="107000"/>
              </a:lnSpc>
              <a:spcBef>
                <a:spcPts val="0"/>
              </a:spcBef>
              <a:spcAft>
                <a:spcPts val="800"/>
              </a:spcAft>
            </a:pPr>
            <a:r>
              <a:rPr lang="en-US" sz="3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B</a:t>
            </a:r>
            <a:r>
              <a:rPr lang="en-US" sz="3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ail </a:t>
            </a:r>
            <a:endParaRPr lang="en-US" sz="3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914400" lvl="1" indent="-457200">
              <a:lnSpc>
                <a:spcPct val="107000"/>
              </a:lnSpc>
              <a:spcBef>
                <a:spcPts val="0"/>
              </a:spcBef>
              <a:spcAft>
                <a:spcPts val="800"/>
              </a:spcAft>
            </a:pPr>
            <a:r>
              <a:rPr lang="en-US" sz="3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Preliminary hearings</a:t>
            </a:r>
            <a:endParaRPr lang="en-US" sz="3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914400" lvl="1" indent="-457200">
              <a:lnSpc>
                <a:spcPct val="107000"/>
              </a:lnSpc>
              <a:spcBef>
                <a:spcPts val="0"/>
              </a:spcBef>
              <a:spcAft>
                <a:spcPts val="800"/>
              </a:spcAft>
            </a:pPr>
            <a:r>
              <a:rPr lang="en-US" sz="3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Trial</a:t>
            </a:r>
          </a:p>
          <a:p>
            <a:pPr marL="914400" lvl="1" indent="-457200">
              <a:lnSpc>
                <a:spcPct val="107000"/>
              </a:lnSpc>
              <a:spcBef>
                <a:spcPts val="0"/>
              </a:spcBef>
              <a:spcAft>
                <a:spcPts val="800"/>
              </a:spcAft>
            </a:pPr>
            <a:r>
              <a:rPr lang="en-US" sz="3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S</a:t>
            </a:r>
            <a:r>
              <a:rPr lang="en-US" sz="3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entencing</a:t>
            </a:r>
          </a:p>
          <a:p>
            <a:pPr marL="914400" lvl="1" indent="-457200">
              <a:lnSpc>
                <a:spcPct val="107000"/>
              </a:lnSpc>
              <a:spcBef>
                <a:spcPts val="0"/>
              </a:spcBef>
              <a:spcAft>
                <a:spcPts val="800"/>
              </a:spcAft>
            </a:pPr>
            <a:r>
              <a:rPr lang="en-US" sz="3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Appeal </a:t>
            </a:r>
          </a:p>
        </p:txBody>
      </p:sp>
    </p:spTree>
    <p:extLst>
      <p:ext uri="{BB962C8B-B14F-4D97-AF65-F5344CB8AC3E}">
        <p14:creationId xmlns:p14="http://schemas.microsoft.com/office/powerpoint/2010/main" val="11373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6896-55AA-2E12-FABA-D2A4BE451763}"/>
              </a:ext>
            </a:extLst>
          </p:cNvPr>
          <p:cNvSpPr>
            <a:spLocks noGrp="1"/>
          </p:cNvSpPr>
          <p:nvPr>
            <p:ph type="title"/>
          </p:nvPr>
        </p:nvSpPr>
        <p:spPr/>
        <p:txBody>
          <a:bodyPr/>
          <a:lstStyle/>
          <a:p>
            <a:r>
              <a:rPr lang="en-US" sz="4100" dirty="0"/>
              <a:t>PROBATION V. DEFERRED ADJUDICATION</a:t>
            </a:r>
          </a:p>
        </p:txBody>
      </p:sp>
      <p:sp>
        <p:nvSpPr>
          <p:cNvPr id="3" name="Content Placeholder 2">
            <a:extLst>
              <a:ext uri="{FF2B5EF4-FFF2-40B4-BE49-F238E27FC236}">
                <a16:creationId xmlns:a16="http://schemas.microsoft.com/office/drawing/2014/main" id="{B485BE7E-EB85-1862-557A-718B83B7E938}"/>
              </a:ext>
            </a:extLst>
          </p:cNvPr>
          <p:cNvSpPr>
            <a:spLocks noGrp="1"/>
          </p:cNvSpPr>
          <p:nvPr>
            <p:ph idx="1"/>
          </p:nvPr>
        </p:nvSpPr>
        <p:spPr/>
        <p:txBody>
          <a:bodyPr/>
          <a:lstStyle/>
          <a:p>
            <a:pPr marR="0">
              <a:lnSpc>
                <a:spcPct val="107000"/>
              </a:lnSpc>
              <a:spcBef>
                <a:spcPts val="0"/>
              </a:spcBef>
              <a:spcAft>
                <a:spcPts val="800"/>
              </a:spcAft>
            </a:pPr>
            <a:r>
              <a:rPr lang="en-US" sz="3000" kern="0" spc="-6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is the difference between probation and deferred adjudication?</a:t>
            </a:r>
            <a:endParaRPr lang="en-US" sz="3000" kern="100" spc="-60" dirty="0">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3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Straight probation</a:t>
            </a:r>
          </a:p>
          <a:p>
            <a:pPr marL="457200" marR="0" indent="-457200">
              <a:lnSpc>
                <a:spcPct val="107000"/>
              </a:lnSpc>
              <a:spcBef>
                <a:spcPts val="0"/>
              </a:spcBef>
              <a:spcAft>
                <a:spcPts val="800"/>
              </a:spcAft>
              <a:buFont typeface="Arial" panose="020B0604020202020204" pitchFamily="34" charset="0"/>
              <a:buChar char="•"/>
            </a:pPr>
            <a:r>
              <a:rPr lang="en-US" sz="3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Deferred adjudication</a:t>
            </a:r>
          </a:p>
          <a:p>
            <a:pPr marL="914400" lvl="1" indent="-457200">
              <a:lnSpc>
                <a:spcPct val="107000"/>
              </a:lnSpc>
              <a:spcBef>
                <a:spcPts val="0"/>
              </a:spcBef>
              <a:spcAft>
                <a:spcPts val="800"/>
              </a:spcAft>
            </a:pPr>
            <a:r>
              <a:rPr lang="en-US" sz="3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Not convicted</a:t>
            </a:r>
          </a:p>
          <a:p>
            <a:pPr marL="914400" lvl="1" indent="-457200">
              <a:lnSpc>
                <a:spcPct val="107000"/>
              </a:lnSpc>
              <a:spcBef>
                <a:spcPts val="0"/>
              </a:spcBef>
              <a:spcAft>
                <a:spcPts val="800"/>
              </a:spcAft>
            </a:pPr>
            <a:r>
              <a:rPr lang="en-US" sz="30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 “dismissed”?</a:t>
            </a:r>
          </a:p>
        </p:txBody>
      </p:sp>
    </p:spTree>
    <p:extLst>
      <p:ext uri="{BB962C8B-B14F-4D97-AF65-F5344CB8AC3E}">
        <p14:creationId xmlns:p14="http://schemas.microsoft.com/office/powerpoint/2010/main" val="49393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annabis Leaf - When to Remove Cannabis Fan Leaves | Fast Buds">
            <a:extLst>
              <a:ext uri="{FF2B5EF4-FFF2-40B4-BE49-F238E27FC236}">
                <a16:creationId xmlns:a16="http://schemas.microsoft.com/office/drawing/2014/main" id="{6FCBDC1F-7EF2-1957-42FC-344501175D4A}"/>
              </a:ext>
            </a:extLst>
          </p:cNvPr>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510746" y="1409701"/>
            <a:ext cx="11099495" cy="488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EEF056-7FE3-CE83-7B74-8ED074F66AE2}"/>
              </a:ext>
            </a:extLst>
          </p:cNvPr>
          <p:cNvSpPr>
            <a:spLocks noGrp="1"/>
          </p:cNvSpPr>
          <p:nvPr>
            <p:ph type="title"/>
          </p:nvPr>
        </p:nvSpPr>
        <p:spPr/>
        <p:txBody>
          <a:bodyPr/>
          <a:lstStyle/>
          <a:p>
            <a:r>
              <a:rPr lang="en-US" sz="4400" dirty="0"/>
              <a:t>MARIJUANA IN TEXAS</a:t>
            </a:r>
          </a:p>
        </p:txBody>
      </p:sp>
      <p:sp>
        <p:nvSpPr>
          <p:cNvPr id="3" name="Content Placeholder 2">
            <a:extLst>
              <a:ext uri="{FF2B5EF4-FFF2-40B4-BE49-F238E27FC236}">
                <a16:creationId xmlns:a16="http://schemas.microsoft.com/office/drawing/2014/main" id="{49E19BEE-096A-5259-EC37-FDAFAD72D46C}"/>
              </a:ext>
            </a:extLst>
          </p:cNvPr>
          <p:cNvSpPr>
            <a:spLocks noGrp="1"/>
          </p:cNvSpPr>
          <p:nvPr>
            <p:ph idx="1"/>
          </p:nvPr>
        </p:nvSpPr>
        <p:spPr>
          <a:xfrm>
            <a:off x="685800" y="1479175"/>
            <a:ext cx="10797988" cy="4717995"/>
          </a:xfrm>
        </p:spPr>
        <p:txBody>
          <a:bodyPr/>
          <a:lstStyle/>
          <a:p>
            <a:pPr marR="0">
              <a:lnSpc>
                <a:spcPct val="107000"/>
              </a:lnSpc>
              <a:spcBef>
                <a:spcPts val="0"/>
              </a:spcBef>
              <a:spcAft>
                <a:spcPts val="800"/>
              </a:spcAft>
            </a:pPr>
            <a:r>
              <a:rPr lang="en-US" sz="3600" kern="100" dirty="0">
                <a:effectLst/>
                <a:ea typeface="Calibri" panose="020F0502020204030204" pitchFamily="34" charset="0"/>
                <a:cs typeface="Times New Roman" panose="02020603050405020304" pitchFamily="18" charset="0"/>
              </a:rPr>
              <a:t>Can I possess Marijuana now in Texas?</a:t>
            </a:r>
          </a:p>
          <a:p>
            <a:pPr marL="342900" marR="0" indent="-342900">
              <a:lnSpc>
                <a:spcPct val="107000"/>
              </a:lnSpc>
              <a:spcBef>
                <a:spcPts val="0"/>
              </a:spcBef>
              <a:spcAft>
                <a:spcPts val="800"/>
              </a:spcAft>
              <a:buFont typeface="Arial" panose="020B0604020202020204" pitchFamily="34" charset="0"/>
              <a:buChar char="•"/>
            </a:pPr>
            <a:r>
              <a:rPr lang="en-US" sz="2300" kern="100" dirty="0">
                <a:ea typeface="Calibri" panose="020F0502020204030204" pitchFamily="34" charset="0"/>
                <a:cs typeface="Times New Roman" panose="02020603050405020304" pitchFamily="18" charset="0"/>
              </a:rPr>
              <a:t>Th</a:t>
            </a:r>
            <a:r>
              <a:rPr lang="en-US" sz="2300" kern="100" dirty="0">
                <a:effectLst/>
                <a:ea typeface="Calibri" panose="020F0502020204030204" pitchFamily="34" charset="0"/>
                <a:cs typeface="Times New Roman" panose="02020603050405020304" pitchFamily="18" charset="0"/>
              </a:rPr>
              <a:t>e compassionate use law allowing for the use of medical cannabis applies to the </a:t>
            </a:r>
            <a:r>
              <a:rPr lang="en-US" sz="2300" u="sng" kern="100" dirty="0">
                <a:solidFill>
                  <a:schemeClr val="tx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following medical conditions</a:t>
            </a:r>
            <a:r>
              <a:rPr lang="en-US" sz="2300" kern="100" dirty="0">
                <a:effectLs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graphicFrame>
        <p:nvGraphicFramePr>
          <p:cNvPr id="4" name="Table 3">
            <a:extLst>
              <a:ext uri="{FF2B5EF4-FFF2-40B4-BE49-F238E27FC236}">
                <a16:creationId xmlns:a16="http://schemas.microsoft.com/office/drawing/2014/main" id="{3CDDE349-2479-8DE5-244E-981431F7A89A}"/>
              </a:ext>
            </a:extLst>
          </p:cNvPr>
          <p:cNvGraphicFramePr>
            <a:graphicFrameLocks noGrp="1"/>
          </p:cNvGraphicFramePr>
          <p:nvPr>
            <p:extLst>
              <p:ext uri="{D42A27DB-BD31-4B8C-83A1-F6EECF244321}">
                <p14:modId xmlns:p14="http://schemas.microsoft.com/office/powerpoint/2010/main" val="3428184544"/>
              </p:ext>
            </p:extLst>
          </p:nvPr>
        </p:nvGraphicFramePr>
        <p:xfrm>
          <a:off x="1249856" y="3236483"/>
          <a:ext cx="9621273" cy="2973939"/>
        </p:xfrm>
        <a:graphic>
          <a:graphicData uri="http://schemas.openxmlformats.org/drawingml/2006/table">
            <a:tbl>
              <a:tblPr firstRow="1" bandRow="1">
                <a:tableStyleId>{5C22544A-7EE6-4342-B048-85BDC9FD1C3A}</a:tableStyleId>
              </a:tblPr>
              <a:tblGrid>
                <a:gridCol w="4798466">
                  <a:extLst>
                    <a:ext uri="{9D8B030D-6E8A-4147-A177-3AD203B41FA5}">
                      <a16:colId xmlns:a16="http://schemas.microsoft.com/office/drawing/2014/main" val="4194065156"/>
                    </a:ext>
                  </a:extLst>
                </a:gridCol>
                <a:gridCol w="4822807">
                  <a:extLst>
                    <a:ext uri="{9D8B030D-6E8A-4147-A177-3AD203B41FA5}">
                      <a16:colId xmlns:a16="http://schemas.microsoft.com/office/drawing/2014/main" val="4049957534"/>
                    </a:ext>
                  </a:extLst>
                </a:gridCol>
              </a:tblGrid>
              <a:tr h="514720">
                <a:tc>
                  <a:txBody>
                    <a:bodyPr/>
                    <a:lstStyle/>
                    <a:p>
                      <a:pPr marL="342900" indent="-342900">
                        <a:buFont typeface="Arial" panose="020B0604020202020204" pitchFamily="34" charset="0"/>
                        <a:buChar char="•"/>
                      </a:pPr>
                      <a:r>
                        <a:rPr lang="en-US" sz="2100" b="0" dirty="0">
                          <a:solidFill>
                            <a:schemeClr val="tx1">
                              <a:lumMod val="75000"/>
                              <a:lumOff val="25000"/>
                            </a:schemeClr>
                          </a:solidFill>
                        </a:rPr>
                        <a:t>Seizure Disorder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2100" b="0" dirty="0">
                          <a:solidFill>
                            <a:schemeClr val="tx1">
                              <a:lumMod val="75000"/>
                              <a:lumOff val="25000"/>
                            </a:schemeClr>
                          </a:solidFill>
                        </a:rPr>
                        <a:t>Epilepsy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3430751"/>
                  </a:ext>
                </a:extLst>
              </a:tr>
              <a:tr h="514720">
                <a:tc>
                  <a:txBody>
                    <a:bodyPr/>
                    <a:lstStyle/>
                    <a:p>
                      <a:pPr marL="342900" indent="-342900">
                        <a:buFont typeface="Arial" panose="020B0604020202020204" pitchFamily="34" charset="0"/>
                        <a:buChar char="•"/>
                      </a:pPr>
                      <a:r>
                        <a:rPr lang="en-US" sz="2100" dirty="0">
                          <a:solidFill>
                            <a:schemeClr val="tx1">
                              <a:lumMod val="75000"/>
                              <a:lumOff val="25000"/>
                            </a:schemeClr>
                          </a:solidFill>
                        </a:rPr>
                        <a:t>Spasticity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2100" dirty="0">
                          <a:solidFill>
                            <a:schemeClr val="tx1">
                              <a:lumMod val="75000"/>
                              <a:lumOff val="25000"/>
                            </a:schemeClr>
                          </a:solidFill>
                        </a:rPr>
                        <a:t>Cancer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5540008"/>
                  </a:ext>
                </a:extLst>
              </a:tr>
              <a:tr h="514720">
                <a:tc>
                  <a:txBody>
                    <a:bodyPr/>
                    <a:lstStyle/>
                    <a:p>
                      <a:pPr marL="342900" indent="-342900">
                        <a:buFont typeface="Arial" panose="020B0604020202020204" pitchFamily="34" charset="0"/>
                        <a:buChar char="•"/>
                      </a:pPr>
                      <a:r>
                        <a:rPr lang="en-US" sz="2100" dirty="0">
                          <a:solidFill>
                            <a:schemeClr val="tx1">
                              <a:lumMod val="75000"/>
                              <a:lumOff val="25000"/>
                            </a:schemeClr>
                          </a:solidFill>
                        </a:rPr>
                        <a:t>Autism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2100" dirty="0">
                          <a:solidFill>
                            <a:schemeClr val="tx1">
                              <a:lumMod val="75000"/>
                              <a:lumOff val="25000"/>
                            </a:schemeClr>
                          </a:solidFill>
                        </a:rPr>
                        <a:t>PTSD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4846804"/>
                  </a:ext>
                </a:extLst>
              </a:tr>
              <a:tr h="915059">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Incurable neurodegenerative diseases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Amyotrophic lateral sclerosis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8188666"/>
                  </a:ext>
                </a:extLst>
              </a:tr>
              <a:tr h="51472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Multiple sclerosis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100" dirty="0">
                        <a:solidFill>
                          <a:schemeClr val="tx1">
                            <a:lumMod val="75000"/>
                            <a:lumOff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4056457"/>
                  </a:ext>
                </a:extLst>
              </a:tr>
            </a:tbl>
          </a:graphicData>
        </a:graphic>
      </p:graphicFrame>
    </p:spTree>
    <p:extLst>
      <p:ext uri="{BB962C8B-B14F-4D97-AF65-F5344CB8AC3E}">
        <p14:creationId xmlns:p14="http://schemas.microsoft.com/office/powerpoint/2010/main" val="349261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annabis Leaf - When to Remove Cannabis Fan Leaves | Fast Buds">
            <a:extLst>
              <a:ext uri="{FF2B5EF4-FFF2-40B4-BE49-F238E27FC236}">
                <a16:creationId xmlns:a16="http://schemas.microsoft.com/office/drawing/2014/main" id="{462D3C1E-B2BC-E0AB-DC6A-C0A4C1CD1B93}"/>
              </a:ext>
            </a:extLst>
          </p:cNvPr>
          <p:cNvPicPr>
            <a:picLocks noGrp="1" noRot="1" noChangeAspect="1" noMove="1" noResize="1" noEditPoints="1" noAdjustHandles="1" noChangeArrowheads="1" noChangeShapeType="1" noCrop="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510746" y="1409701"/>
            <a:ext cx="11099495" cy="488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AC1C98B-CEB2-43EE-6B08-731CA0431642}"/>
              </a:ext>
            </a:extLst>
          </p:cNvPr>
          <p:cNvSpPr>
            <a:spLocks noGrp="1"/>
          </p:cNvSpPr>
          <p:nvPr>
            <p:ph type="title"/>
          </p:nvPr>
        </p:nvSpPr>
        <p:spPr/>
        <p:txBody>
          <a:bodyPr/>
          <a:lstStyle/>
          <a:p>
            <a:r>
              <a:rPr lang="en-US" sz="4400" dirty="0"/>
              <a:t>MARIJUANA IN TEXAS CONT’D</a:t>
            </a:r>
          </a:p>
        </p:txBody>
      </p:sp>
      <p:sp>
        <p:nvSpPr>
          <p:cNvPr id="3" name="Content Placeholder 2">
            <a:extLst>
              <a:ext uri="{FF2B5EF4-FFF2-40B4-BE49-F238E27FC236}">
                <a16:creationId xmlns:a16="http://schemas.microsoft.com/office/drawing/2014/main" id="{41CE7DC1-8B94-F905-1A0B-3205FE2F692F}"/>
              </a:ext>
            </a:extLst>
          </p:cNvPr>
          <p:cNvSpPr>
            <a:spLocks noGrp="1"/>
          </p:cNvSpPr>
          <p:nvPr>
            <p:ph idx="1"/>
          </p:nvPr>
        </p:nvSpPr>
        <p:spPr>
          <a:xfrm>
            <a:off x="857210" y="1695882"/>
            <a:ext cx="10572790" cy="4281782"/>
          </a:xfrm>
        </p:spPr>
        <p:txBody>
          <a:bodyPr/>
          <a:lstStyle/>
          <a:p>
            <a:pPr marL="0" marR="0">
              <a:lnSpc>
                <a:spcPct val="107000"/>
              </a:lnSpc>
              <a:spcBef>
                <a:spcPts val="0"/>
              </a:spcBef>
              <a:spcAft>
                <a:spcPts val="800"/>
              </a:spcAft>
            </a:pPr>
            <a:r>
              <a:rPr lang="en-US" sz="3200" u="sng" kern="100" dirty="0">
                <a:solidFill>
                  <a:schemeClr val="tx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Texas Occupations Code Section 169.003</a:t>
            </a:r>
            <a:r>
              <a:rPr lang="en-US" sz="3200" kern="100" dirty="0">
                <a:solidFill>
                  <a:schemeClr val="tx1"/>
                </a:solidFill>
                <a:effectLst/>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kern="100" dirty="0">
                <a:solidFill>
                  <a:schemeClr val="tx1">
                    <a:lumMod val="95000"/>
                    <a:lumOff val="5000"/>
                  </a:schemeClr>
                </a:solidFill>
                <a:effectLst/>
                <a:ea typeface="Calibri" panose="020F0502020204030204" pitchFamily="34" charset="0"/>
                <a:cs typeface="Times New Roman" panose="02020603050405020304" pitchFamily="18" charset="0"/>
              </a:rPr>
              <a:t>To receive a prescription </a:t>
            </a:r>
          </a:p>
          <a:p>
            <a:pPr marL="800100" lvl="1" indent="-342900">
              <a:lnSpc>
                <a:spcPct val="107000"/>
              </a:lnSpc>
              <a:spcBef>
                <a:spcPts val="0"/>
              </a:spcBef>
              <a:spcAft>
                <a:spcPts val="800"/>
              </a:spcAft>
              <a:buFont typeface="Symbol" panose="05050102010706020507" pitchFamily="18" charset="2"/>
              <a:buChar char=""/>
              <a:tabLst>
                <a:tab pos="457200" algn="l"/>
              </a:tabLst>
            </a:pPr>
            <a:r>
              <a:rPr lang="en-US" kern="100" dirty="0">
                <a:solidFill>
                  <a:schemeClr val="tx1">
                    <a:lumMod val="95000"/>
                    <a:lumOff val="5000"/>
                  </a:schemeClr>
                </a:solidFill>
                <a:effectLst/>
                <a:ea typeface="Calibri" panose="020F0502020204030204" pitchFamily="34" charset="0"/>
                <a:cs typeface="Times New Roman" panose="02020603050405020304" pitchFamily="18" charset="0"/>
              </a:rPr>
              <a:t>must be a permanent resident of Texas</a:t>
            </a:r>
          </a:p>
          <a:p>
            <a:pPr marL="800100" lvl="1" indent="-342900">
              <a:lnSpc>
                <a:spcPct val="107000"/>
              </a:lnSpc>
              <a:spcBef>
                <a:spcPts val="0"/>
              </a:spcBef>
              <a:spcAft>
                <a:spcPts val="800"/>
              </a:spcAft>
              <a:buFont typeface="Symbol" panose="05050102010706020507" pitchFamily="18" charset="2"/>
              <a:buChar char=""/>
              <a:tabLst>
                <a:tab pos="457200" algn="l"/>
              </a:tabLst>
            </a:pPr>
            <a:r>
              <a:rPr lang="en-US" kern="100" dirty="0">
                <a:solidFill>
                  <a:schemeClr val="tx1">
                    <a:lumMod val="95000"/>
                    <a:lumOff val="5000"/>
                  </a:schemeClr>
                </a:solidFill>
                <a:effectLst/>
                <a:ea typeface="Calibri" panose="020F0502020204030204" pitchFamily="34" charset="0"/>
                <a:cs typeface="Times New Roman" panose="02020603050405020304" pitchFamily="18" charset="0"/>
              </a:rPr>
              <a:t> the benefits of the medical use of cannabis must outweigh the risks and </a:t>
            </a:r>
          </a:p>
          <a:p>
            <a:pPr marL="800100" lvl="1" indent="-342900">
              <a:lnSpc>
                <a:spcPct val="107000"/>
              </a:lnSpc>
              <a:spcBef>
                <a:spcPts val="0"/>
              </a:spcBef>
              <a:spcAft>
                <a:spcPts val="800"/>
              </a:spcAft>
              <a:buFont typeface="Symbol" panose="05050102010706020507" pitchFamily="18" charset="2"/>
              <a:buChar char=""/>
              <a:tabLst>
                <a:tab pos="457200" algn="l"/>
              </a:tabLst>
            </a:pPr>
            <a:r>
              <a:rPr lang="en-US" kern="100" dirty="0">
                <a:solidFill>
                  <a:schemeClr val="tx1">
                    <a:lumMod val="95000"/>
                    <a:lumOff val="5000"/>
                  </a:schemeClr>
                </a:solidFill>
                <a:effectLst/>
                <a:ea typeface="Calibri" panose="020F0502020204030204" pitchFamily="34" charset="0"/>
                <a:cs typeface="Times New Roman" panose="02020603050405020304" pitchFamily="18" charset="0"/>
              </a:rPr>
              <a:t>only can be determined by a physician. </a:t>
            </a:r>
          </a:p>
          <a:p>
            <a:pPr marL="1074420" lvl="2" indent="-342900">
              <a:lnSpc>
                <a:spcPct val="107000"/>
              </a:lnSpc>
              <a:spcBef>
                <a:spcPts val="0"/>
              </a:spcBef>
              <a:spcAft>
                <a:spcPts val="800"/>
              </a:spcAft>
              <a:buFont typeface="Symbol" panose="05050102010706020507" pitchFamily="18" charset="2"/>
              <a:buChar char=""/>
              <a:tabLst>
                <a:tab pos="457200" algn="l"/>
              </a:tabLst>
            </a:pPr>
            <a:r>
              <a:rPr lang="en-US" kern="100" dirty="0">
                <a:solidFill>
                  <a:schemeClr val="tx1">
                    <a:lumMod val="95000"/>
                    <a:lumOff val="5000"/>
                  </a:schemeClr>
                </a:solidFill>
                <a:effectLst/>
                <a:ea typeface="Calibri" panose="020F0502020204030204" pitchFamily="34" charset="0"/>
                <a:cs typeface="Times New Roman" panose="02020603050405020304" pitchFamily="18" charset="0"/>
              </a:rPr>
              <a:t>There are not any age restrictions, but anyone under 18 could need the permission of a legal guardian or parent.</a:t>
            </a:r>
          </a:p>
          <a:p>
            <a:endParaRPr lang="en-US" dirty="0"/>
          </a:p>
        </p:txBody>
      </p:sp>
    </p:spTree>
    <p:extLst>
      <p:ext uri="{BB962C8B-B14F-4D97-AF65-F5344CB8AC3E}">
        <p14:creationId xmlns:p14="http://schemas.microsoft.com/office/powerpoint/2010/main" val="310518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annabis Leaf - When to Remove Cannabis Fan Leaves | Fast Buds">
            <a:extLst>
              <a:ext uri="{FF2B5EF4-FFF2-40B4-BE49-F238E27FC236}">
                <a16:creationId xmlns:a16="http://schemas.microsoft.com/office/drawing/2014/main" id="{99767C34-8FC8-D5CC-1B7A-C83A05893BA8}"/>
              </a:ext>
            </a:extLst>
          </p:cNvPr>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495248" y="1409701"/>
            <a:ext cx="11099495" cy="488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AC1C98B-CEB2-43EE-6B08-731CA0431642}"/>
              </a:ext>
            </a:extLst>
          </p:cNvPr>
          <p:cNvSpPr>
            <a:spLocks noGrp="1"/>
          </p:cNvSpPr>
          <p:nvPr>
            <p:ph type="title"/>
          </p:nvPr>
        </p:nvSpPr>
        <p:spPr/>
        <p:txBody>
          <a:bodyPr/>
          <a:lstStyle/>
          <a:p>
            <a:r>
              <a:rPr lang="en-US" sz="4400" dirty="0"/>
              <a:t>MARIJUANA IN TEXAS CONT’D</a:t>
            </a:r>
          </a:p>
        </p:txBody>
      </p:sp>
      <p:sp>
        <p:nvSpPr>
          <p:cNvPr id="3" name="Content Placeholder 2">
            <a:extLst>
              <a:ext uri="{FF2B5EF4-FFF2-40B4-BE49-F238E27FC236}">
                <a16:creationId xmlns:a16="http://schemas.microsoft.com/office/drawing/2014/main" id="{41CE7DC1-8B94-F905-1A0B-3205FE2F692F}"/>
              </a:ext>
            </a:extLst>
          </p:cNvPr>
          <p:cNvSpPr>
            <a:spLocks noGrp="1"/>
          </p:cNvSpPr>
          <p:nvPr>
            <p:ph idx="1"/>
          </p:nvPr>
        </p:nvSpPr>
        <p:spPr/>
        <p:txBody>
          <a:bodyPr/>
          <a:lstStyle/>
          <a:p>
            <a:pPr marL="1074420" lvl="2" indent="-342900">
              <a:lnSpc>
                <a:spcPct val="107000"/>
              </a:lnSpc>
              <a:spcBef>
                <a:spcPts val="0"/>
              </a:spcBef>
              <a:spcAft>
                <a:spcPts val="800"/>
              </a:spcAft>
              <a:buFont typeface="Symbol" panose="05050102010706020507" pitchFamily="18" charset="2"/>
              <a:buChar char=""/>
              <a:tabLst>
                <a:tab pos="457200" algn="l"/>
              </a:tabLst>
            </a:pPr>
            <a:r>
              <a:rPr lang="en-US" sz="3200" kern="100" dirty="0">
                <a:solidFill>
                  <a:schemeClr val="tx1">
                    <a:lumMod val="95000"/>
                    <a:lumOff val="5000"/>
                  </a:schemeClr>
                </a:solidFill>
                <a:effectLst/>
                <a:ea typeface="Calibri" panose="020F0502020204030204" pitchFamily="34" charset="0"/>
                <a:cs typeface="Times New Roman" panose="02020603050405020304" pitchFamily="18" charset="0"/>
              </a:rPr>
              <a:t>Difference between hemp and marijuana?  </a:t>
            </a:r>
          </a:p>
          <a:p>
            <a:pPr marL="1348740" lvl="3" indent="-342900">
              <a:lnSpc>
                <a:spcPct val="107000"/>
              </a:lnSpc>
              <a:spcBef>
                <a:spcPts val="0"/>
              </a:spcBef>
              <a:spcAft>
                <a:spcPts val="800"/>
              </a:spcAft>
              <a:buFont typeface="Symbol" panose="05050102010706020507" pitchFamily="18" charset="2"/>
              <a:buChar char=""/>
              <a:tabLst>
                <a:tab pos="457200" algn="l"/>
              </a:tabLst>
            </a:pPr>
            <a:r>
              <a:rPr lang="en-US" sz="3200" kern="100" dirty="0">
                <a:solidFill>
                  <a:schemeClr val="tx1">
                    <a:lumMod val="95000"/>
                    <a:lumOff val="5000"/>
                  </a:schemeClr>
                </a:solidFill>
                <a:effectLst/>
                <a:ea typeface="Calibri" panose="020F0502020204030204" pitchFamily="34" charset="0"/>
                <a:cs typeface="Times New Roman" panose="02020603050405020304" pitchFamily="18" charset="0"/>
              </a:rPr>
              <a:t>Look and smell the same, but they are different. </a:t>
            </a:r>
          </a:p>
          <a:p>
            <a:pPr marL="1348740" lvl="3" indent="-342900">
              <a:lnSpc>
                <a:spcPct val="107000"/>
              </a:lnSpc>
              <a:spcBef>
                <a:spcPts val="0"/>
              </a:spcBef>
              <a:spcAft>
                <a:spcPts val="800"/>
              </a:spcAft>
              <a:buFont typeface="Symbol" panose="05050102010706020507" pitchFamily="18" charset="2"/>
              <a:buChar char=""/>
              <a:tabLst>
                <a:tab pos="457200" algn="l"/>
              </a:tabLst>
            </a:pPr>
            <a:r>
              <a:rPr lang="en-US" sz="3200" kern="100" dirty="0">
                <a:solidFill>
                  <a:schemeClr val="tx1">
                    <a:lumMod val="95000"/>
                    <a:lumOff val="5000"/>
                  </a:schemeClr>
                </a:solidFill>
                <a:effectLst/>
                <a:ea typeface="Calibri" panose="020F0502020204030204" pitchFamily="34" charset="0"/>
                <a:cs typeface="Times New Roman" panose="02020603050405020304" pitchFamily="18" charset="0"/>
              </a:rPr>
              <a:t>The </a:t>
            </a:r>
            <a:r>
              <a:rPr lang="en-US" sz="3200" u="sng" kern="100" dirty="0">
                <a:solidFill>
                  <a:schemeClr val="tx1">
                    <a:lumMod val="95000"/>
                    <a:lumOff val="5000"/>
                  </a:schemeClr>
                </a:solidFill>
                <a:effectLst/>
                <a:ea typeface="Calibri" panose="020F0502020204030204" pitchFamily="34" charset="0"/>
                <a:cs typeface="Times New Roman" panose="02020603050405020304" pitchFamily="18" charset="0"/>
              </a:rPr>
              <a:t>legal</a:t>
            </a:r>
            <a:r>
              <a:rPr lang="en-US" sz="3200" kern="100" dirty="0">
                <a:solidFill>
                  <a:schemeClr val="tx1">
                    <a:lumMod val="95000"/>
                    <a:lumOff val="5000"/>
                  </a:schemeClr>
                </a:solidFill>
                <a:effectLst/>
                <a:ea typeface="Calibri" panose="020F0502020204030204" pitchFamily="34" charset="0"/>
                <a:cs typeface="Times New Roman" panose="02020603050405020304" pitchFamily="18" charset="0"/>
              </a:rPr>
              <a:t> difference is the amount of THC in each. </a:t>
            </a:r>
          </a:p>
          <a:p>
            <a:pPr marL="1623060" lvl="4" indent="-342900">
              <a:lnSpc>
                <a:spcPct val="107000"/>
              </a:lnSpc>
              <a:spcBef>
                <a:spcPts val="0"/>
              </a:spcBef>
              <a:spcAft>
                <a:spcPts val="800"/>
              </a:spcAft>
              <a:buFont typeface="Symbol" panose="05050102010706020507" pitchFamily="18" charset="2"/>
              <a:buChar char=""/>
              <a:tabLst>
                <a:tab pos="457200" algn="l"/>
              </a:tabLst>
            </a:pPr>
            <a:r>
              <a:rPr lang="en-US" sz="3200" kern="100" dirty="0">
                <a:solidFill>
                  <a:schemeClr val="tx1">
                    <a:lumMod val="95000"/>
                    <a:lumOff val="5000"/>
                  </a:schemeClr>
                </a:solidFill>
                <a:effectLst/>
                <a:ea typeface="Calibri" panose="020F0502020204030204" pitchFamily="34" charset="0"/>
                <a:cs typeface="Times New Roman" panose="02020603050405020304" pitchFamily="18" charset="0"/>
              </a:rPr>
              <a:t>Marijuana (illegal) is defined as a cannabis plant with a THC concentration above .3%. </a:t>
            </a:r>
          </a:p>
          <a:p>
            <a:pPr marL="1623060" lvl="4" indent="-342900">
              <a:lnSpc>
                <a:spcPct val="107000"/>
              </a:lnSpc>
              <a:spcBef>
                <a:spcPts val="0"/>
              </a:spcBef>
              <a:spcAft>
                <a:spcPts val="800"/>
              </a:spcAft>
              <a:buFont typeface="Symbol" panose="05050102010706020507" pitchFamily="18" charset="2"/>
              <a:buChar char=""/>
              <a:tabLst>
                <a:tab pos="457200" algn="l"/>
              </a:tabLst>
            </a:pPr>
            <a:r>
              <a:rPr lang="en-US" sz="3200" kern="100" dirty="0">
                <a:solidFill>
                  <a:schemeClr val="tx1">
                    <a:lumMod val="95000"/>
                    <a:lumOff val="5000"/>
                  </a:schemeClr>
                </a:solidFill>
                <a:ea typeface="Calibri" panose="020F0502020204030204" pitchFamily="34" charset="0"/>
                <a:cs typeface="Times New Roman" panose="02020603050405020304" pitchFamily="18" charset="0"/>
              </a:rPr>
              <a:t>Hemp (legal) i</a:t>
            </a:r>
            <a:r>
              <a:rPr lang="en-US" sz="3200" kern="100" dirty="0">
                <a:solidFill>
                  <a:schemeClr val="tx1">
                    <a:lumMod val="95000"/>
                    <a:lumOff val="5000"/>
                  </a:schemeClr>
                </a:solidFill>
                <a:effectLst/>
                <a:ea typeface="Calibri" panose="020F0502020204030204" pitchFamily="34" charset="0"/>
                <a:cs typeface="Times New Roman" panose="02020603050405020304" pitchFamily="18" charset="0"/>
              </a:rPr>
              <a:t>f the plant has less THC than .3%</a:t>
            </a:r>
          </a:p>
          <a:p>
            <a:endParaRPr lang="en-US" dirty="0"/>
          </a:p>
        </p:txBody>
      </p:sp>
    </p:spTree>
    <p:extLst>
      <p:ext uri="{BB962C8B-B14F-4D97-AF65-F5344CB8AC3E}">
        <p14:creationId xmlns:p14="http://schemas.microsoft.com/office/powerpoint/2010/main" val="19546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annabis Leaf - When to Remove Cannabis Fan Leaves | Fast Buds">
            <a:extLst>
              <a:ext uri="{FF2B5EF4-FFF2-40B4-BE49-F238E27FC236}">
                <a16:creationId xmlns:a16="http://schemas.microsoft.com/office/drawing/2014/main" id="{F3A238DF-4A46-A7C8-3760-8EB9000DF946}"/>
              </a:ext>
            </a:extLst>
          </p:cNvPr>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510746" y="1409701"/>
            <a:ext cx="11099495" cy="488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AC1C98B-CEB2-43EE-6B08-731CA0431642}"/>
              </a:ext>
            </a:extLst>
          </p:cNvPr>
          <p:cNvSpPr>
            <a:spLocks noGrp="1"/>
          </p:cNvSpPr>
          <p:nvPr>
            <p:ph type="title"/>
          </p:nvPr>
        </p:nvSpPr>
        <p:spPr/>
        <p:txBody>
          <a:bodyPr/>
          <a:lstStyle/>
          <a:p>
            <a:r>
              <a:rPr lang="en-US" sz="4400" dirty="0"/>
              <a:t>MARIJUANA IN TEXAS CONT’D</a:t>
            </a:r>
          </a:p>
        </p:txBody>
      </p:sp>
      <p:sp>
        <p:nvSpPr>
          <p:cNvPr id="3" name="Content Placeholder 2">
            <a:extLst>
              <a:ext uri="{FF2B5EF4-FFF2-40B4-BE49-F238E27FC236}">
                <a16:creationId xmlns:a16="http://schemas.microsoft.com/office/drawing/2014/main" id="{41CE7DC1-8B94-F905-1A0B-3205FE2F692F}"/>
              </a:ext>
            </a:extLst>
          </p:cNvPr>
          <p:cNvSpPr>
            <a:spLocks noGrp="1"/>
          </p:cNvSpPr>
          <p:nvPr>
            <p:ph idx="1"/>
          </p:nvPr>
        </p:nvSpPr>
        <p:spPr>
          <a:xfrm>
            <a:off x="781010" y="1572057"/>
            <a:ext cx="10625743" cy="4281782"/>
          </a:xfrm>
        </p:spPr>
        <p:txBody>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3200" kern="100" dirty="0">
                <a:solidFill>
                  <a:schemeClr val="tx1">
                    <a:lumMod val="95000"/>
                    <a:lumOff val="5000"/>
                  </a:schemeClr>
                </a:solidFill>
                <a:effectLst/>
                <a:ea typeface="Calibri" panose="020F0502020204030204" pitchFamily="34" charset="0"/>
                <a:cs typeface="Times New Roman" panose="02020603050405020304" pitchFamily="18" charset="0"/>
              </a:rPr>
              <a:t>What about CBD?</a:t>
            </a:r>
          </a:p>
          <a:p>
            <a:pPr marL="800100" lvl="1" indent="-342900">
              <a:lnSpc>
                <a:spcPct val="107000"/>
              </a:lnSpc>
              <a:spcBef>
                <a:spcPts val="0"/>
              </a:spcBef>
              <a:spcAft>
                <a:spcPts val="800"/>
              </a:spcAft>
              <a:buFont typeface="Symbol" panose="05050102010706020507" pitchFamily="18" charset="2"/>
              <a:buChar char=""/>
              <a:tabLst>
                <a:tab pos="457200" algn="l"/>
              </a:tabLst>
            </a:pPr>
            <a:r>
              <a:rPr lang="en-US" sz="3200" kern="100" dirty="0">
                <a:solidFill>
                  <a:schemeClr val="tx1">
                    <a:lumMod val="95000"/>
                    <a:lumOff val="5000"/>
                  </a:schemeClr>
                </a:solidFill>
                <a:ea typeface="Calibri" panose="020F0502020204030204" pitchFamily="34" charset="0"/>
                <a:cs typeface="Times New Roman" panose="02020603050405020304" pitchFamily="18" charset="0"/>
              </a:rPr>
              <a:t>C</a:t>
            </a:r>
            <a:r>
              <a:rPr lang="en-US" sz="3200" kern="100" dirty="0">
                <a:solidFill>
                  <a:schemeClr val="tx1">
                    <a:lumMod val="95000"/>
                    <a:lumOff val="5000"/>
                  </a:schemeClr>
                </a:solidFill>
                <a:effectLst/>
                <a:ea typeface="Calibri" panose="020F0502020204030204" pitchFamily="34" charset="0"/>
                <a:cs typeface="Times New Roman" panose="02020603050405020304" pitchFamily="18" charset="0"/>
              </a:rPr>
              <a:t>annabidiol oil, also called CBD</a:t>
            </a:r>
          </a:p>
          <a:p>
            <a:pPr marL="1074420" lvl="2" indent="-342900">
              <a:lnSpc>
                <a:spcPct val="107000"/>
              </a:lnSpc>
              <a:spcBef>
                <a:spcPts val="0"/>
              </a:spcBef>
              <a:spcAft>
                <a:spcPts val="800"/>
              </a:spcAft>
              <a:buFont typeface="Symbol" panose="05050102010706020507" pitchFamily="18" charset="2"/>
              <a:buChar char=""/>
              <a:tabLst>
                <a:tab pos="457200" algn="l"/>
              </a:tabLst>
            </a:pPr>
            <a:r>
              <a:rPr lang="en-US" sz="3200" kern="100" dirty="0">
                <a:solidFill>
                  <a:schemeClr val="tx1">
                    <a:lumMod val="95000"/>
                    <a:lumOff val="5000"/>
                  </a:schemeClr>
                </a:solidFill>
                <a:effectLst/>
                <a:ea typeface="Calibri" panose="020F0502020204030204" pitchFamily="34" charset="0"/>
                <a:cs typeface="Times New Roman" panose="02020603050405020304" pitchFamily="18" charset="0"/>
              </a:rPr>
              <a:t>Legal as long as the THC concentration is under .3%</a:t>
            </a:r>
          </a:p>
          <a:p>
            <a:pPr marL="1074420" lvl="2" indent="-342900">
              <a:lnSpc>
                <a:spcPct val="107000"/>
              </a:lnSpc>
              <a:spcBef>
                <a:spcPts val="0"/>
              </a:spcBef>
              <a:spcAft>
                <a:spcPts val="800"/>
              </a:spcAft>
              <a:buFont typeface="Symbol" panose="05050102010706020507" pitchFamily="18" charset="2"/>
              <a:buChar char=""/>
              <a:tabLst>
                <a:tab pos="457200" algn="l"/>
              </a:tabLst>
            </a:pPr>
            <a:r>
              <a:rPr lang="en-US" sz="3200" kern="100" dirty="0">
                <a:solidFill>
                  <a:schemeClr val="tx1">
                    <a:lumMod val="95000"/>
                    <a:lumOff val="5000"/>
                  </a:schemeClr>
                </a:solidFill>
                <a:effectLst/>
                <a:ea typeface="Calibri" panose="020F0502020204030204" pitchFamily="34" charset="0"/>
                <a:cs typeface="Times New Roman" panose="02020603050405020304" pitchFamily="18" charset="0"/>
              </a:rPr>
              <a:t>Supporters claim CBD oil helps with depression, anxiety, insomnia, and other conditions.</a:t>
            </a:r>
          </a:p>
          <a:p>
            <a:endParaRPr lang="en-US" dirty="0"/>
          </a:p>
        </p:txBody>
      </p:sp>
    </p:spTree>
    <p:extLst>
      <p:ext uri="{BB962C8B-B14F-4D97-AF65-F5344CB8AC3E}">
        <p14:creationId xmlns:p14="http://schemas.microsoft.com/office/powerpoint/2010/main" val="194467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annabis Leaf - When to Remove Cannabis Fan Leaves | Fast Buds">
            <a:extLst>
              <a:ext uri="{FF2B5EF4-FFF2-40B4-BE49-F238E27FC236}">
                <a16:creationId xmlns:a16="http://schemas.microsoft.com/office/drawing/2014/main" id="{DADD488E-3A5E-BF0D-EA1E-11F865E3A05A}"/>
              </a:ext>
            </a:extLst>
          </p:cNvPr>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510746" y="1409701"/>
            <a:ext cx="11099495" cy="488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AC1C98B-CEB2-43EE-6B08-731CA0431642}"/>
              </a:ext>
            </a:extLst>
          </p:cNvPr>
          <p:cNvSpPr>
            <a:spLocks noGrp="1"/>
          </p:cNvSpPr>
          <p:nvPr>
            <p:ph type="title"/>
          </p:nvPr>
        </p:nvSpPr>
        <p:spPr/>
        <p:txBody>
          <a:bodyPr/>
          <a:lstStyle/>
          <a:p>
            <a:r>
              <a:rPr lang="en-US" sz="4400" dirty="0"/>
              <a:t>MARIJUANA FAQ’S</a:t>
            </a:r>
          </a:p>
        </p:txBody>
      </p:sp>
      <p:sp>
        <p:nvSpPr>
          <p:cNvPr id="3" name="Content Placeholder 2">
            <a:extLst>
              <a:ext uri="{FF2B5EF4-FFF2-40B4-BE49-F238E27FC236}">
                <a16:creationId xmlns:a16="http://schemas.microsoft.com/office/drawing/2014/main" id="{41CE7DC1-8B94-F905-1A0B-3205FE2F692F}"/>
              </a:ext>
            </a:extLst>
          </p:cNvPr>
          <p:cNvSpPr>
            <a:spLocks noGrp="1"/>
          </p:cNvSpPr>
          <p:nvPr>
            <p:ph idx="1"/>
          </p:nvPr>
        </p:nvSpPr>
        <p:spPr>
          <a:xfrm>
            <a:off x="609600" y="1439827"/>
            <a:ext cx="10928888" cy="4682004"/>
          </a:xfrm>
        </p:spPr>
        <p:txBody>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300" kern="100" dirty="0">
                <a:solidFill>
                  <a:schemeClr val="tx1">
                    <a:lumMod val="95000"/>
                    <a:lumOff val="5000"/>
                  </a:schemeClr>
                </a:solidFill>
                <a:effectLst/>
                <a:ea typeface="Calibri" panose="020F0502020204030204" pitchFamily="34" charset="0"/>
                <a:cs typeface="Times New Roman" panose="02020603050405020304" pitchFamily="18" charset="0"/>
              </a:rPr>
              <a:t>Can You Be Arrested For Possession In Texas If You Bought Marijuana in Colorado?</a:t>
            </a:r>
          </a:p>
          <a:p>
            <a:pPr marL="800100" lvl="1" indent="-342900">
              <a:lnSpc>
                <a:spcPct val="107000"/>
              </a:lnSpc>
              <a:spcBef>
                <a:spcPts val="0"/>
              </a:spcBef>
              <a:spcAft>
                <a:spcPts val="800"/>
              </a:spcAft>
              <a:buFont typeface="Symbol" panose="05050102010706020507" pitchFamily="18" charset="2"/>
              <a:buChar char=""/>
              <a:tabLst>
                <a:tab pos="457200" algn="l"/>
              </a:tabLst>
            </a:pPr>
            <a:r>
              <a:rPr lang="en-US" sz="2300" kern="100" dirty="0">
                <a:solidFill>
                  <a:schemeClr val="tx1">
                    <a:lumMod val="95000"/>
                    <a:lumOff val="5000"/>
                  </a:schemeClr>
                </a:solidFill>
                <a:effectLst/>
                <a:ea typeface="Calibri" panose="020F0502020204030204" pitchFamily="34" charset="0"/>
                <a:cs typeface="Times New Roman" panose="02020603050405020304" pitchFamily="18" charset="0"/>
              </a:rPr>
              <a:t>Yes. Just because cannabis is legal in other states does not mean you can carry it legally into Texas. The best action is to use the marijuana products you purchased in the state where they are legal and not carry them into Texas.</a:t>
            </a:r>
          </a:p>
          <a:p>
            <a:pPr lvl="1" indent="0">
              <a:lnSpc>
                <a:spcPct val="107000"/>
              </a:lnSpc>
              <a:spcBef>
                <a:spcPts val="0"/>
              </a:spcBef>
              <a:spcAft>
                <a:spcPts val="800"/>
              </a:spcAft>
              <a:buNone/>
              <a:tabLst>
                <a:tab pos="457200" algn="l"/>
              </a:tabLst>
            </a:pPr>
            <a:endParaRPr lang="en-US" sz="2300" kern="100" dirty="0">
              <a:solidFill>
                <a:schemeClr val="tx1">
                  <a:lumMod val="95000"/>
                  <a:lumOff val="5000"/>
                </a:schemeClr>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300" kern="100" dirty="0">
                <a:solidFill>
                  <a:schemeClr val="tx1">
                    <a:lumMod val="95000"/>
                    <a:lumOff val="5000"/>
                  </a:schemeClr>
                </a:solidFill>
                <a:effectLst/>
                <a:ea typeface="Calibri" panose="020F0502020204030204" pitchFamily="34" charset="0"/>
                <a:cs typeface="Times New Roman" panose="02020603050405020304" pitchFamily="18" charset="0"/>
              </a:rPr>
              <a:t>Where Can I Buy Medical Marijuana In Texas?</a:t>
            </a:r>
          </a:p>
          <a:p>
            <a:pPr marL="800100" lvl="1" indent="-342900">
              <a:lnSpc>
                <a:spcPct val="107000"/>
              </a:lnSpc>
              <a:spcBef>
                <a:spcPts val="0"/>
              </a:spcBef>
              <a:spcAft>
                <a:spcPts val="800"/>
              </a:spcAft>
              <a:buFont typeface="Symbol" panose="05050102010706020507" pitchFamily="18" charset="2"/>
              <a:buChar char=""/>
              <a:tabLst>
                <a:tab pos="457200" algn="l"/>
              </a:tabLst>
            </a:pPr>
            <a:r>
              <a:rPr lang="en-US" sz="2300" kern="100" dirty="0">
                <a:solidFill>
                  <a:schemeClr val="tx1">
                    <a:lumMod val="95000"/>
                    <a:lumOff val="5000"/>
                  </a:schemeClr>
                </a:solidFill>
                <a:effectLst/>
                <a:ea typeface="Calibri" panose="020F0502020204030204" pitchFamily="34" charset="0"/>
                <a:cs typeface="Times New Roman" panose="02020603050405020304" pitchFamily="18" charset="0"/>
              </a:rPr>
              <a:t>You only can buy it from licensed cultivators in the state that produce low-THC cannabis. You cannot legally grow it yourself or buy it from a friend who is not a licensed cultivator.</a:t>
            </a:r>
          </a:p>
          <a:p>
            <a:endParaRPr lang="en-US" dirty="0"/>
          </a:p>
        </p:txBody>
      </p:sp>
    </p:spTree>
    <p:extLst>
      <p:ext uri="{BB962C8B-B14F-4D97-AF65-F5344CB8AC3E}">
        <p14:creationId xmlns:p14="http://schemas.microsoft.com/office/powerpoint/2010/main" val="17334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sz="4400" dirty="0"/>
              <a:t>DUTY TO REPORT ABUSE</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endParaRPr lang="en-US" dirty="0"/>
          </a:p>
          <a:p>
            <a:pPr lvl="1"/>
            <a:r>
              <a:rPr lang="en-US" sz="2800" dirty="0"/>
              <a:t>Applies to Attorneys as well</a:t>
            </a:r>
          </a:p>
          <a:p>
            <a:pPr lvl="1"/>
            <a:r>
              <a:rPr lang="en-US" sz="2800" dirty="0"/>
              <a:t>Trumps attorney-client privilege</a:t>
            </a:r>
          </a:p>
          <a:p>
            <a:pPr lvl="1"/>
            <a:r>
              <a:rPr lang="en-US" sz="2800" dirty="0"/>
              <a:t>Sexual, Physical, Emotional Abuse</a:t>
            </a:r>
          </a:p>
        </p:txBody>
      </p:sp>
    </p:spTree>
    <p:extLst>
      <p:ext uri="{BB962C8B-B14F-4D97-AF65-F5344CB8AC3E}">
        <p14:creationId xmlns:p14="http://schemas.microsoft.com/office/powerpoint/2010/main" val="353416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0607-2FA7-223F-D049-1420DEC078B4}"/>
              </a:ext>
            </a:extLst>
          </p:cNvPr>
          <p:cNvSpPr>
            <a:spLocks noGrp="1"/>
          </p:cNvSpPr>
          <p:nvPr>
            <p:ph type="title"/>
          </p:nvPr>
        </p:nvSpPr>
        <p:spPr/>
        <p:txBody>
          <a:bodyPr/>
          <a:lstStyle/>
          <a:p>
            <a:r>
              <a:rPr lang="en-US" dirty="0"/>
              <a:t>MIRANDA RIGHTS</a:t>
            </a:r>
          </a:p>
        </p:txBody>
      </p:sp>
      <p:sp>
        <p:nvSpPr>
          <p:cNvPr id="3" name="Content Placeholder 2">
            <a:extLst>
              <a:ext uri="{FF2B5EF4-FFF2-40B4-BE49-F238E27FC236}">
                <a16:creationId xmlns:a16="http://schemas.microsoft.com/office/drawing/2014/main" id="{A42470BB-BAEF-09C9-F12D-2ED882CBEFC0}"/>
              </a:ext>
            </a:extLst>
          </p:cNvPr>
          <p:cNvSpPr>
            <a:spLocks noGrp="1"/>
          </p:cNvSpPr>
          <p:nvPr>
            <p:ph idx="1"/>
          </p:nvPr>
        </p:nvSpPr>
        <p:spPr/>
        <p:txBody>
          <a:bodyPr/>
          <a:lstStyle/>
          <a:p>
            <a:pPr marL="0" marR="0">
              <a:lnSpc>
                <a:spcPct val="107000"/>
              </a:lnSpc>
              <a:spcBef>
                <a:spcPts val="0"/>
              </a:spcBef>
              <a:spcAft>
                <a:spcPts val="800"/>
              </a:spcAft>
            </a:pP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What are they? </a:t>
            </a:r>
          </a:p>
          <a:p>
            <a:pPr marL="457200" marR="0" indent="-457200">
              <a:lnSpc>
                <a:spcPct val="107000"/>
              </a:lnSpc>
              <a:spcBef>
                <a:spcPts val="0"/>
              </a:spcBef>
              <a:spcAft>
                <a:spcPts val="800"/>
              </a:spcAft>
              <a:buFont typeface="Arial" panose="020B0604020202020204" pitchFamily="34" charset="0"/>
              <a:buChar char="•"/>
            </a:pPr>
            <a:r>
              <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rPr>
              <a:t>R</a:t>
            </a: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ight to </a:t>
            </a:r>
            <a:r>
              <a:rPr lang="en-US" sz="3200" u="sng"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remain silent</a:t>
            </a: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800"/>
              </a:spcAft>
              <a:buFont typeface="Arial" panose="020B0604020202020204" pitchFamily="34" charset="0"/>
              <a:buChar char="•"/>
            </a:pPr>
            <a:r>
              <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rPr>
              <a:t>R</a:t>
            </a: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ight to </a:t>
            </a:r>
            <a:r>
              <a:rPr lang="en-US" sz="3200" u="sng"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an attorney</a:t>
            </a:r>
            <a:endParaRPr lang="en-US" sz="3200" u="sng" kern="100" dirty="0">
              <a:solidFill>
                <a:srgbClr val="3F3D3D"/>
              </a:solidFill>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What if they don’t read them?</a:t>
            </a:r>
          </a:p>
          <a:p>
            <a:pPr marL="457200" marR="0" indent="-457200">
              <a:lnSpc>
                <a:spcPct val="107000"/>
              </a:lnSpc>
              <a:spcBef>
                <a:spcPts val="0"/>
              </a:spcBef>
              <a:spcAft>
                <a:spcPts val="800"/>
              </a:spcAft>
              <a:buFont typeface="Arial" panose="020B0604020202020204" pitchFamily="34" charset="0"/>
              <a:buChar char="•"/>
            </a:pPr>
            <a:r>
              <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rPr>
              <a:t>C</a:t>
            </a: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ase thrown out? </a:t>
            </a:r>
          </a:p>
          <a:p>
            <a:pPr marL="914400" lvl="1" indent="-457200">
              <a:lnSpc>
                <a:spcPct val="107000"/>
              </a:lnSpc>
              <a:spcBef>
                <a:spcPts val="0"/>
              </a:spcBef>
              <a:spcAft>
                <a:spcPts val="800"/>
              </a:spcAft>
            </a:pPr>
            <a:r>
              <a:rPr lang="en-US" i="1" dirty="0"/>
              <a:t>Miranda v. Arizona, </a:t>
            </a:r>
            <a:r>
              <a:rPr lang="en-US" dirty="0"/>
              <a:t>384 U.S. 436, 86 S. Ct. 1602 (1966). </a:t>
            </a:r>
          </a:p>
          <a:p>
            <a:pPr marL="914400" lvl="1" indent="-457200">
              <a:lnSpc>
                <a:spcPct val="107000"/>
              </a:lnSpc>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210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71ED1-873E-76DC-3C75-510C608D871E}"/>
              </a:ext>
            </a:extLst>
          </p:cNvPr>
          <p:cNvSpPr>
            <a:spLocks noGrp="1"/>
          </p:cNvSpPr>
          <p:nvPr>
            <p:ph type="title"/>
          </p:nvPr>
        </p:nvSpPr>
        <p:spPr/>
        <p:txBody>
          <a:bodyPr/>
          <a:lstStyle/>
          <a:p>
            <a:r>
              <a:rPr lang="en-US" sz="4400" dirty="0"/>
              <a:t>DON’T TALK TO THE POLICE</a:t>
            </a:r>
          </a:p>
        </p:txBody>
      </p:sp>
      <p:sp>
        <p:nvSpPr>
          <p:cNvPr id="4" name="Content Placeholder 3">
            <a:extLst>
              <a:ext uri="{FF2B5EF4-FFF2-40B4-BE49-F238E27FC236}">
                <a16:creationId xmlns:a16="http://schemas.microsoft.com/office/drawing/2014/main" id="{B6620F5D-4A31-1C18-E75C-C279FFC03318}"/>
              </a:ext>
            </a:extLst>
          </p:cNvPr>
          <p:cNvSpPr>
            <a:spLocks noGrp="1"/>
          </p:cNvSpPr>
          <p:nvPr>
            <p:ph idx="4294967295"/>
          </p:nvPr>
        </p:nvSpPr>
        <p:spPr>
          <a:xfrm>
            <a:off x="867508" y="1743441"/>
            <a:ext cx="10113963" cy="4176712"/>
          </a:xfrm>
        </p:spPr>
        <p:txBody>
          <a:bodyPr/>
          <a:lstStyle/>
          <a:p>
            <a:pPr lvl="1">
              <a:spcBef>
                <a:spcPts val="0"/>
              </a:spcBef>
              <a:spcAft>
                <a:spcPts val="1400"/>
              </a:spcAft>
            </a:pPr>
            <a:r>
              <a:rPr lang="en-US" sz="3600" dirty="0"/>
              <a:t>You have a right to remain silent… USE IT!!!</a:t>
            </a:r>
          </a:p>
          <a:p>
            <a:pPr lvl="1">
              <a:spcBef>
                <a:spcPts val="0"/>
              </a:spcBef>
              <a:spcAft>
                <a:spcPts val="1400"/>
              </a:spcAft>
            </a:pPr>
            <a:r>
              <a:rPr lang="en-US" sz="3600" dirty="0"/>
              <a:t>Police can lie (per USSC)</a:t>
            </a:r>
          </a:p>
          <a:p>
            <a:pPr lvl="1">
              <a:spcBef>
                <a:spcPts val="0"/>
              </a:spcBef>
              <a:spcAft>
                <a:spcPts val="1400"/>
              </a:spcAft>
            </a:pPr>
            <a:r>
              <a:rPr lang="en-US" sz="3600" dirty="0"/>
              <a:t>Interrogations recorded</a:t>
            </a:r>
          </a:p>
          <a:p>
            <a:pPr lvl="2">
              <a:spcBef>
                <a:spcPts val="0"/>
              </a:spcBef>
              <a:spcAft>
                <a:spcPts val="1400"/>
              </a:spcAft>
            </a:pPr>
            <a:r>
              <a:rPr lang="en-US" sz="3600" dirty="0"/>
              <a:t>Nobody looks good</a:t>
            </a:r>
          </a:p>
        </p:txBody>
      </p:sp>
    </p:spTree>
    <p:extLst>
      <p:ext uri="{BB962C8B-B14F-4D97-AF65-F5344CB8AC3E}">
        <p14:creationId xmlns:p14="http://schemas.microsoft.com/office/powerpoint/2010/main" val="25888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71ED1-873E-76DC-3C75-510C608D871E}"/>
              </a:ext>
            </a:extLst>
          </p:cNvPr>
          <p:cNvSpPr>
            <a:spLocks noGrp="1"/>
          </p:cNvSpPr>
          <p:nvPr>
            <p:ph type="title"/>
          </p:nvPr>
        </p:nvSpPr>
        <p:spPr/>
        <p:txBody>
          <a:bodyPr/>
          <a:lstStyle/>
          <a:p>
            <a:r>
              <a:rPr lang="en-US" dirty="0"/>
              <a:t>WHAT YOU ARE REQUIRED TO PROVIDE:</a:t>
            </a:r>
          </a:p>
        </p:txBody>
      </p:sp>
      <p:sp>
        <p:nvSpPr>
          <p:cNvPr id="4" name="Content Placeholder 3">
            <a:extLst>
              <a:ext uri="{FF2B5EF4-FFF2-40B4-BE49-F238E27FC236}">
                <a16:creationId xmlns:a16="http://schemas.microsoft.com/office/drawing/2014/main" id="{B6620F5D-4A31-1C18-E75C-C279FFC03318}"/>
              </a:ext>
            </a:extLst>
          </p:cNvPr>
          <p:cNvSpPr>
            <a:spLocks noGrp="1"/>
          </p:cNvSpPr>
          <p:nvPr>
            <p:ph idx="4294967295"/>
          </p:nvPr>
        </p:nvSpPr>
        <p:spPr>
          <a:xfrm>
            <a:off x="867508" y="1743441"/>
            <a:ext cx="10113963" cy="4176712"/>
          </a:xfrm>
        </p:spPr>
        <p:txBody>
          <a:bodyPr/>
          <a:lstStyle/>
          <a:p>
            <a:pPr lvl="1">
              <a:spcBef>
                <a:spcPts val="0"/>
              </a:spcBef>
              <a:spcAft>
                <a:spcPts val="1400"/>
              </a:spcAft>
            </a:pPr>
            <a:r>
              <a:rPr lang="en-US" sz="2800" dirty="0"/>
              <a:t>Name (exactly as it appears on your driver’s license)</a:t>
            </a:r>
          </a:p>
          <a:p>
            <a:pPr lvl="1">
              <a:spcBef>
                <a:spcPts val="0"/>
              </a:spcBef>
              <a:spcAft>
                <a:spcPts val="1400"/>
              </a:spcAft>
            </a:pPr>
            <a:r>
              <a:rPr lang="en-US" sz="2800" dirty="0"/>
              <a:t>DOB</a:t>
            </a:r>
          </a:p>
          <a:p>
            <a:pPr lvl="1">
              <a:spcBef>
                <a:spcPts val="0"/>
              </a:spcBef>
              <a:spcAft>
                <a:spcPts val="1400"/>
              </a:spcAft>
            </a:pPr>
            <a:r>
              <a:rPr lang="en-US" sz="2800" dirty="0"/>
              <a:t>Home address</a:t>
            </a:r>
          </a:p>
        </p:txBody>
      </p:sp>
    </p:spTree>
    <p:extLst>
      <p:ext uri="{BB962C8B-B14F-4D97-AF65-F5344CB8AC3E}">
        <p14:creationId xmlns:p14="http://schemas.microsoft.com/office/powerpoint/2010/main" val="148572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71ED1-873E-76DC-3C75-510C608D871E}"/>
              </a:ext>
            </a:extLst>
          </p:cNvPr>
          <p:cNvSpPr>
            <a:spLocks noGrp="1"/>
          </p:cNvSpPr>
          <p:nvPr>
            <p:ph type="title"/>
          </p:nvPr>
        </p:nvSpPr>
        <p:spPr/>
        <p:txBody>
          <a:bodyPr/>
          <a:lstStyle/>
          <a:p>
            <a:r>
              <a:rPr lang="en-US" sz="4400" dirty="0"/>
              <a:t>REQUEST A LAWYER</a:t>
            </a:r>
          </a:p>
        </p:txBody>
      </p:sp>
      <p:sp>
        <p:nvSpPr>
          <p:cNvPr id="4" name="Content Placeholder 3">
            <a:extLst>
              <a:ext uri="{FF2B5EF4-FFF2-40B4-BE49-F238E27FC236}">
                <a16:creationId xmlns:a16="http://schemas.microsoft.com/office/drawing/2014/main" id="{B6620F5D-4A31-1C18-E75C-C279FFC03318}"/>
              </a:ext>
            </a:extLst>
          </p:cNvPr>
          <p:cNvSpPr>
            <a:spLocks noGrp="1"/>
          </p:cNvSpPr>
          <p:nvPr>
            <p:ph idx="4294967295"/>
          </p:nvPr>
        </p:nvSpPr>
        <p:spPr>
          <a:xfrm>
            <a:off x="867508" y="1743441"/>
            <a:ext cx="10113963" cy="4176712"/>
          </a:xfrm>
        </p:spPr>
        <p:txBody>
          <a:bodyPr/>
          <a:lstStyle/>
          <a:p>
            <a:pPr marL="228600" lvl="1" indent="0">
              <a:spcBef>
                <a:spcPts val="0"/>
              </a:spcBef>
              <a:spcAft>
                <a:spcPts val="1400"/>
              </a:spcAft>
              <a:buNone/>
            </a:pPr>
            <a:r>
              <a:rPr lang="en-US" sz="4800" dirty="0"/>
              <a:t>You have the right to an attorney… </a:t>
            </a:r>
          </a:p>
          <a:p>
            <a:pPr lvl="1">
              <a:spcBef>
                <a:spcPts val="0"/>
              </a:spcBef>
              <a:spcAft>
                <a:spcPts val="1400"/>
              </a:spcAft>
            </a:pPr>
            <a:r>
              <a:rPr lang="en-US" sz="4800" dirty="0"/>
              <a:t>REQUEST IT!</a:t>
            </a:r>
          </a:p>
          <a:p>
            <a:pPr lvl="1">
              <a:spcBef>
                <a:spcPts val="0"/>
              </a:spcBef>
              <a:spcAft>
                <a:spcPts val="1400"/>
              </a:spcAft>
            </a:pPr>
            <a:r>
              <a:rPr lang="en-US" sz="4800" dirty="0"/>
              <a:t>Even if cannot afford . . .</a:t>
            </a:r>
          </a:p>
          <a:p>
            <a:pPr lvl="1">
              <a:spcBef>
                <a:spcPts val="0"/>
              </a:spcBef>
              <a:spcAft>
                <a:spcPts val="1400"/>
              </a:spcAft>
            </a:pPr>
            <a:r>
              <a:rPr lang="en-US" sz="4800" dirty="0"/>
              <a:t>REQUEST IT!</a:t>
            </a:r>
          </a:p>
        </p:txBody>
      </p:sp>
    </p:spTree>
    <p:extLst>
      <p:ext uri="{BB962C8B-B14F-4D97-AF65-F5344CB8AC3E}">
        <p14:creationId xmlns:p14="http://schemas.microsoft.com/office/powerpoint/2010/main" val="236696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2A26-484A-20FE-CD1C-B197BF7DD2C5}"/>
              </a:ext>
            </a:extLst>
          </p:cNvPr>
          <p:cNvSpPr>
            <a:spLocks noGrp="1"/>
          </p:cNvSpPr>
          <p:nvPr>
            <p:ph type="title"/>
          </p:nvPr>
        </p:nvSpPr>
        <p:spPr/>
        <p:txBody>
          <a:bodyPr/>
          <a:lstStyle/>
          <a:p>
            <a:r>
              <a:rPr lang="en-US" sz="4400" dirty="0"/>
              <a:t>DOUBLE JEOPARDY</a:t>
            </a:r>
          </a:p>
        </p:txBody>
      </p:sp>
      <p:sp>
        <p:nvSpPr>
          <p:cNvPr id="3" name="Content Placeholder 2">
            <a:extLst>
              <a:ext uri="{FF2B5EF4-FFF2-40B4-BE49-F238E27FC236}">
                <a16:creationId xmlns:a16="http://schemas.microsoft.com/office/drawing/2014/main" id="{1706F32E-E269-298D-C138-70B443B59DF0}"/>
              </a:ext>
            </a:extLst>
          </p:cNvPr>
          <p:cNvSpPr>
            <a:spLocks noGrp="1"/>
          </p:cNvSpPr>
          <p:nvPr>
            <p:ph idx="1"/>
          </p:nvPr>
        </p:nvSpPr>
        <p:spPr/>
        <p:txBody>
          <a:bodyPr/>
          <a:lstStyle/>
          <a:p>
            <a:pPr lvl="1">
              <a:spcBef>
                <a:spcPts val="0"/>
              </a:spcBef>
              <a:spcAft>
                <a:spcPts val="1400"/>
              </a:spcAft>
            </a:pPr>
            <a:r>
              <a:rPr lang="en-US" sz="2800" dirty="0"/>
              <a:t>Acquittal prevents being charged again in THAT jurisdiction for THAT exact offense</a:t>
            </a:r>
          </a:p>
          <a:p>
            <a:pPr lvl="2">
              <a:spcBef>
                <a:spcPts val="0"/>
              </a:spcBef>
            </a:pPr>
            <a:r>
              <a:rPr lang="en-US" sz="2800" dirty="0"/>
              <a:t>EXCEPTION: Can be charged in Federal Court and State Court for the same conduct</a:t>
            </a:r>
          </a:p>
          <a:p>
            <a:pPr lvl="2">
              <a:spcBef>
                <a:spcPts val="0"/>
              </a:spcBef>
            </a:pPr>
            <a:r>
              <a:rPr lang="en-US" sz="2800" dirty="0"/>
              <a:t>EXCEPTION: If acquitted in criminal case, can be sued civilly for same conduct </a:t>
            </a:r>
          </a:p>
        </p:txBody>
      </p:sp>
    </p:spTree>
    <p:extLst>
      <p:ext uri="{BB962C8B-B14F-4D97-AF65-F5344CB8AC3E}">
        <p14:creationId xmlns:p14="http://schemas.microsoft.com/office/powerpoint/2010/main" val="314269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2A26-484A-20FE-CD1C-B197BF7DD2C5}"/>
              </a:ext>
            </a:extLst>
          </p:cNvPr>
          <p:cNvSpPr>
            <a:spLocks noGrp="1"/>
          </p:cNvSpPr>
          <p:nvPr>
            <p:ph type="title"/>
          </p:nvPr>
        </p:nvSpPr>
        <p:spPr/>
        <p:txBody>
          <a:bodyPr/>
          <a:lstStyle/>
          <a:p>
            <a:r>
              <a:rPr lang="en-US" sz="4400" dirty="0"/>
              <a:t>ONE WITNESS RULE</a:t>
            </a:r>
          </a:p>
        </p:txBody>
      </p:sp>
      <p:sp>
        <p:nvSpPr>
          <p:cNvPr id="3" name="Content Placeholder 2">
            <a:extLst>
              <a:ext uri="{FF2B5EF4-FFF2-40B4-BE49-F238E27FC236}">
                <a16:creationId xmlns:a16="http://schemas.microsoft.com/office/drawing/2014/main" id="{1706F32E-E269-298D-C138-70B443B59DF0}"/>
              </a:ext>
            </a:extLst>
          </p:cNvPr>
          <p:cNvSpPr>
            <a:spLocks noGrp="1"/>
          </p:cNvSpPr>
          <p:nvPr>
            <p:ph idx="1"/>
          </p:nvPr>
        </p:nvSpPr>
        <p:spPr/>
        <p:txBody>
          <a:bodyPr/>
          <a:lstStyle/>
          <a:p>
            <a:pPr lvl="1">
              <a:spcBef>
                <a:spcPts val="0"/>
              </a:spcBef>
              <a:spcAft>
                <a:spcPts val="1400"/>
              </a:spcAft>
            </a:pPr>
            <a:r>
              <a:rPr lang="en-US" sz="2800" dirty="0"/>
              <a:t>Can be convicted based on one witness’s testimony</a:t>
            </a:r>
          </a:p>
          <a:p>
            <a:pPr lvl="1">
              <a:spcBef>
                <a:spcPts val="0"/>
              </a:spcBef>
              <a:spcAft>
                <a:spcPts val="1400"/>
              </a:spcAft>
            </a:pPr>
            <a:r>
              <a:rPr lang="en-US" sz="2800" dirty="0"/>
              <a:t>No physical evidence required</a:t>
            </a:r>
          </a:p>
          <a:p>
            <a:pPr lvl="1">
              <a:spcBef>
                <a:spcPts val="0"/>
              </a:spcBef>
              <a:spcAft>
                <a:spcPts val="1400"/>
              </a:spcAft>
            </a:pPr>
            <a:r>
              <a:rPr lang="en-US" sz="2800" dirty="0"/>
              <a:t>No second (corroborating) witness required</a:t>
            </a:r>
          </a:p>
        </p:txBody>
      </p:sp>
    </p:spTree>
    <p:extLst>
      <p:ext uri="{BB962C8B-B14F-4D97-AF65-F5344CB8AC3E}">
        <p14:creationId xmlns:p14="http://schemas.microsoft.com/office/powerpoint/2010/main" val="16851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2A26-484A-20FE-CD1C-B197BF7DD2C5}"/>
              </a:ext>
            </a:extLst>
          </p:cNvPr>
          <p:cNvSpPr>
            <a:spLocks noGrp="1"/>
          </p:cNvSpPr>
          <p:nvPr>
            <p:ph type="title"/>
          </p:nvPr>
        </p:nvSpPr>
        <p:spPr>
          <a:xfrm>
            <a:off x="510746" y="395416"/>
            <a:ext cx="8738029" cy="724106"/>
          </a:xfrm>
        </p:spPr>
        <p:txBody>
          <a:bodyPr/>
          <a:lstStyle/>
          <a:p>
            <a:r>
              <a:rPr lang="en-US" sz="4100" dirty="0"/>
              <a:t>NEVER ADMIT TO “SIMPLE” TRAFFIC TICKET</a:t>
            </a:r>
          </a:p>
        </p:txBody>
      </p:sp>
      <p:sp>
        <p:nvSpPr>
          <p:cNvPr id="3" name="Content Placeholder 2">
            <a:extLst>
              <a:ext uri="{FF2B5EF4-FFF2-40B4-BE49-F238E27FC236}">
                <a16:creationId xmlns:a16="http://schemas.microsoft.com/office/drawing/2014/main" id="{1706F32E-E269-298D-C138-70B443B59DF0}"/>
              </a:ext>
            </a:extLst>
          </p:cNvPr>
          <p:cNvSpPr>
            <a:spLocks noGrp="1"/>
          </p:cNvSpPr>
          <p:nvPr>
            <p:ph idx="1"/>
          </p:nvPr>
        </p:nvSpPr>
        <p:spPr/>
        <p:txBody>
          <a:bodyPr/>
          <a:lstStyle/>
          <a:p>
            <a:pPr lvl="1">
              <a:spcBef>
                <a:spcPts val="0"/>
              </a:spcBef>
              <a:spcAft>
                <a:spcPts val="1400"/>
              </a:spcAft>
            </a:pPr>
            <a:r>
              <a:rPr lang="en-US" sz="2800" dirty="0"/>
              <a:t>Do not admit to traffic offense</a:t>
            </a:r>
          </a:p>
          <a:p>
            <a:pPr lvl="2">
              <a:spcBef>
                <a:spcPts val="0"/>
              </a:spcBef>
            </a:pPr>
            <a:r>
              <a:rPr lang="en-US" sz="2800" dirty="0"/>
              <a:t>Can be arrested for any traffic offense other than speeding &amp; open container</a:t>
            </a:r>
          </a:p>
          <a:p>
            <a:pPr lvl="2">
              <a:spcBef>
                <a:spcPts val="0"/>
              </a:spcBef>
            </a:pPr>
            <a:r>
              <a:rPr lang="en-US" sz="2800" dirty="0"/>
              <a:t>Can arrest for all others &amp; search car incident to arrest</a:t>
            </a:r>
          </a:p>
          <a:p>
            <a:pPr lvl="2">
              <a:spcBef>
                <a:spcPts val="0"/>
              </a:spcBef>
            </a:pPr>
            <a:r>
              <a:rPr lang="en-US" sz="2800" dirty="0"/>
              <a:t>When asked “Do you know why I pulled you over?” Say “No”</a:t>
            </a:r>
          </a:p>
          <a:p>
            <a:pPr lvl="3">
              <a:spcBef>
                <a:spcPts val="0"/>
              </a:spcBef>
            </a:pPr>
            <a:r>
              <a:rPr lang="en-US" sz="2800" dirty="0"/>
              <a:t>Never admit!</a:t>
            </a:r>
          </a:p>
        </p:txBody>
      </p:sp>
    </p:spTree>
    <p:extLst>
      <p:ext uri="{BB962C8B-B14F-4D97-AF65-F5344CB8AC3E}">
        <p14:creationId xmlns:p14="http://schemas.microsoft.com/office/powerpoint/2010/main" val="90744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836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756DB-EB75-8F76-1F95-4D92D99E32C1}"/>
              </a:ext>
            </a:extLst>
          </p:cNvPr>
          <p:cNvSpPr>
            <a:spLocks noGrp="1"/>
          </p:cNvSpPr>
          <p:nvPr>
            <p:ph sz="half" idx="1"/>
          </p:nvPr>
        </p:nvSpPr>
        <p:spPr/>
        <p:txBody>
          <a:bodyPr/>
          <a:lstStyle/>
          <a:p>
            <a:r>
              <a:rPr lang="en-US" b="1" dirty="0">
                <a:solidFill>
                  <a:schemeClr val="accent2"/>
                </a:solidFill>
              </a:rPr>
              <a:t>TONY BARBIERI</a:t>
            </a:r>
          </a:p>
          <a:p>
            <a:r>
              <a:rPr lang="en-US" dirty="0"/>
              <a:t>Shareholder  |  Kessler Collins</a:t>
            </a:r>
          </a:p>
          <a:p>
            <a:endParaRPr lang="en-US" dirty="0"/>
          </a:p>
          <a:p>
            <a:r>
              <a:rPr lang="en-US" dirty="0" err="1"/>
              <a:t>ajb@kesslercollins.com</a:t>
            </a:r>
            <a:endParaRPr lang="en-US" dirty="0"/>
          </a:p>
          <a:p>
            <a:r>
              <a:rPr lang="en-US" dirty="0"/>
              <a:t>D: 214.379.0733</a:t>
            </a:r>
          </a:p>
          <a:p>
            <a:r>
              <a:rPr lang="en-US" dirty="0"/>
              <a:t>M: 214.952.6489</a:t>
            </a:r>
          </a:p>
          <a:p>
            <a:endParaRPr lang="en-US" dirty="0"/>
          </a:p>
          <a:p>
            <a:r>
              <a:rPr lang="en-US" dirty="0"/>
              <a:t>500 N. </a:t>
            </a:r>
            <a:r>
              <a:rPr lang="en-US" dirty="0" err="1"/>
              <a:t>Ackard</a:t>
            </a:r>
            <a:r>
              <a:rPr lang="en-US" dirty="0"/>
              <a:t> Street, Suite 3700</a:t>
            </a:r>
          </a:p>
          <a:p>
            <a:r>
              <a:rPr lang="en-US" dirty="0"/>
              <a:t>Dallas, TX 75201 </a:t>
            </a:r>
          </a:p>
          <a:p>
            <a:endParaRPr lang="en-US" dirty="0"/>
          </a:p>
        </p:txBody>
      </p:sp>
      <p:sp>
        <p:nvSpPr>
          <p:cNvPr id="4" name="Content Placeholder 3">
            <a:extLst>
              <a:ext uri="{FF2B5EF4-FFF2-40B4-BE49-F238E27FC236}">
                <a16:creationId xmlns:a16="http://schemas.microsoft.com/office/drawing/2014/main" id="{C0C77677-DB75-4467-1D1F-E6B85FC0E159}"/>
              </a:ext>
            </a:extLst>
          </p:cNvPr>
          <p:cNvSpPr>
            <a:spLocks noGrp="1"/>
          </p:cNvSpPr>
          <p:nvPr>
            <p:ph sz="half" idx="10"/>
          </p:nvPr>
        </p:nvSpPr>
        <p:spPr/>
        <p:txBody>
          <a:bodyPr/>
          <a:lstStyle/>
          <a:p>
            <a:r>
              <a:rPr lang="en-US" b="1" dirty="0">
                <a:solidFill>
                  <a:schemeClr val="accent2"/>
                </a:solidFill>
              </a:rPr>
              <a:t>HEATHER BARBIERI</a:t>
            </a:r>
          </a:p>
          <a:p>
            <a:r>
              <a:rPr lang="en-US" dirty="0"/>
              <a:t>Of-Counsel |  Kessler Collins</a:t>
            </a:r>
          </a:p>
          <a:p>
            <a:endParaRPr lang="en-US" dirty="0"/>
          </a:p>
          <a:p>
            <a:r>
              <a:rPr lang="en-US" dirty="0"/>
              <a:t>hbarbieri@barbierilawfirm.com</a:t>
            </a:r>
          </a:p>
          <a:p>
            <a:r>
              <a:rPr lang="en-US" dirty="0"/>
              <a:t>D: 972-424-1902</a:t>
            </a:r>
          </a:p>
          <a:p>
            <a:r>
              <a:rPr lang="en-US" dirty="0"/>
              <a:t>M: 972-489-1370</a:t>
            </a:r>
          </a:p>
          <a:p>
            <a:endParaRPr lang="en-US" dirty="0"/>
          </a:p>
          <a:p>
            <a:r>
              <a:rPr lang="en-US" dirty="0"/>
              <a:t>500 N. </a:t>
            </a:r>
            <a:r>
              <a:rPr lang="en-US" dirty="0" err="1"/>
              <a:t>Ackard</a:t>
            </a:r>
            <a:r>
              <a:rPr lang="en-US" dirty="0"/>
              <a:t> Street, Suite 3700</a:t>
            </a:r>
          </a:p>
          <a:p>
            <a:r>
              <a:rPr lang="en-US" dirty="0"/>
              <a:t>Dallas, TX 75201 </a:t>
            </a:r>
          </a:p>
          <a:p>
            <a:endParaRPr lang="en-US" dirty="0"/>
          </a:p>
        </p:txBody>
      </p:sp>
    </p:spTree>
    <p:extLst>
      <p:ext uri="{BB962C8B-B14F-4D97-AF65-F5344CB8AC3E}">
        <p14:creationId xmlns:p14="http://schemas.microsoft.com/office/powerpoint/2010/main" val="168769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E830-D991-DC5E-33B0-763AE0C24652}"/>
              </a:ext>
            </a:extLst>
          </p:cNvPr>
          <p:cNvSpPr>
            <a:spLocks noGrp="1"/>
          </p:cNvSpPr>
          <p:nvPr>
            <p:ph type="title"/>
          </p:nvPr>
        </p:nvSpPr>
        <p:spPr>
          <a:xfrm>
            <a:off x="530689" y="410707"/>
            <a:ext cx="8484973" cy="724106"/>
          </a:xfrm>
        </p:spPr>
        <p:txBody>
          <a:bodyPr/>
          <a:lstStyle/>
          <a:p>
            <a:r>
              <a:rPr lang="en-US" sz="4400" kern="100" dirty="0">
                <a:effectLst/>
                <a:ea typeface="Calibri" panose="020F0502020204030204" pitchFamily="34" charset="0"/>
                <a:cs typeface="Times New Roman" panose="02020603050405020304" pitchFamily="18" charset="0"/>
              </a:rPr>
              <a:t>WARRANTS</a:t>
            </a:r>
            <a:endParaRPr lang="en-US" dirty="0"/>
          </a:p>
        </p:txBody>
      </p:sp>
      <p:sp>
        <p:nvSpPr>
          <p:cNvPr id="3" name="Content Placeholder 2">
            <a:extLst>
              <a:ext uri="{FF2B5EF4-FFF2-40B4-BE49-F238E27FC236}">
                <a16:creationId xmlns:a16="http://schemas.microsoft.com/office/drawing/2014/main" id="{4B22D434-60EF-B866-5531-0F086D4AFCB9}"/>
              </a:ext>
            </a:extLst>
          </p:cNvPr>
          <p:cNvSpPr>
            <a:spLocks noGrp="1"/>
          </p:cNvSpPr>
          <p:nvPr>
            <p:ph idx="1"/>
          </p:nvPr>
        </p:nvSpPr>
        <p:spPr>
          <a:xfrm>
            <a:off x="826524" y="1695882"/>
            <a:ext cx="10477579" cy="4281782"/>
          </a:xfrm>
        </p:spPr>
        <p:txBody>
          <a:bodyPr/>
          <a:lstStyle/>
          <a:p>
            <a:pPr marL="0" marR="0" fontAlgn="base">
              <a:lnSpc>
                <a:spcPct val="107000"/>
              </a:lnSpc>
              <a:spcBef>
                <a:spcPts val="0"/>
              </a:spcBef>
              <a:spcAft>
                <a:spcPts val="800"/>
              </a:spcAft>
            </a:pPr>
            <a:r>
              <a:rPr lang="en-US" sz="3200" kern="0" dirty="0">
                <a:solidFill>
                  <a:srgbClr val="3F3D3D"/>
                </a:solidFill>
                <a:effectLst/>
                <a:latin typeface="Arial" panose="020B0604020202020204" pitchFamily="34" charset="0"/>
                <a:ea typeface="Times New Roman" panose="02020603050405020304" pitchFamily="18" charset="0"/>
                <a:cs typeface="Times New Roman" panose="02020603050405020304" pitchFamily="18" charset="0"/>
              </a:rPr>
              <a:t>What if someone wants to know if they have a warrant?</a:t>
            </a:r>
          </a:p>
          <a:p>
            <a:pPr marL="457200" marR="0" indent="-457200" fontAlgn="base">
              <a:lnSpc>
                <a:spcPct val="107000"/>
              </a:lnSpc>
              <a:spcBef>
                <a:spcPts val="0"/>
              </a:spcBef>
              <a:spcAft>
                <a:spcPts val="800"/>
              </a:spcAft>
              <a:buFont typeface="Arial" panose="020B0604020202020204" pitchFamily="34" charset="0"/>
              <a:buChar char="•"/>
            </a:pPr>
            <a:r>
              <a:rPr lang="en-US" sz="3200" kern="0" dirty="0">
                <a:solidFill>
                  <a:srgbClr val="3F3D3D"/>
                </a:solidFill>
                <a:latin typeface="Arial" panose="020B0604020202020204" pitchFamily="34" charset="0"/>
                <a:ea typeface="Times New Roman" panose="02020603050405020304" pitchFamily="18" charset="0"/>
                <a:cs typeface="Times New Roman" panose="02020603050405020304" pitchFamily="18" charset="0"/>
              </a:rPr>
              <a:t>Call professional bondsman</a:t>
            </a:r>
          </a:p>
          <a:p>
            <a:pPr marL="457200" marR="0" indent="-457200" fontAlgn="base">
              <a:lnSpc>
                <a:spcPct val="107000"/>
              </a:lnSpc>
              <a:spcBef>
                <a:spcPts val="0"/>
              </a:spcBef>
              <a:spcAft>
                <a:spcPts val="800"/>
              </a:spcAft>
              <a:buFont typeface="Arial" panose="020B0604020202020204" pitchFamily="34" charset="0"/>
              <a:buChar char="•"/>
            </a:pPr>
            <a:r>
              <a:rPr lang="en-US" sz="3200" kern="0" dirty="0">
                <a:solidFill>
                  <a:srgbClr val="3F3D3D"/>
                </a:solidFill>
                <a:effectLst/>
                <a:latin typeface="Arial" panose="020B0604020202020204" pitchFamily="34" charset="0"/>
                <a:ea typeface="Times New Roman" panose="02020603050405020304" pitchFamily="18" charset="0"/>
                <a:cs typeface="Times New Roman" panose="02020603050405020304" pitchFamily="18" charset="0"/>
              </a:rPr>
              <a:t>Knows the people to call</a:t>
            </a:r>
          </a:p>
          <a:p>
            <a:pPr marL="914400" lvl="1" indent="-457200" fontAlgn="base">
              <a:lnSpc>
                <a:spcPct val="107000"/>
              </a:lnSpc>
              <a:spcBef>
                <a:spcPts val="0"/>
              </a:spcBef>
              <a:spcAft>
                <a:spcPts val="800"/>
              </a:spcAft>
            </a:pPr>
            <a:r>
              <a:rPr lang="en-US" sz="3200" kern="0" dirty="0">
                <a:solidFill>
                  <a:srgbClr val="3F3D3D"/>
                </a:solidFill>
                <a:latin typeface="Arial" panose="020B0604020202020204" pitchFamily="34" charset="0"/>
                <a:ea typeface="Times New Roman" panose="02020603050405020304" pitchFamily="18" charset="0"/>
                <a:cs typeface="Times New Roman" panose="02020603050405020304" pitchFamily="18" charset="0"/>
              </a:rPr>
              <a:t>Jail staff</a:t>
            </a:r>
          </a:p>
          <a:p>
            <a:pPr marL="914400" lvl="1" indent="-457200" fontAlgn="base">
              <a:lnSpc>
                <a:spcPct val="107000"/>
              </a:lnSpc>
              <a:spcBef>
                <a:spcPts val="0"/>
              </a:spcBef>
              <a:spcAft>
                <a:spcPts val="800"/>
              </a:spcAft>
            </a:pPr>
            <a:r>
              <a:rPr lang="en-US" sz="3200" kern="0" dirty="0">
                <a:solidFill>
                  <a:srgbClr val="3F3D3D"/>
                </a:solidFill>
                <a:effectLst/>
                <a:latin typeface="Arial" panose="020B0604020202020204" pitchFamily="34" charset="0"/>
                <a:ea typeface="Times New Roman" panose="02020603050405020304" pitchFamily="18" charset="0"/>
                <a:cs typeface="Times New Roman" panose="02020603050405020304" pitchFamily="18" charset="0"/>
              </a:rPr>
              <a:t>On-line databases</a:t>
            </a:r>
          </a:p>
          <a:p>
            <a:pPr marL="0" marR="0" fontAlgn="base">
              <a:lnSpc>
                <a:spcPct val="107000"/>
              </a:lnSpc>
              <a:spcBef>
                <a:spcPts val="0"/>
              </a:spcBef>
              <a:spcAft>
                <a:spcPts val="800"/>
              </a:spcAft>
            </a:pPr>
            <a:endParaRPr lang="en-US" sz="3200" kern="0" dirty="0">
              <a:solidFill>
                <a:srgbClr val="3F3D3D"/>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62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D5AD3-F818-0FE1-CFBD-7E3121D82B49}"/>
              </a:ext>
            </a:extLst>
          </p:cNvPr>
          <p:cNvSpPr>
            <a:spLocks noGrp="1"/>
          </p:cNvSpPr>
          <p:nvPr>
            <p:ph idx="1"/>
          </p:nvPr>
        </p:nvSpPr>
        <p:spPr/>
        <p:txBody>
          <a:bodyPr/>
          <a:lstStyle/>
          <a:p>
            <a:pPr marR="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If </a:t>
            </a:r>
            <a:r>
              <a:rPr lang="en-US" sz="3200" kern="100" dirty="0">
                <a:latin typeface="Arial" panose="020B0604020202020204" pitchFamily="34" charset="0"/>
                <a:ea typeface="Calibri" panose="020F0502020204030204" pitchFamily="34" charset="0"/>
                <a:cs typeface="Times New Roman" panose="02020603050405020304" pitchFamily="18" charset="0"/>
              </a:rPr>
              <a:t>there is a </a:t>
            </a:r>
            <a:r>
              <a:rPr lang="en-US" sz="3200" kern="100" dirty="0">
                <a:effectLst/>
                <a:latin typeface="Arial" panose="020B0604020202020204" pitchFamily="34" charset="0"/>
                <a:ea typeface="Calibri" panose="020F0502020204030204" pitchFamily="34" charset="0"/>
                <a:cs typeface="Times New Roman" panose="02020603050405020304" pitchFamily="18" charset="0"/>
              </a:rPr>
              <a:t>warrant, can a lawyer make it go away? </a:t>
            </a:r>
            <a:endParaRPr lang="en-US" sz="3200" kern="100" dirty="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spcAft>
                <a:spcPts val="80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No!</a:t>
            </a:r>
          </a:p>
          <a:p>
            <a:pPr marL="914400" lvl="1" indent="-457200">
              <a:lnSpc>
                <a:spcPct val="107000"/>
              </a:lnSpc>
              <a:spcBef>
                <a:spcPts val="0"/>
              </a:spcBef>
              <a:spcAft>
                <a:spcPts val="800"/>
              </a:spcAft>
            </a:pPr>
            <a:r>
              <a:rPr lang="en-US" sz="3200" kern="100" dirty="0">
                <a:latin typeface="Arial" panose="020B0604020202020204" pitchFamily="34" charset="0"/>
                <a:ea typeface="Calibri" panose="020F0502020204030204" pitchFamily="34" charset="0"/>
                <a:cs typeface="Times New Roman" panose="02020603050405020304" pitchFamily="18" charset="0"/>
              </a:rPr>
              <a:t>Can s</a:t>
            </a:r>
            <a:r>
              <a:rPr lang="en-US" sz="3200" kern="100" dirty="0">
                <a:effectLst/>
                <a:latin typeface="Arial" panose="020B0604020202020204" pitchFamily="34" charset="0"/>
                <a:ea typeface="Calibri" panose="020F0502020204030204" pitchFamily="34" charset="0"/>
                <a:cs typeface="Times New Roman" panose="02020603050405020304" pitchFamily="18" charset="0"/>
              </a:rPr>
              <a:t>horten </a:t>
            </a:r>
            <a:r>
              <a:rPr lang="en-US" sz="3200" kern="100" dirty="0">
                <a:latin typeface="Arial" panose="020B0604020202020204" pitchFamily="34" charset="0"/>
                <a:ea typeface="Calibri" panose="020F0502020204030204" pitchFamily="34" charset="0"/>
                <a:cs typeface="Times New Roman" panose="02020603050405020304" pitchFamily="18" charset="0"/>
              </a:rPr>
              <a:t>the stay?</a:t>
            </a:r>
          </a:p>
          <a:p>
            <a:pPr marL="1188720" lvl="2" indent="-45720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Probably. </a:t>
            </a:r>
          </a:p>
          <a:p>
            <a:pPr marL="914400" lvl="1" indent="-45720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Bond company</a:t>
            </a:r>
          </a:p>
          <a:p>
            <a:pPr marL="1188720" lvl="2" indent="-457200">
              <a:lnSpc>
                <a:spcPct val="107000"/>
              </a:lnSpc>
              <a:spcBef>
                <a:spcPts val="0"/>
              </a:spcBef>
              <a:spcAft>
                <a:spcPts val="800"/>
              </a:spcAft>
            </a:pPr>
            <a:r>
              <a:rPr lang="en-US" sz="3200" kern="100" dirty="0">
                <a:latin typeface="Arial" panose="020B0604020202020204" pitchFamily="34" charset="0"/>
                <a:ea typeface="Calibri" panose="020F0502020204030204" pitchFamily="34" charset="0"/>
                <a:cs typeface="Times New Roman" panose="02020603050405020304" pitchFamily="18" charset="0"/>
              </a:rPr>
              <a:t>Walk through</a:t>
            </a:r>
            <a:endParaRPr lang="en-US" sz="32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5" name="Title 4">
            <a:extLst>
              <a:ext uri="{FF2B5EF4-FFF2-40B4-BE49-F238E27FC236}">
                <a16:creationId xmlns:a16="http://schemas.microsoft.com/office/drawing/2014/main" id="{90EF6898-6CAF-10BA-2C49-154B356FB568}"/>
              </a:ext>
            </a:extLst>
          </p:cNvPr>
          <p:cNvSpPr>
            <a:spLocks noGrp="1"/>
          </p:cNvSpPr>
          <p:nvPr>
            <p:ph type="title"/>
          </p:nvPr>
        </p:nvSpPr>
        <p:spPr/>
        <p:txBody>
          <a:bodyPr/>
          <a:lstStyle/>
          <a:p>
            <a:r>
              <a:rPr lang="en-US" sz="4400" dirty="0"/>
              <a:t>WARRANTS</a:t>
            </a:r>
          </a:p>
        </p:txBody>
      </p:sp>
    </p:spTree>
    <p:extLst>
      <p:ext uri="{BB962C8B-B14F-4D97-AF65-F5344CB8AC3E}">
        <p14:creationId xmlns:p14="http://schemas.microsoft.com/office/powerpoint/2010/main" val="19952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2137-6F45-D684-1977-3ACA2C738312}"/>
              </a:ext>
            </a:extLst>
          </p:cNvPr>
          <p:cNvSpPr>
            <a:spLocks noGrp="1"/>
          </p:cNvSpPr>
          <p:nvPr>
            <p:ph type="title"/>
          </p:nvPr>
        </p:nvSpPr>
        <p:spPr/>
        <p:txBody>
          <a:bodyPr/>
          <a:lstStyle/>
          <a:p>
            <a:r>
              <a:rPr lang="en-US" sz="4400" dirty="0"/>
              <a:t>BONDS</a:t>
            </a:r>
          </a:p>
        </p:txBody>
      </p:sp>
      <p:sp>
        <p:nvSpPr>
          <p:cNvPr id="3" name="Content Placeholder 2">
            <a:extLst>
              <a:ext uri="{FF2B5EF4-FFF2-40B4-BE49-F238E27FC236}">
                <a16:creationId xmlns:a16="http://schemas.microsoft.com/office/drawing/2014/main" id="{14F0AE75-B091-7781-F879-D9E076E8CA00}"/>
              </a:ext>
            </a:extLst>
          </p:cNvPr>
          <p:cNvSpPr>
            <a:spLocks noGrp="1"/>
          </p:cNvSpPr>
          <p:nvPr>
            <p:ph idx="1"/>
          </p:nvPr>
        </p:nvSpPr>
        <p:spPr/>
        <p:txBody>
          <a:bodyPr/>
          <a:lstStyle/>
          <a:p>
            <a:r>
              <a:rPr lang="en-US" sz="3200" kern="100" dirty="0">
                <a:effectLst/>
                <a:latin typeface="Arial" panose="020B0604020202020204" pitchFamily="34" charset="0"/>
                <a:ea typeface="Calibri" panose="020F0502020204030204" pitchFamily="34" charset="0"/>
                <a:cs typeface="Times New Roman" panose="02020603050405020304" pitchFamily="18" charset="0"/>
              </a:rPr>
              <a:t>What if can’t afford bond?</a:t>
            </a:r>
          </a:p>
          <a:p>
            <a:pPr marL="457200" indent="-457200">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Bond reduction hearing</a:t>
            </a:r>
          </a:p>
          <a:p>
            <a:pPr marL="914400" lvl="1" indent="-457200"/>
            <a:r>
              <a:rPr lang="en-US" sz="3200" kern="100" dirty="0">
                <a:effectLst/>
                <a:latin typeface="Arial" panose="020B0604020202020204" pitchFamily="34" charset="0"/>
                <a:ea typeface="Calibri" panose="020F0502020204030204" pitchFamily="34" charset="0"/>
                <a:cs typeface="Times New Roman" panose="02020603050405020304" pitchFamily="18" charset="0"/>
              </a:rPr>
              <a:t>10% goes to the bond company</a:t>
            </a:r>
          </a:p>
          <a:p>
            <a:pPr marL="914400" lvl="1" indent="-457200"/>
            <a:r>
              <a:rPr lang="en-US" sz="3200" kern="100" dirty="0">
                <a:latin typeface="Arial" panose="020B0604020202020204" pitchFamily="34" charset="0"/>
                <a:ea typeface="Calibri" panose="020F0502020204030204" pitchFamily="34" charset="0"/>
                <a:cs typeface="Times New Roman" panose="02020603050405020304" pitchFamily="18" charset="0"/>
              </a:rPr>
              <a:t>Must abide by all terms of bond company</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6708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62AB-5F33-17EC-955C-417B44243DB1}"/>
              </a:ext>
            </a:extLst>
          </p:cNvPr>
          <p:cNvSpPr>
            <a:spLocks noGrp="1"/>
          </p:cNvSpPr>
          <p:nvPr>
            <p:ph type="title"/>
          </p:nvPr>
        </p:nvSpPr>
        <p:spPr/>
        <p:txBody>
          <a:bodyPr/>
          <a:lstStyle/>
          <a:p>
            <a:r>
              <a:rPr lang="en-US" sz="4400" dirty="0"/>
              <a:t>DWI’S</a:t>
            </a:r>
          </a:p>
        </p:txBody>
      </p:sp>
      <p:sp>
        <p:nvSpPr>
          <p:cNvPr id="3" name="Content Placeholder 2">
            <a:extLst>
              <a:ext uri="{FF2B5EF4-FFF2-40B4-BE49-F238E27FC236}">
                <a16:creationId xmlns:a16="http://schemas.microsoft.com/office/drawing/2014/main" id="{DB718360-2AFD-0B5C-A65C-3131BC3C4EF4}"/>
              </a:ext>
            </a:extLst>
          </p:cNvPr>
          <p:cNvSpPr>
            <a:spLocks noGrp="1"/>
          </p:cNvSpPr>
          <p:nvPr>
            <p:ph idx="1"/>
          </p:nvPr>
        </p:nvSpPr>
        <p:spPr/>
        <p:txBody>
          <a:bodyPr/>
          <a:lstStyle/>
          <a:p>
            <a:pPr marR="0">
              <a:lnSpc>
                <a:spcPct val="107000"/>
              </a:lnSpc>
              <a:spcBef>
                <a:spcPts val="0"/>
              </a:spcBef>
              <a:spcAft>
                <a:spcPts val="800"/>
              </a:spcAft>
            </a:pPr>
            <a:r>
              <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rPr>
              <a:t>What’s the d</a:t>
            </a: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ifference between DUI &amp; DWI in Texas?</a:t>
            </a:r>
          </a:p>
          <a:p>
            <a:pPr marL="457200" marR="0" indent="-457200">
              <a:lnSpc>
                <a:spcPct val="107000"/>
              </a:lnSpc>
              <a:spcBef>
                <a:spcPts val="0"/>
              </a:spcBef>
              <a:spcAft>
                <a:spcPts val="800"/>
              </a:spcAft>
              <a:buFont typeface="Arial" panose="020B0604020202020204" pitchFamily="34" charset="0"/>
              <a:buChar char="•"/>
            </a:pP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DUI </a:t>
            </a:r>
          </a:p>
          <a:p>
            <a:pPr marL="914400" lvl="1" indent="-457200">
              <a:lnSpc>
                <a:spcPct val="107000"/>
              </a:lnSpc>
              <a:spcBef>
                <a:spcPts val="0"/>
              </a:spcBef>
              <a:spcAft>
                <a:spcPts val="800"/>
              </a:spcAft>
            </a:pPr>
            <a:r>
              <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rPr>
              <a:t>Under 21 years</a:t>
            </a:r>
          </a:p>
          <a:p>
            <a:pPr marL="914400" lvl="1" indent="-457200">
              <a:lnSpc>
                <a:spcPct val="107000"/>
              </a:lnSpc>
              <a:spcBef>
                <a:spcPts val="0"/>
              </a:spcBef>
              <a:spcAft>
                <a:spcPts val="800"/>
              </a:spcAft>
            </a:pP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Detectable amount alcohol while driving</a:t>
            </a:r>
            <a:endPar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rPr>
              <a:t>DWI </a:t>
            </a:r>
            <a:endPar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endParaRPr>
          </a:p>
          <a:p>
            <a:pPr marL="914400" lvl="1" indent="-457200">
              <a:lnSpc>
                <a:spcPct val="107000"/>
              </a:lnSpc>
              <a:spcBef>
                <a:spcPts val="0"/>
              </a:spcBef>
              <a:spcAft>
                <a:spcPts val="800"/>
              </a:spcAft>
            </a:pP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Operating motor vehicle while intoxicated</a:t>
            </a:r>
          </a:p>
          <a:p>
            <a:pPr marL="914400" lvl="1" indent="-457200">
              <a:lnSpc>
                <a:spcPct val="107000"/>
              </a:lnSpc>
              <a:spcBef>
                <a:spcPts val="0"/>
              </a:spcBef>
              <a:spcAft>
                <a:spcPts val="800"/>
              </a:spcAft>
            </a:pPr>
            <a:r>
              <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rPr>
              <a:t>Age not a factor </a:t>
            </a:r>
            <a:r>
              <a:rPr lang="en-US" sz="1800" kern="100" dirty="0">
                <a:solidFill>
                  <a:srgbClr val="3F3D3D"/>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26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B1EF-DC8D-9C3A-06C5-D812AE818CFF}"/>
              </a:ext>
            </a:extLst>
          </p:cNvPr>
          <p:cNvSpPr>
            <a:spLocks noGrp="1"/>
          </p:cNvSpPr>
          <p:nvPr>
            <p:ph type="title"/>
          </p:nvPr>
        </p:nvSpPr>
        <p:spPr/>
        <p:txBody>
          <a:bodyPr/>
          <a:lstStyle/>
          <a:p>
            <a:r>
              <a:rPr lang="en-US" sz="4400" dirty="0"/>
              <a:t>DWI’S CONT’D</a:t>
            </a:r>
          </a:p>
        </p:txBody>
      </p:sp>
      <p:sp>
        <p:nvSpPr>
          <p:cNvPr id="3" name="Content Placeholder 2">
            <a:extLst>
              <a:ext uri="{FF2B5EF4-FFF2-40B4-BE49-F238E27FC236}">
                <a16:creationId xmlns:a16="http://schemas.microsoft.com/office/drawing/2014/main" id="{88163287-7951-DC8F-2FB1-3A5726092E21}"/>
              </a:ext>
            </a:extLst>
          </p:cNvPr>
          <p:cNvSpPr>
            <a:spLocks noGrp="1"/>
          </p:cNvSpPr>
          <p:nvPr>
            <p:ph idx="1"/>
          </p:nvPr>
        </p:nvSpPr>
        <p:spPr/>
        <p:txBody>
          <a:bodyPr/>
          <a:lstStyle/>
          <a:p>
            <a:pPr marL="457200" marR="0" indent="-457200">
              <a:lnSpc>
                <a:spcPct val="107000"/>
              </a:lnSpc>
              <a:spcBef>
                <a:spcPts val="0"/>
              </a:spcBef>
              <a:spcAft>
                <a:spcPts val="800"/>
              </a:spcAft>
              <a:buFont typeface="Arial" panose="020B0604020202020204" pitchFamily="34" charset="0"/>
              <a:buChar char="•"/>
            </a:pP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In the majority of DWI cases, you will lose your driving privilege at least temporarily. </a:t>
            </a:r>
          </a:p>
          <a:p>
            <a:pPr marL="914400" lvl="1" indent="-457200">
              <a:lnSpc>
                <a:spcPct val="107000"/>
              </a:lnSpc>
              <a:spcBef>
                <a:spcPts val="0"/>
              </a:spcBef>
              <a:spcAft>
                <a:spcPts val="800"/>
              </a:spcAft>
            </a:pPr>
            <a:r>
              <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rPr>
              <a:t>Loophole?</a:t>
            </a:r>
          </a:p>
          <a:p>
            <a:pPr marL="1188720" lvl="2" indent="-457200">
              <a:lnSpc>
                <a:spcPct val="107000"/>
              </a:lnSpc>
              <a:spcBef>
                <a:spcPts val="0"/>
              </a:spcBef>
              <a:spcAft>
                <a:spcPts val="800"/>
              </a:spcAft>
            </a:pP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Occupational Driver’s License</a:t>
            </a:r>
          </a:p>
          <a:p>
            <a:pPr marL="1188720" lvl="2" indent="-457200">
              <a:lnSpc>
                <a:spcPct val="107000"/>
              </a:lnSpc>
              <a:spcBef>
                <a:spcPts val="0"/>
              </a:spcBef>
              <a:spcAft>
                <a:spcPts val="800"/>
              </a:spcAft>
            </a:pPr>
            <a:r>
              <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rPr>
              <a:t>15-day drop-dead date</a:t>
            </a:r>
            <a:endParaRPr lang="en-US" dirty="0"/>
          </a:p>
        </p:txBody>
      </p:sp>
    </p:spTree>
    <p:extLst>
      <p:ext uri="{BB962C8B-B14F-4D97-AF65-F5344CB8AC3E}">
        <p14:creationId xmlns:p14="http://schemas.microsoft.com/office/powerpoint/2010/main" val="152638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9260-FA56-48BC-F85F-958B0661011D}"/>
              </a:ext>
            </a:extLst>
          </p:cNvPr>
          <p:cNvSpPr>
            <a:spLocks noGrp="1"/>
          </p:cNvSpPr>
          <p:nvPr>
            <p:ph type="title"/>
          </p:nvPr>
        </p:nvSpPr>
        <p:spPr/>
        <p:txBody>
          <a:bodyPr/>
          <a:lstStyle/>
          <a:p>
            <a:r>
              <a:rPr lang="en-US" sz="4400" dirty="0"/>
              <a:t>SEALING RECORDS</a:t>
            </a:r>
          </a:p>
        </p:txBody>
      </p:sp>
      <p:sp>
        <p:nvSpPr>
          <p:cNvPr id="3" name="Content Placeholder 2">
            <a:extLst>
              <a:ext uri="{FF2B5EF4-FFF2-40B4-BE49-F238E27FC236}">
                <a16:creationId xmlns:a16="http://schemas.microsoft.com/office/drawing/2014/main" id="{9D6096B7-F022-289C-640D-C27DD7A376AA}"/>
              </a:ext>
            </a:extLst>
          </p:cNvPr>
          <p:cNvSpPr>
            <a:spLocks noGrp="1"/>
          </p:cNvSpPr>
          <p:nvPr>
            <p:ph idx="1"/>
          </p:nvPr>
        </p:nvSpPr>
        <p:spPr/>
        <p:txBody>
          <a:bodyPr/>
          <a:lstStyle/>
          <a:p>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How can I clear my criminal record?</a:t>
            </a:r>
          </a:p>
          <a:p>
            <a:pPr marL="457200" indent="-457200">
              <a:buFont typeface="Arial" panose="020B0604020202020204" pitchFamily="34" charset="0"/>
              <a:buChar char="•"/>
            </a:pPr>
            <a:r>
              <a:rPr lang="en-US" sz="3200" kern="100" dirty="0">
                <a:solidFill>
                  <a:srgbClr val="3F3D3D"/>
                </a:solidFill>
                <a:latin typeface="Arial" panose="020B0604020202020204" pitchFamily="34" charset="0"/>
                <a:ea typeface="Calibri" panose="020F0502020204030204" pitchFamily="34" charset="0"/>
                <a:cs typeface="Times New Roman" panose="02020603050405020304" pitchFamily="18" charset="0"/>
              </a:rPr>
              <a:t>Expunctions</a:t>
            </a:r>
          </a:p>
          <a:p>
            <a:pPr marL="457200" indent="-457200">
              <a:buFont typeface="Arial" panose="020B0604020202020204" pitchFamily="34" charset="0"/>
              <a:buChar char="•"/>
            </a:pPr>
            <a:r>
              <a:rPr lang="en-US" sz="3200" kern="100" dirty="0">
                <a:solidFill>
                  <a:srgbClr val="3F3D3D"/>
                </a:solidFill>
                <a:effectLst/>
                <a:latin typeface="Arial" panose="020B0604020202020204" pitchFamily="34" charset="0"/>
                <a:ea typeface="Calibri" panose="020F0502020204030204" pitchFamily="34" charset="0"/>
                <a:cs typeface="Times New Roman" panose="02020603050405020304" pitchFamily="18" charset="0"/>
              </a:rPr>
              <a:t>Non-disclosures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319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27D-AD18-2421-CFF3-29702C15B873}"/>
              </a:ext>
            </a:extLst>
          </p:cNvPr>
          <p:cNvSpPr>
            <a:spLocks noGrp="1"/>
          </p:cNvSpPr>
          <p:nvPr>
            <p:ph type="title"/>
          </p:nvPr>
        </p:nvSpPr>
        <p:spPr/>
        <p:txBody>
          <a:bodyPr/>
          <a:lstStyle/>
          <a:p>
            <a:r>
              <a:rPr lang="en-US" sz="4400" dirty="0"/>
              <a:t>TRAFFIC TICKETS</a:t>
            </a:r>
          </a:p>
        </p:txBody>
      </p:sp>
      <p:sp>
        <p:nvSpPr>
          <p:cNvPr id="3" name="Content Placeholder 2">
            <a:extLst>
              <a:ext uri="{FF2B5EF4-FFF2-40B4-BE49-F238E27FC236}">
                <a16:creationId xmlns:a16="http://schemas.microsoft.com/office/drawing/2014/main" id="{36A8F6B1-5B98-7C97-3D2F-D3BDA13F6357}"/>
              </a:ext>
            </a:extLst>
          </p:cNvPr>
          <p:cNvSpPr>
            <a:spLocks noGrp="1"/>
          </p:cNvSpPr>
          <p:nvPr>
            <p:ph idx="1"/>
          </p:nvPr>
        </p:nvSpPr>
        <p:spPr/>
        <p:txBody>
          <a:bodyPr/>
          <a:lstStyle/>
          <a:p>
            <a:pPr marR="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Should I fight my ticket?</a:t>
            </a:r>
          </a:p>
          <a:p>
            <a:pPr marL="457200" indent="-457200">
              <a:lnSpc>
                <a:spcPct val="107000"/>
              </a:lnSpc>
              <a:spcBef>
                <a:spcPts val="0"/>
              </a:spcBef>
              <a:spcAft>
                <a:spcPts val="800"/>
              </a:spcAft>
              <a:buFont typeface="Arial" panose="020B0604020202020204" pitchFamily="34" charset="0"/>
              <a:buChar char="•"/>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No</a:t>
            </a:r>
            <a:r>
              <a:rPr lang="en-US" sz="3200" kern="100" dirty="0">
                <a:latin typeface="Arial" panose="020B0604020202020204" pitchFamily="34" charset="0"/>
                <a:ea typeface="Calibri" panose="020F0502020204030204" pitchFamily="34" charset="0"/>
                <a:cs typeface="Times New Roman" panose="02020603050405020304" pitchFamily="18" charset="0"/>
              </a:rPr>
              <a:t>!</a:t>
            </a:r>
          </a:p>
          <a:p>
            <a:pPr marL="914400" lvl="1" indent="-45720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It is a criminal case</a:t>
            </a:r>
          </a:p>
          <a:p>
            <a:pPr marL="914400" lvl="1" indent="-457200">
              <a:lnSpc>
                <a:spcPct val="107000"/>
              </a:lnSpc>
              <a:spcBef>
                <a:spcPts val="0"/>
              </a:spcBef>
              <a:spcAft>
                <a:spcPts val="800"/>
              </a:spcAft>
            </a:pPr>
            <a:r>
              <a:rPr lang="en-US" sz="3200" kern="100" dirty="0">
                <a:effectLst/>
                <a:latin typeface="Arial" panose="020B0604020202020204" pitchFamily="34" charset="0"/>
                <a:ea typeface="Calibri" panose="020F0502020204030204" pitchFamily="34" charset="0"/>
                <a:cs typeface="Times New Roman" panose="02020603050405020304" pitchFamily="18" charset="0"/>
              </a:rPr>
              <a:t>It is expensive</a:t>
            </a:r>
          </a:p>
          <a:p>
            <a:pPr marL="914400" lvl="1" indent="-457200">
              <a:lnSpc>
                <a:spcPct val="107000"/>
              </a:lnSpc>
              <a:spcBef>
                <a:spcPts val="0"/>
              </a:spcBef>
              <a:spcAft>
                <a:spcPts val="800"/>
              </a:spcAft>
            </a:pPr>
            <a:r>
              <a:rPr lang="en-US" sz="3200" kern="100" dirty="0">
                <a:latin typeface="Arial" panose="020B0604020202020204" pitchFamily="34" charset="0"/>
                <a:ea typeface="Calibri" panose="020F0502020204030204" pitchFamily="34" charset="0"/>
                <a:cs typeface="Times New Roman" panose="02020603050405020304" pitchFamily="18" charset="0"/>
              </a:rPr>
              <a:t>You will likely lose</a:t>
            </a:r>
            <a:endParaRPr lang="en-US" dirty="0"/>
          </a:p>
        </p:txBody>
      </p:sp>
    </p:spTree>
    <p:extLst>
      <p:ext uri="{BB962C8B-B14F-4D97-AF65-F5344CB8AC3E}">
        <p14:creationId xmlns:p14="http://schemas.microsoft.com/office/powerpoint/2010/main" val="119210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Kessler Collins">
      <a:dk1>
        <a:srgbClr val="000000"/>
      </a:dk1>
      <a:lt1>
        <a:srgbClr val="FFFFFF"/>
      </a:lt1>
      <a:dk2>
        <a:srgbClr val="064974"/>
      </a:dk2>
      <a:lt2>
        <a:srgbClr val="F2F0EC"/>
      </a:lt2>
      <a:accent1>
        <a:srgbClr val="064974"/>
      </a:accent1>
      <a:accent2>
        <a:srgbClr val="86764E"/>
      </a:accent2>
      <a:accent3>
        <a:srgbClr val="546771"/>
      </a:accent3>
      <a:accent4>
        <a:srgbClr val="1A1918"/>
      </a:accent4>
      <a:accent5>
        <a:srgbClr val="CACACA"/>
      </a:accent5>
      <a:accent6>
        <a:srgbClr val="97AFC3"/>
      </a:accent6>
      <a:hlink>
        <a:srgbClr val="86764E"/>
      </a:hlink>
      <a:folHlink>
        <a:srgbClr val="1A191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4102</TotalTime>
  <Words>1601</Words>
  <Application>Microsoft Office PowerPoint</Application>
  <PresentationFormat>Widescreen</PresentationFormat>
  <Paragraphs>203</Paragraphs>
  <Slides>27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Garamond</vt:lpstr>
      <vt:lpstr>Symbol</vt:lpstr>
      <vt:lpstr>Savon</vt:lpstr>
      <vt:lpstr>What every civil lawyer needs to know about criminal law</vt:lpstr>
      <vt:lpstr>MIRANDA RIGHTS</vt:lpstr>
      <vt:lpstr>WARRANTS</vt:lpstr>
      <vt:lpstr>WARRANTS</vt:lpstr>
      <vt:lpstr>BONDS</vt:lpstr>
      <vt:lpstr>DWI’S</vt:lpstr>
      <vt:lpstr>DWI’S CONT’D</vt:lpstr>
      <vt:lpstr>SEALING RECORDS</vt:lpstr>
      <vt:lpstr>TRAFFIC TICKETS</vt:lpstr>
      <vt:lpstr>LAWYER OR NOT?</vt:lpstr>
      <vt:lpstr>DISMISS?</vt:lpstr>
      <vt:lpstr>CRIMINAL PROCESS IN TEXAS</vt:lpstr>
      <vt:lpstr>PROBATION V. DEFERRED ADJUDICATION</vt:lpstr>
      <vt:lpstr>MARIJUANA IN TEXAS</vt:lpstr>
      <vt:lpstr>MARIJUANA IN TEXAS CONT’D</vt:lpstr>
      <vt:lpstr>MARIJUANA IN TEXAS CONT’D</vt:lpstr>
      <vt:lpstr>MARIJUANA IN TEXAS CONT’D</vt:lpstr>
      <vt:lpstr>MARIJUANA FAQ’S</vt:lpstr>
      <vt:lpstr>DUTY TO REPORT ABUSE</vt:lpstr>
      <vt:lpstr>DON’T TALK TO THE POLICE</vt:lpstr>
      <vt:lpstr>WHAT YOU ARE REQUIRED TO PROVIDE:</vt:lpstr>
      <vt:lpstr>REQUEST A LAWYER</vt:lpstr>
      <vt:lpstr>DOUBLE JEOPARDY</vt:lpstr>
      <vt:lpstr>ONE WITNESS RULE</vt:lpstr>
      <vt:lpstr>NEVER ADMIT TO “SIMPLE” TRAFFIC TICKET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Hutzler</dc:creator>
  <cp:lastModifiedBy>Alexander Barbieri</cp:lastModifiedBy>
  <cp:revision>18</cp:revision>
  <cp:lastPrinted>2023-10-26T13:59:32Z</cp:lastPrinted>
  <dcterms:created xsi:type="dcterms:W3CDTF">2022-05-02T16:48:16Z</dcterms:created>
  <dcterms:modified xsi:type="dcterms:W3CDTF">2023-10-27T13:23:24Z</dcterms:modified>
</cp:coreProperties>
</file>