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71" r:id="rId4"/>
    <p:sldId id="259" r:id="rId5"/>
    <p:sldId id="261" r:id="rId6"/>
    <p:sldId id="263" r:id="rId7"/>
    <p:sldId id="273" r:id="rId8"/>
    <p:sldId id="264" r:id="rId9"/>
    <p:sldId id="270" r:id="rId10"/>
    <p:sldId id="267" r:id="rId11"/>
    <p:sldId id="268" r:id="rId12"/>
    <p:sldId id="269" r:id="rId13"/>
    <p:sldId id="272" r:id="rId14"/>
    <p:sldId id="275" r:id="rId15"/>
    <p:sldId id="276"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p:scale>
          <a:sx n="51" d="100"/>
          <a:sy n="51" d="100"/>
        </p:scale>
        <p:origin x="3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BFBB6-10A4-46D1-A451-0F855641F4BF}"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E7C38-F53E-45E9-B068-1A76380E2A29}" type="slidenum">
              <a:rPr lang="en-US" smtClean="0"/>
              <a:t>‹#›</a:t>
            </a:fld>
            <a:endParaRPr lang="en-US"/>
          </a:p>
        </p:txBody>
      </p:sp>
    </p:spTree>
    <p:extLst>
      <p:ext uri="{BB962C8B-B14F-4D97-AF65-F5344CB8AC3E}">
        <p14:creationId xmlns:p14="http://schemas.microsoft.com/office/powerpoint/2010/main" val="178663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Every court in the nation except SCOTUS has a code of conduct – kind of. Federal courts are subject to </a:t>
            </a:r>
            <a:r>
              <a:rPr lang="en-US" dirty="0"/>
              <a:t>The Judges’ Code of Conduct which is not a binding set of laws but rather a set of “aspirational rules” by which federal judges should strive to abide. The Code contains no enforcement mechanism of its own and it “is not designed or intended as a basis for civil liability or criminal prosecution.” However, some violations of the Judges’ Code of Conduct may be grounds for discipline under a federal statute known as the Judicial Conduct and Disability Act of 1980. The Judges’ Code of Conduct contemplates the possibility of discipline under the Act for judges who violate its tenets but also states that “[n]</a:t>
            </a:r>
            <a:r>
              <a:rPr lang="en-US" dirty="0" err="1"/>
              <a:t>ot</a:t>
            </a:r>
            <a:r>
              <a:rPr lang="en-US" dirty="0"/>
              <a:t> every violation of the Code should lead to disciplinary action.” Under the Act, a judge who engages in misconduct may be publicly or privately reprimanded, temporarily barred from hearing new cases, disqualified from an existing case, or referred for possible impeachment. Formal discipline under the Act is rare. All state courts have judicial codes of conduct.</a:t>
            </a:r>
            <a:endParaRPr lang="en-US" sz="1200" dirty="0"/>
          </a:p>
          <a:p>
            <a:endParaRPr lang="en-US" dirty="0"/>
          </a:p>
        </p:txBody>
      </p:sp>
      <p:sp>
        <p:nvSpPr>
          <p:cNvPr id="4" name="Slide Number Placeholder 3"/>
          <p:cNvSpPr>
            <a:spLocks noGrp="1"/>
          </p:cNvSpPr>
          <p:nvPr>
            <p:ph type="sldNum" sz="quarter" idx="5"/>
          </p:nvPr>
        </p:nvSpPr>
        <p:spPr/>
        <p:txBody>
          <a:bodyPr/>
          <a:lstStyle/>
          <a:p>
            <a:fld id="{5DCE7C38-F53E-45E9-B068-1A76380E2A29}" type="slidenum">
              <a:rPr lang="en-US" smtClean="0"/>
              <a:t>2</a:t>
            </a:fld>
            <a:endParaRPr lang="en-US"/>
          </a:p>
        </p:txBody>
      </p:sp>
    </p:spTree>
    <p:extLst>
      <p:ext uri="{BB962C8B-B14F-4D97-AF65-F5344CB8AC3E}">
        <p14:creationId xmlns:p14="http://schemas.microsoft.com/office/powerpoint/2010/main" val="58241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NYT June 16, 2020 after George Floyd, Breanna Taylor and </a:t>
            </a:r>
            <a:r>
              <a:rPr lang="en-US" dirty="0" err="1"/>
              <a:t>Aumaud</a:t>
            </a:r>
            <a:r>
              <a:rPr lang="en-US" dirty="0"/>
              <a:t> Arbery’s murders</a:t>
            </a:r>
          </a:p>
        </p:txBody>
      </p:sp>
      <p:sp>
        <p:nvSpPr>
          <p:cNvPr id="4" name="Slide Number Placeholder 3"/>
          <p:cNvSpPr>
            <a:spLocks noGrp="1"/>
          </p:cNvSpPr>
          <p:nvPr>
            <p:ph type="sldNum" sz="quarter" idx="5"/>
          </p:nvPr>
        </p:nvSpPr>
        <p:spPr/>
        <p:txBody>
          <a:bodyPr/>
          <a:lstStyle/>
          <a:p>
            <a:fld id="{5DCE7C38-F53E-45E9-B068-1A76380E2A29}" type="slidenum">
              <a:rPr lang="en-US" smtClean="0"/>
              <a:t>14</a:t>
            </a:fld>
            <a:endParaRPr lang="en-US"/>
          </a:p>
        </p:txBody>
      </p:sp>
    </p:spTree>
    <p:extLst>
      <p:ext uri="{BB962C8B-B14F-4D97-AF65-F5344CB8AC3E}">
        <p14:creationId xmlns:p14="http://schemas.microsoft.com/office/powerpoint/2010/main" val="231254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became chief justice at a time when there was great tension to keep Jim Crow laws in effect. Brown v Board was not supposed to happen under Warren. He didn’t believe in racial discrimination in schools and convinced the Court that the decision should be unanimous and it was. Apparently Warren and Marshall became friends and often voted together. President Nixon expected CJ Burger to lead a conservative court but this court expanded individual rights </a:t>
            </a:r>
            <a:r>
              <a:rPr lang="en-US" dirty="0" err="1"/>
              <a:t>eg</a:t>
            </a:r>
            <a:r>
              <a:rPr lang="en-US" dirty="0"/>
              <a:t> due process. Roe v. Wade was decided by this Court under the right to privacy. But the Burger Court also decided the good faith effort which is an exception to the exclusionary rule in criminal procedure. When President Nixon appointed Rehnquist, he said “there’s only one thing, though.  I just damn near withdrew your nomination before, because I was just talking to John Connally [who] showed me an article by Joe Kraft endorsing you and I said, "I've made a mistake."(William Rehnquist): (Laughter.)(President Nixon): Yeah.(William Rehnquist): Listen, I can't tell you how much I appreciate your giving me this opportunity.(President Nixon): Yeah, yeah, yeah. This is a great thing. This is a great thing to be such a young man to go on the court. You'll make a great record and, you know, the very fact that, uh... the only thing- I'll give you only one last bit of advice, because you're going to be independent, naturally, and that is, don't let the fact that you were under heat change any of your views.(William Rehnquist): I'll remember that-(President Nixon): Don't ever let- I told Warren Burger that. I said, "Now, Warren," you know, because- except that he didn't get much heat, but I said, "Judge, don't come down here-" that's the way I put it to him- "and... let the Washington social set change you."(William Rehnquist): Well-(President Nixon): So... just, just be as mean and rough as they said you were. Okay?(William Rehnquist): Thanks, Mr. President.(President Nixon): All right, good luck. Bye.(William Rehnquist): Thanks a lot. Bye. We now know that White House conversations were recorded. Bias or prejudice because presidents and others had certain expectations for the outcome of cases?</a:t>
            </a:r>
          </a:p>
        </p:txBody>
      </p:sp>
      <p:sp>
        <p:nvSpPr>
          <p:cNvPr id="4" name="Slide Number Placeholder 3"/>
          <p:cNvSpPr>
            <a:spLocks noGrp="1"/>
          </p:cNvSpPr>
          <p:nvPr>
            <p:ph type="sldNum" sz="quarter" idx="5"/>
          </p:nvPr>
        </p:nvSpPr>
        <p:spPr/>
        <p:txBody>
          <a:bodyPr/>
          <a:lstStyle/>
          <a:p>
            <a:fld id="{5DCE7C38-F53E-45E9-B068-1A76380E2A29}" type="slidenum">
              <a:rPr lang="en-US" smtClean="0"/>
              <a:t>4</a:t>
            </a:fld>
            <a:endParaRPr lang="en-US"/>
          </a:p>
        </p:txBody>
      </p:sp>
    </p:spTree>
    <p:extLst>
      <p:ext uri="{BB962C8B-B14F-4D97-AF65-F5344CB8AC3E}">
        <p14:creationId xmlns:p14="http://schemas.microsoft.com/office/powerpoint/2010/main" val="119477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Rehnquist’s confirmation vote for associate justice was 68-26. His chief justice confirmation hearing was the first televised one. Thurgood Marshall’s confirmation 20 senators did not vote. Looking back at the hearings transcripts, much of the discussion cited the nominees’ judicial leanings. Do these votes indicate a justice’s effectiveness? Political expectations? Disposition? Temperament? Scholarship? Integrity?</a:t>
            </a:r>
          </a:p>
        </p:txBody>
      </p:sp>
      <p:sp>
        <p:nvSpPr>
          <p:cNvPr id="4" name="Slide Number Placeholder 3"/>
          <p:cNvSpPr>
            <a:spLocks noGrp="1"/>
          </p:cNvSpPr>
          <p:nvPr>
            <p:ph type="sldNum" sz="quarter" idx="5"/>
          </p:nvPr>
        </p:nvSpPr>
        <p:spPr/>
        <p:txBody>
          <a:bodyPr/>
          <a:lstStyle/>
          <a:p>
            <a:fld id="{5DCE7C38-F53E-45E9-B068-1A76380E2A29}" type="slidenum">
              <a:rPr lang="en-US" smtClean="0"/>
              <a:t>5</a:t>
            </a:fld>
            <a:endParaRPr lang="en-US"/>
          </a:p>
        </p:txBody>
      </p:sp>
    </p:spTree>
    <p:extLst>
      <p:ext uri="{BB962C8B-B14F-4D97-AF65-F5344CB8AC3E}">
        <p14:creationId xmlns:p14="http://schemas.microsoft.com/office/powerpoint/2010/main" val="368705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Dred Scott leak happened when a justice told President –elect James Buchanan that the Court would write that Congress had no power to regulate slavery in federal territories. At his inauguration, President Buchanan announced that Dred Scott would soon be decided. Roe was leaked to Time Magazine by Justice Powell’s clerk, who offered to resigned but didn’t. It had also been reported that the justices were fighting about Roe. In Casey, it was leaked that three justices were considering writing draft opinions. Dobbs opinion leaked. </a:t>
            </a:r>
          </a:p>
        </p:txBody>
      </p:sp>
      <p:sp>
        <p:nvSpPr>
          <p:cNvPr id="4" name="Slide Number Placeholder 3"/>
          <p:cNvSpPr>
            <a:spLocks noGrp="1"/>
          </p:cNvSpPr>
          <p:nvPr>
            <p:ph type="sldNum" sz="quarter" idx="5"/>
          </p:nvPr>
        </p:nvSpPr>
        <p:spPr/>
        <p:txBody>
          <a:bodyPr/>
          <a:lstStyle/>
          <a:p>
            <a:fld id="{5DCE7C38-F53E-45E9-B068-1A76380E2A29}" type="slidenum">
              <a:rPr lang="en-US" smtClean="0"/>
              <a:t>6</a:t>
            </a:fld>
            <a:endParaRPr lang="en-US"/>
          </a:p>
        </p:txBody>
      </p:sp>
    </p:spTree>
    <p:extLst>
      <p:ext uri="{BB962C8B-B14F-4D97-AF65-F5344CB8AC3E}">
        <p14:creationId xmlns:p14="http://schemas.microsoft.com/office/powerpoint/2010/main" val="375113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(2) READ  There is no precedent for the charges brought against President Trump. Many people were and are very angry about the charges. Might the CJ have been trying to prevent another insurrection? Or greater division in the country? In exhibiting leadership, it is not uncommon for the CJ to lead the Court to the best outcome of a case.</a:t>
            </a:r>
          </a:p>
        </p:txBody>
      </p:sp>
      <p:sp>
        <p:nvSpPr>
          <p:cNvPr id="4" name="Slide Number Placeholder 3"/>
          <p:cNvSpPr>
            <a:spLocks noGrp="1"/>
          </p:cNvSpPr>
          <p:nvPr>
            <p:ph type="sldNum" sz="quarter" idx="5"/>
          </p:nvPr>
        </p:nvSpPr>
        <p:spPr/>
        <p:txBody>
          <a:bodyPr/>
          <a:lstStyle/>
          <a:p>
            <a:fld id="{5DCE7C38-F53E-45E9-B068-1A76380E2A29}" type="slidenum">
              <a:rPr lang="en-US" smtClean="0"/>
              <a:t>8</a:t>
            </a:fld>
            <a:endParaRPr lang="en-US"/>
          </a:p>
        </p:txBody>
      </p:sp>
    </p:spTree>
    <p:extLst>
      <p:ext uri="{BB962C8B-B14F-4D97-AF65-F5344CB8AC3E}">
        <p14:creationId xmlns:p14="http://schemas.microsoft.com/office/powerpoint/2010/main" val="208547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justices are authors and sell books. Not only are they paid an advance, at many of their speaking engagements they are selling books. Or if they are invited to speak, it is a “requirement” that the organization provide copies of the book for all guests. </a:t>
            </a:r>
          </a:p>
        </p:txBody>
      </p:sp>
      <p:sp>
        <p:nvSpPr>
          <p:cNvPr id="4" name="Slide Number Placeholder 3"/>
          <p:cNvSpPr>
            <a:spLocks noGrp="1"/>
          </p:cNvSpPr>
          <p:nvPr>
            <p:ph type="sldNum" sz="quarter" idx="5"/>
          </p:nvPr>
        </p:nvSpPr>
        <p:spPr/>
        <p:txBody>
          <a:bodyPr/>
          <a:lstStyle/>
          <a:p>
            <a:fld id="{5DCE7C38-F53E-45E9-B068-1A76380E2A29}" type="slidenum">
              <a:rPr lang="en-US" smtClean="0"/>
              <a:t>9</a:t>
            </a:fld>
            <a:endParaRPr lang="en-US"/>
          </a:p>
        </p:txBody>
      </p:sp>
    </p:spTree>
    <p:extLst>
      <p:ext uri="{BB962C8B-B14F-4D97-AF65-F5344CB8AC3E}">
        <p14:creationId xmlns:p14="http://schemas.microsoft.com/office/powerpoint/2010/main" val="328868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jurist represents that they can be fair and impartial, is that sufficient to participate in a case? Why would a media outlet not report? Did the WaPo shirk its duty in its failure to report the Alito’s flag flying? How does this failure impact the public’s ability to trust the media and the courts.</a:t>
            </a:r>
          </a:p>
        </p:txBody>
      </p:sp>
      <p:sp>
        <p:nvSpPr>
          <p:cNvPr id="4" name="Slide Number Placeholder 3"/>
          <p:cNvSpPr>
            <a:spLocks noGrp="1"/>
          </p:cNvSpPr>
          <p:nvPr>
            <p:ph type="sldNum" sz="quarter" idx="5"/>
          </p:nvPr>
        </p:nvSpPr>
        <p:spPr/>
        <p:txBody>
          <a:bodyPr/>
          <a:lstStyle/>
          <a:p>
            <a:fld id="{5DCE7C38-F53E-45E9-B068-1A76380E2A29}" type="slidenum">
              <a:rPr lang="en-US" smtClean="0"/>
              <a:t>10</a:t>
            </a:fld>
            <a:endParaRPr lang="en-US"/>
          </a:p>
        </p:txBody>
      </p:sp>
    </p:spTree>
    <p:extLst>
      <p:ext uri="{BB962C8B-B14F-4D97-AF65-F5344CB8AC3E}">
        <p14:creationId xmlns:p14="http://schemas.microsoft.com/office/powerpoint/2010/main" val="427956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B697F"/>
                </a:solidFill>
                <a:effectLst/>
                <a:latin typeface="bentonsansregular"/>
              </a:rPr>
              <a:t>But the rule of secrecy gave to delegates the freedom to disagree, sometimes vehemently, on important issues, and to do so without the posturing and pandering to public opinion that so often marks political debate today.   </a:t>
            </a:r>
            <a:r>
              <a:rPr lang="en-US" dirty="0"/>
              <a:t>Does too much disclosure compromise the Court’s work? Even if the Dobbs leaker did not agree with the Court’s opinion, was the leak ethical? I was mortified!! I didn’t read the memos but CJ’s lead and steer conversation and have a host of considerations grounded in law for the best outcome.</a:t>
            </a:r>
          </a:p>
          <a:p>
            <a:r>
              <a:rPr lang="en-US" b="0" i="0" dirty="0">
                <a:solidFill>
                  <a:srgbClr val="5B697F"/>
                </a:solidFill>
                <a:effectLst/>
                <a:latin typeface="bentonsansregular"/>
              </a:rPr>
              <a:t> </a:t>
            </a:r>
            <a:r>
              <a:rPr lang="en-US" dirty="0"/>
              <a:t>https://www.abajournal.com/news/article/chief-justice-roberts-steered-rulings-benefiting-trump-report-says-citing-internal-information</a:t>
            </a:r>
          </a:p>
          <a:p>
            <a:endParaRPr lang="en-US" dirty="0"/>
          </a:p>
        </p:txBody>
      </p:sp>
      <p:sp>
        <p:nvSpPr>
          <p:cNvPr id="4" name="Slide Number Placeholder 3"/>
          <p:cNvSpPr>
            <a:spLocks noGrp="1"/>
          </p:cNvSpPr>
          <p:nvPr>
            <p:ph type="sldNum" sz="quarter" idx="5"/>
          </p:nvPr>
        </p:nvSpPr>
        <p:spPr/>
        <p:txBody>
          <a:bodyPr/>
          <a:lstStyle/>
          <a:p>
            <a:fld id="{5DCE7C38-F53E-45E9-B068-1A76380E2A29}" type="slidenum">
              <a:rPr lang="en-US" smtClean="0"/>
              <a:t>11</a:t>
            </a:fld>
            <a:endParaRPr lang="en-US"/>
          </a:p>
        </p:txBody>
      </p:sp>
    </p:spTree>
    <p:extLst>
      <p:ext uri="{BB962C8B-B14F-4D97-AF65-F5344CB8AC3E}">
        <p14:creationId xmlns:p14="http://schemas.microsoft.com/office/powerpoint/2010/main" val="75240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 on Fairness &amp; Equity, Faith &amp; Justice Alliance, pro bono work veterans, domestic violence, small businesses during the pandemic, tools for pro se litigants</a:t>
            </a:r>
          </a:p>
        </p:txBody>
      </p:sp>
      <p:sp>
        <p:nvSpPr>
          <p:cNvPr id="4" name="Slide Number Placeholder 3"/>
          <p:cNvSpPr>
            <a:spLocks noGrp="1"/>
          </p:cNvSpPr>
          <p:nvPr>
            <p:ph type="sldNum" sz="quarter" idx="5"/>
          </p:nvPr>
        </p:nvSpPr>
        <p:spPr/>
        <p:txBody>
          <a:bodyPr/>
          <a:lstStyle/>
          <a:p>
            <a:fld id="{5DCE7C38-F53E-45E9-B068-1A76380E2A29}" type="slidenum">
              <a:rPr lang="en-US" smtClean="0"/>
              <a:t>13</a:t>
            </a:fld>
            <a:endParaRPr lang="en-US"/>
          </a:p>
        </p:txBody>
      </p:sp>
    </p:spTree>
    <p:extLst>
      <p:ext uri="{BB962C8B-B14F-4D97-AF65-F5344CB8AC3E}">
        <p14:creationId xmlns:p14="http://schemas.microsoft.com/office/powerpoint/2010/main" val="1484857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9/18/2024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9/18/2024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9/18/2024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courts.gov/news/tag/press-release/chief-justice-beasley-addresses-the-intersection-of-justice-and-protests-around-the-stat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sn.com/en-us/news/politics/samuel-alito-s-role-in-jan-6-ruling-questioned-after-john-roberts-memo-leak/ar-AA1qF7j9?ocid=msedgntp&amp;pc=LCTS&amp;cvid=9269c684f3d74842afbf4433aa0a3799&amp;ei=1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E439AD-60C2-1B15-3792-F5CB0824D1E6}"/>
              </a:ext>
            </a:extLst>
          </p:cNvPr>
          <p:cNvSpPr>
            <a:spLocks noGrp="1"/>
          </p:cNvSpPr>
          <p:nvPr>
            <p:ph type="subTitle" idx="1"/>
          </p:nvPr>
        </p:nvSpPr>
        <p:spPr/>
        <p:txBody>
          <a:bodyPr>
            <a:normAutofit fontScale="77500" lnSpcReduction="20000"/>
          </a:bodyPr>
          <a:lstStyle/>
          <a:p>
            <a:pPr algn="ctr">
              <a:lnSpc>
                <a:spcPct val="120000"/>
              </a:lnSpc>
            </a:pPr>
            <a:r>
              <a:rPr lang="en-US" altLang="en-US" i="1" cap="none" dirty="0">
                <a:solidFill>
                  <a:schemeClr val="bg1"/>
                </a:solidFill>
                <a:latin typeface="Times New Roman" panose="02020603050405020304" pitchFamily="18" charset="0"/>
                <a:cs typeface="Times New Roman" panose="02020603050405020304" pitchFamily="18" charset="0"/>
              </a:rPr>
              <a:t>Chief Justice</a:t>
            </a:r>
            <a:r>
              <a:rPr kumimoji="0" lang="en-US" altLang="en-US" sz="18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(ret.) Cheri Beasley, Supreme Court of North Carolina, </a:t>
            </a:r>
            <a:br>
              <a:rPr kumimoji="0" lang="en-US" altLang="en-US" sz="18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en-US" altLang="en-US" sz="18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Justice Sandra Day O’Connor Professor, Elon University School of Law, </a:t>
            </a:r>
          </a:p>
          <a:p>
            <a:pPr algn="ctr">
              <a:lnSpc>
                <a:spcPct val="120000"/>
              </a:lnSpc>
            </a:pPr>
            <a:r>
              <a:rPr kumimoji="0" lang="en-US" altLang="en-US" sz="18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Shareholder, Haynsworth </a:t>
            </a:r>
            <a:r>
              <a:rPr kumimoji="0" lang="en-US" altLang="en-US" sz="18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Sinkler</a:t>
            </a:r>
            <a:r>
              <a:rPr kumimoji="0" lang="en-US" altLang="en-US" sz="18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Boyd, P.A.</a:t>
            </a:r>
            <a:endParaRPr lang="en-US" dirty="0">
              <a:solidFill>
                <a:schemeClr val="bg1"/>
              </a:solidFill>
            </a:endParaRPr>
          </a:p>
        </p:txBody>
      </p:sp>
      <p:sp>
        <p:nvSpPr>
          <p:cNvPr id="4" name="Rectangle 1">
            <a:extLst>
              <a:ext uri="{FF2B5EF4-FFF2-40B4-BE49-F238E27FC236}">
                <a16:creationId xmlns:a16="http://schemas.microsoft.com/office/drawing/2014/main" id="{86C944CB-F750-076F-A600-9F871129CC39}"/>
              </a:ext>
            </a:extLst>
          </p:cNvPr>
          <p:cNvSpPr>
            <a:spLocks noGrp="1" noChangeArrowheads="1"/>
          </p:cNvSpPr>
          <p:nvPr>
            <p:ph type="ctrTitle"/>
          </p:nvPr>
        </p:nvSpPr>
        <p:spPr bwMode="auto">
          <a:xfrm>
            <a:off x="1154955" y="2652753"/>
            <a:ext cx="102178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solidFill>
                  <a:schemeClr val="bg1"/>
                </a:solidFill>
              </a:rPr>
              <a:t>Public Faith in Judicial Integrity</a:t>
            </a:r>
          </a:p>
        </p:txBody>
      </p:sp>
    </p:spTree>
    <p:extLst>
      <p:ext uri="{BB962C8B-B14F-4D97-AF65-F5344CB8AC3E}">
        <p14:creationId xmlns:p14="http://schemas.microsoft.com/office/powerpoint/2010/main" val="316887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FEAC-EC7E-290E-39B4-087CC5AB2E35}"/>
              </a:ext>
            </a:extLst>
          </p:cNvPr>
          <p:cNvSpPr>
            <a:spLocks noGrp="1"/>
          </p:cNvSpPr>
          <p:nvPr>
            <p:ph type="title"/>
          </p:nvPr>
        </p:nvSpPr>
        <p:spPr/>
        <p:txBody>
          <a:bodyPr/>
          <a:lstStyle/>
          <a:p>
            <a:pPr algn="ctr"/>
            <a:r>
              <a:rPr lang="en-US" b="1"/>
              <a:t>Americans expect full disclosure</a:t>
            </a:r>
            <a:endParaRPr lang="en-US" b="1" dirty="0"/>
          </a:p>
        </p:txBody>
      </p:sp>
      <p:sp>
        <p:nvSpPr>
          <p:cNvPr id="3" name="Content Placeholder 2">
            <a:extLst>
              <a:ext uri="{FF2B5EF4-FFF2-40B4-BE49-F238E27FC236}">
                <a16:creationId xmlns:a16="http://schemas.microsoft.com/office/drawing/2014/main" id="{EA62CBB5-67BF-B92C-AA4F-5BBE49CF5A98}"/>
              </a:ext>
            </a:extLst>
          </p:cNvPr>
          <p:cNvSpPr>
            <a:spLocks noGrp="1"/>
          </p:cNvSpPr>
          <p:nvPr>
            <p:ph idx="1"/>
          </p:nvPr>
        </p:nvSpPr>
        <p:spPr/>
        <p:txBody>
          <a:bodyPr>
            <a:normAutofit lnSpcReduction="10000"/>
          </a:bodyPr>
          <a:lstStyle/>
          <a:p>
            <a:r>
              <a:rPr lang="en-US" sz="4000" b="1" i="0" dirty="0">
                <a:solidFill>
                  <a:srgbClr val="222222"/>
                </a:solidFill>
                <a:effectLst/>
                <a:latin typeface="Poynter-OS-Display"/>
              </a:rPr>
              <a:t>The Washington Post had, and didn’t initially run, the upside-down flag story at the home of a Supreme Court justice</a:t>
            </a:r>
          </a:p>
          <a:p>
            <a:endParaRPr lang="en-US" dirty="0"/>
          </a:p>
          <a:p>
            <a:r>
              <a:rPr lang="en-US" dirty="0"/>
              <a:t>https://www.poynter.org/commentary/2024/washington-post-samuel-alito-flag-story/</a:t>
            </a:r>
          </a:p>
        </p:txBody>
      </p:sp>
    </p:spTree>
    <p:extLst>
      <p:ext uri="{BB962C8B-B14F-4D97-AF65-F5344CB8AC3E}">
        <p14:creationId xmlns:p14="http://schemas.microsoft.com/office/powerpoint/2010/main" val="320545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A383-39F4-A0E8-AECA-E1ED9AE5CD28}"/>
              </a:ext>
            </a:extLst>
          </p:cNvPr>
          <p:cNvSpPr>
            <a:spLocks noGrp="1"/>
          </p:cNvSpPr>
          <p:nvPr>
            <p:ph type="title"/>
          </p:nvPr>
        </p:nvSpPr>
        <p:spPr/>
        <p:txBody>
          <a:bodyPr/>
          <a:lstStyle/>
          <a:p>
            <a:pPr algn="ctr"/>
            <a:r>
              <a:rPr lang="en-US" dirty="0"/>
              <a:t>Too much disclosure??</a:t>
            </a:r>
          </a:p>
        </p:txBody>
      </p:sp>
      <p:sp>
        <p:nvSpPr>
          <p:cNvPr id="3" name="Content Placeholder 2">
            <a:extLst>
              <a:ext uri="{FF2B5EF4-FFF2-40B4-BE49-F238E27FC236}">
                <a16:creationId xmlns:a16="http://schemas.microsoft.com/office/drawing/2014/main" id="{5054695E-388C-4AB8-A6DA-8DBDE0F860DC}"/>
              </a:ext>
            </a:extLst>
          </p:cNvPr>
          <p:cNvSpPr>
            <a:spLocks noGrp="1"/>
          </p:cNvSpPr>
          <p:nvPr>
            <p:ph idx="1"/>
          </p:nvPr>
        </p:nvSpPr>
        <p:spPr/>
        <p:txBody>
          <a:bodyPr>
            <a:normAutofit lnSpcReduction="10000"/>
          </a:bodyPr>
          <a:lstStyle/>
          <a:p>
            <a:r>
              <a:rPr lang="en-US" sz="4400" b="1" i="0" dirty="0">
                <a:solidFill>
                  <a:srgbClr val="333333"/>
                </a:solidFill>
                <a:effectLst/>
                <a:latin typeface="nunito sans" pitchFamily="2" charset="0"/>
              </a:rPr>
              <a:t>Chief Justice Roberts steered rulings benefiting Trump, report says, citing internal information</a:t>
            </a:r>
          </a:p>
          <a:p>
            <a:endParaRPr lang="en-US" dirty="0"/>
          </a:p>
          <a:p>
            <a:r>
              <a:rPr lang="en-US" sz="2800" b="1" dirty="0"/>
              <a:t>Chief Justice John Roberts’ leaked memos</a:t>
            </a:r>
          </a:p>
        </p:txBody>
      </p:sp>
    </p:spTree>
    <p:extLst>
      <p:ext uri="{BB962C8B-B14F-4D97-AF65-F5344CB8AC3E}">
        <p14:creationId xmlns:p14="http://schemas.microsoft.com/office/powerpoint/2010/main" val="363918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A6AD-E16E-B4E4-F942-1F56700C62CE}"/>
              </a:ext>
            </a:extLst>
          </p:cNvPr>
          <p:cNvSpPr>
            <a:spLocks noGrp="1"/>
          </p:cNvSpPr>
          <p:nvPr>
            <p:ph type="title"/>
          </p:nvPr>
        </p:nvSpPr>
        <p:spPr/>
        <p:txBody>
          <a:bodyPr/>
          <a:lstStyle/>
          <a:p>
            <a:pPr algn="ctr"/>
            <a:r>
              <a:rPr lang="en-US" dirty="0"/>
              <a:t>Hunter Biden</a:t>
            </a:r>
          </a:p>
        </p:txBody>
      </p:sp>
      <p:sp>
        <p:nvSpPr>
          <p:cNvPr id="3" name="Content Placeholder 2">
            <a:extLst>
              <a:ext uri="{FF2B5EF4-FFF2-40B4-BE49-F238E27FC236}">
                <a16:creationId xmlns:a16="http://schemas.microsoft.com/office/drawing/2014/main" id="{0D039A51-3D35-E8B7-2B79-9218822465A2}"/>
              </a:ext>
            </a:extLst>
          </p:cNvPr>
          <p:cNvSpPr>
            <a:spLocks noGrp="1"/>
          </p:cNvSpPr>
          <p:nvPr>
            <p:ph idx="1"/>
          </p:nvPr>
        </p:nvSpPr>
        <p:spPr>
          <a:xfrm>
            <a:off x="1154954" y="2603499"/>
            <a:ext cx="8825659" cy="4072873"/>
          </a:xfrm>
        </p:spPr>
        <p:txBody>
          <a:bodyPr>
            <a:normAutofit fontScale="92500" lnSpcReduction="10000"/>
          </a:bodyPr>
          <a:lstStyle/>
          <a:p>
            <a:r>
              <a:rPr lang="en-US" sz="2600" dirty="0"/>
              <a:t>Wasn’t going to be charged</a:t>
            </a:r>
          </a:p>
          <a:p>
            <a:r>
              <a:rPr lang="en-US" sz="2600" dirty="0"/>
              <a:t>Deferred prosecution</a:t>
            </a:r>
          </a:p>
          <a:p>
            <a:r>
              <a:rPr lang="en-US" sz="2600" dirty="0"/>
              <a:t>Plea to misdemeanors</a:t>
            </a:r>
          </a:p>
          <a:p>
            <a:r>
              <a:rPr lang="en-US" sz="2600" dirty="0"/>
              <a:t>Plea to tax and gun charge and immunity from future prosecution</a:t>
            </a:r>
          </a:p>
          <a:p>
            <a:r>
              <a:rPr lang="en-US" sz="2600" dirty="0"/>
              <a:t>Judge didn’t accept the plea</a:t>
            </a:r>
          </a:p>
          <a:p>
            <a:r>
              <a:rPr lang="en-US" sz="2600" dirty="0"/>
              <a:t>After a very public trial, convicted of three felonies, sentencing delayed</a:t>
            </a:r>
          </a:p>
          <a:p>
            <a:r>
              <a:rPr lang="en-US" sz="2600" dirty="0"/>
              <a:t>New tax charges </a:t>
            </a:r>
          </a:p>
          <a:p>
            <a:endParaRPr lang="en-US" dirty="0"/>
          </a:p>
        </p:txBody>
      </p:sp>
    </p:spTree>
    <p:extLst>
      <p:ext uri="{BB962C8B-B14F-4D97-AF65-F5344CB8AC3E}">
        <p14:creationId xmlns:p14="http://schemas.microsoft.com/office/powerpoint/2010/main" val="372699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2209-DA68-0CEE-DA6D-260DAFD32DDE}"/>
              </a:ext>
            </a:extLst>
          </p:cNvPr>
          <p:cNvSpPr>
            <a:spLocks noGrp="1"/>
          </p:cNvSpPr>
          <p:nvPr>
            <p:ph type="title"/>
          </p:nvPr>
        </p:nvSpPr>
        <p:spPr/>
        <p:txBody>
          <a:bodyPr/>
          <a:lstStyle/>
          <a:p>
            <a:pPr algn="ctr"/>
            <a:r>
              <a:rPr lang="en-US" dirty="0"/>
              <a:t>SCONC, The Beasley Court</a:t>
            </a:r>
          </a:p>
        </p:txBody>
      </p:sp>
      <p:sp>
        <p:nvSpPr>
          <p:cNvPr id="3" name="Content Placeholder 2">
            <a:extLst>
              <a:ext uri="{FF2B5EF4-FFF2-40B4-BE49-F238E27FC236}">
                <a16:creationId xmlns:a16="http://schemas.microsoft.com/office/drawing/2014/main" id="{D510219E-50F0-8AD5-CBDF-7EB6A159FE64}"/>
              </a:ext>
            </a:extLst>
          </p:cNvPr>
          <p:cNvSpPr>
            <a:spLocks noGrp="1"/>
          </p:cNvSpPr>
          <p:nvPr>
            <p:ph idx="1"/>
          </p:nvPr>
        </p:nvSpPr>
        <p:spPr>
          <a:xfrm>
            <a:off x="916960" y="2468032"/>
            <a:ext cx="8825659" cy="3416300"/>
          </a:xfrm>
        </p:spPr>
        <p:txBody>
          <a:bodyPr>
            <a:normAutofit fontScale="92500"/>
          </a:bodyPr>
          <a:lstStyle/>
          <a:p>
            <a:r>
              <a:rPr lang="en-US" sz="2800" dirty="0"/>
              <a:t>FAIR access</a:t>
            </a:r>
          </a:p>
          <a:p>
            <a:r>
              <a:rPr lang="en-US" sz="2800" dirty="0"/>
              <a:t>Buy-in from lawyers across the state for court COVID-19 protocols</a:t>
            </a:r>
          </a:p>
          <a:p>
            <a:r>
              <a:rPr lang="en-US" sz="2800" dirty="0"/>
              <a:t>Three pandemics, hurricanes, pandemic, George Floyd</a:t>
            </a:r>
          </a:p>
          <a:p>
            <a:r>
              <a:rPr lang="en-US" sz="2800" dirty="0"/>
              <a:t>Do partisan elections = partisan decisions?</a:t>
            </a:r>
          </a:p>
          <a:p>
            <a:r>
              <a:rPr lang="en-US" sz="2800" dirty="0"/>
              <a:t>Impact of justice fundraising and outside money?</a:t>
            </a:r>
          </a:p>
          <a:p>
            <a:endParaRPr lang="en-US" dirty="0"/>
          </a:p>
          <a:p>
            <a:endParaRPr lang="en-US" dirty="0"/>
          </a:p>
        </p:txBody>
      </p:sp>
    </p:spTree>
    <p:extLst>
      <p:ext uri="{BB962C8B-B14F-4D97-AF65-F5344CB8AC3E}">
        <p14:creationId xmlns:p14="http://schemas.microsoft.com/office/powerpoint/2010/main" val="292169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9379-ED07-283D-DF6F-BE9702E5BE9B}"/>
              </a:ext>
            </a:extLst>
          </p:cNvPr>
          <p:cNvSpPr>
            <a:spLocks noGrp="1"/>
          </p:cNvSpPr>
          <p:nvPr>
            <p:ph type="title"/>
          </p:nvPr>
        </p:nvSpPr>
        <p:spPr/>
        <p:txBody>
          <a:bodyPr/>
          <a:lstStyle/>
          <a:p>
            <a:r>
              <a:rPr lang="en-US" sz="3200" dirty="0"/>
              <a:t>“We Are Part of the Problem They Protest” 															</a:t>
            </a:r>
            <a:r>
              <a:rPr lang="en-US" sz="1400" dirty="0"/>
              <a:t>NYT, June 16, 2020</a:t>
            </a:r>
          </a:p>
        </p:txBody>
      </p:sp>
      <p:pic>
        <p:nvPicPr>
          <p:cNvPr id="8" name="Content Placeholder 7">
            <a:extLst>
              <a:ext uri="{FF2B5EF4-FFF2-40B4-BE49-F238E27FC236}">
                <a16:creationId xmlns:a16="http://schemas.microsoft.com/office/drawing/2014/main" id="{74205837-D036-765C-0A72-2E84747C2FFF}"/>
              </a:ext>
            </a:extLst>
          </p:cNvPr>
          <p:cNvPicPr>
            <a:picLocks noGrp="1" noChangeAspect="1"/>
          </p:cNvPicPr>
          <p:nvPr>
            <p:ph idx="1"/>
          </p:nvPr>
        </p:nvPicPr>
        <p:blipFill>
          <a:blip r:embed="rId3"/>
          <a:stretch>
            <a:fillRect/>
          </a:stretch>
        </p:blipFill>
        <p:spPr bwMode="auto">
          <a:xfrm>
            <a:off x="3469709" y="1979112"/>
            <a:ext cx="4246323" cy="46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641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2263-818B-6850-A784-19734EEDC1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9BC1AE-F51A-E4EE-B915-D241A09D0E4B}"/>
              </a:ext>
            </a:extLst>
          </p:cNvPr>
          <p:cNvSpPr>
            <a:spLocks noGrp="1"/>
          </p:cNvSpPr>
          <p:nvPr>
            <p:ph idx="1"/>
          </p:nvPr>
        </p:nvSpPr>
        <p:spPr/>
        <p:txBody>
          <a:bodyPr>
            <a:noAutofit/>
          </a:bodyPr>
          <a:lstStyle/>
          <a:p>
            <a:r>
              <a:rPr lang="en-US" sz="2800" b="0" i="0" dirty="0">
                <a:solidFill>
                  <a:srgbClr val="363636"/>
                </a:solidFill>
                <a:effectLst/>
                <a:latin typeface="Times New Roman" panose="02020603050405020304" pitchFamily="18" charset="0"/>
                <a:cs typeface="Times New Roman" panose="02020603050405020304" pitchFamily="18" charset="0"/>
              </a:rPr>
              <a:t>Chief Justice Cheri Beasley of the North Carolina Supreme Court went further. “It is shocking to see our workplaces, businesses and community spaces damaged,” </a:t>
            </a:r>
            <a:r>
              <a:rPr lang="en-US" sz="2800" b="0" dirty="0">
                <a:solidFill>
                  <a:srgbClr val="326891"/>
                </a:solidFill>
                <a:effectLst/>
                <a:latin typeface="Times New Roman" panose="02020603050405020304" pitchFamily="18" charset="0"/>
                <a:cs typeface="Times New Roman" panose="02020603050405020304" pitchFamily="18" charset="0"/>
                <a:hlinkClick r:id="rId2"/>
              </a:rPr>
              <a:t>she </a:t>
            </a:r>
            <a:r>
              <a:rPr lang="en-US" sz="2800" b="0" dirty="0" err="1">
                <a:solidFill>
                  <a:srgbClr val="326891"/>
                </a:solidFill>
                <a:effectLst/>
                <a:latin typeface="Times New Roman" panose="02020603050405020304" pitchFamily="18" charset="0"/>
                <a:cs typeface="Times New Roman" panose="02020603050405020304" pitchFamily="18" charset="0"/>
                <a:hlinkClick r:id="rId2"/>
              </a:rPr>
              <a:t>said</a:t>
            </a:r>
            <a:r>
              <a:rPr lang="en-US" sz="2800" b="0" i="0" dirty="0" err="1">
                <a:solidFill>
                  <a:srgbClr val="363636"/>
                </a:solidFill>
                <a:effectLst/>
                <a:latin typeface="Times New Roman" panose="02020603050405020304" pitchFamily="18" charset="0"/>
                <a:cs typeface="Times New Roman" panose="02020603050405020304" pitchFamily="18" charset="0"/>
              </a:rPr>
              <a:t>of</a:t>
            </a:r>
            <a:r>
              <a:rPr lang="en-US" sz="2800" b="0" i="0" dirty="0">
                <a:solidFill>
                  <a:srgbClr val="363636"/>
                </a:solidFill>
                <a:effectLst/>
                <a:latin typeface="Times New Roman" panose="02020603050405020304" pitchFamily="18" charset="0"/>
                <a:cs typeface="Times New Roman" panose="02020603050405020304" pitchFamily="18" charset="0"/>
              </a:rPr>
              <a:t> the rioting and looting in cities like Raleigh and Charlotte. And yet “we must decry the failures of justice and equity just as forcefully as we decry violence. It is not enough to say to protesters, ‘Go home and follow the rules.’ It’s not that simple.”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84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EF59-8418-1FF6-08CA-5F97F373E73A}"/>
              </a:ext>
            </a:extLst>
          </p:cNvPr>
          <p:cNvSpPr>
            <a:spLocks noGrp="1"/>
          </p:cNvSpPr>
          <p:nvPr>
            <p:ph type="title"/>
          </p:nvPr>
        </p:nvSpPr>
        <p:spPr/>
        <p:txBody>
          <a:bodyPr/>
          <a:lstStyle/>
          <a:p>
            <a:pPr algn="ctr"/>
            <a:r>
              <a:rPr lang="en-US" dirty="0"/>
              <a:t>Questions?</a:t>
            </a:r>
          </a:p>
        </p:txBody>
      </p:sp>
      <p:pic>
        <p:nvPicPr>
          <p:cNvPr id="4" name="Picture 2" descr="Questions Stock Photos, Royalty Free Questions Images ...">
            <a:extLst>
              <a:ext uri="{FF2B5EF4-FFF2-40B4-BE49-F238E27FC236}">
                <a16:creationId xmlns:a16="http://schemas.microsoft.com/office/drawing/2014/main" id="{AB443ACD-2AD3-9372-43DF-061671E9BA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4137" y="2542783"/>
            <a:ext cx="5311036" cy="355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74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9F62-2F75-BC18-D85E-0F204CD0D256}"/>
              </a:ext>
            </a:extLst>
          </p:cNvPr>
          <p:cNvSpPr>
            <a:spLocks noGrp="1"/>
          </p:cNvSpPr>
          <p:nvPr>
            <p:ph type="title"/>
          </p:nvPr>
        </p:nvSpPr>
        <p:spPr>
          <a:xfrm>
            <a:off x="1154954" y="716693"/>
            <a:ext cx="8761413" cy="1285102"/>
          </a:xfrm>
        </p:spPr>
        <p:txBody>
          <a:bodyPr/>
          <a:lstStyle/>
          <a:p>
            <a:pPr algn="ctr"/>
            <a:r>
              <a:rPr lang="en-US" dirty="0"/>
              <a:t>What are the rules? </a:t>
            </a:r>
            <a:br>
              <a:rPr lang="en-US" dirty="0"/>
            </a:br>
            <a:r>
              <a:rPr lang="en-US" dirty="0"/>
              <a:t>To whom do the rules apply?</a:t>
            </a:r>
          </a:p>
        </p:txBody>
      </p:sp>
      <p:sp>
        <p:nvSpPr>
          <p:cNvPr id="3" name="Content Placeholder 2">
            <a:extLst>
              <a:ext uri="{FF2B5EF4-FFF2-40B4-BE49-F238E27FC236}">
                <a16:creationId xmlns:a16="http://schemas.microsoft.com/office/drawing/2014/main" id="{607F941A-D5D0-2D2C-E839-27C197285C6C}"/>
              </a:ext>
            </a:extLst>
          </p:cNvPr>
          <p:cNvSpPr>
            <a:spLocks noGrp="1"/>
          </p:cNvSpPr>
          <p:nvPr>
            <p:ph idx="1"/>
          </p:nvPr>
        </p:nvSpPr>
        <p:spPr>
          <a:xfrm>
            <a:off x="1154954" y="2603499"/>
            <a:ext cx="8825659" cy="4373498"/>
          </a:xfrm>
        </p:spPr>
        <p:txBody>
          <a:bodyPr>
            <a:noAutofit/>
          </a:bodyPr>
          <a:lstStyle/>
          <a:p>
            <a:r>
              <a:rPr lang="en-US" sz="2400" dirty="0"/>
              <a:t>The judicial codes of conduct constitute rules which govern the conduct of judges.</a:t>
            </a:r>
          </a:p>
          <a:p>
            <a:r>
              <a:rPr lang="en-US" sz="2400" dirty="0"/>
              <a:t>Rules address:</a:t>
            </a:r>
          </a:p>
          <a:p>
            <a:pPr lvl="1"/>
            <a:r>
              <a:rPr lang="en-US" sz="2400" dirty="0"/>
              <a:t>Bias</a:t>
            </a:r>
          </a:p>
          <a:p>
            <a:pPr lvl="1"/>
            <a:r>
              <a:rPr lang="en-US" sz="2400" dirty="0"/>
              <a:t>Abuse of authority and the appearance of impropriety</a:t>
            </a:r>
          </a:p>
          <a:p>
            <a:pPr lvl="1"/>
            <a:r>
              <a:rPr lang="en-US" sz="2400" dirty="0"/>
              <a:t>Failure to disclose</a:t>
            </a:r>
          </a:p>
          <a:p>
            <a:pPr lvl="1"/>
            <a:r>
              <a:rPr lang="en-US" sz="2400" dirty="0"/>
              <a:t>Conflicts of interest</a:t>
            </a:r>
          </a:p>
        </p:txBody>
      </p:sp>
    </p:spTree>
    <p:extLst>
      <p:ext uri="{BB962C8B-B14F-4D97-AF65-F5344CB8AC3E}">
        <p14:creationId xmlns:p14="http://schemas.microsoft.com/office/powerpoint/2010/main" val="48240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92D0A-34D5-0B21-392D-7447E087F341}"/>
              </a:ext>
            </a:extLst>
          </p:cNvPr>
          <p:cNvSpPr>
            <a:spLocks noGrp="1"/>
          </p:cNvSpPr>
          <p:nvPr>
            <p:ph type="title"/>
          </p:nvPr>
        </p:nvSpPr>
        <p:spPr>
          <a:xfrm>
            <a:off x="701458" y="973668"/>
            <a:ext cx="9544832" cy="706964"/>
          </a:xfrm>
        </p:spPr>
        <p:txBody>
          <a:bodyPr/>
          <a:lstStyle/>
          <a:p>
            <a:pPr algn="ctr"/>
            <a:r>
              <a:rPr lang="en-US" dirty="0"/>
              <a:t>Who or what governs judicial conduct?</a:t>
            </a:r>
          </a:p>
        </p:txBody>
      </p:sp>
      <p:sp>
        <p:nvSpPr>
          <p:cNvPr id="3" name="Content Placeholder 2">
            <a:extLst>
              <a:ext uri="{FF2B5EF4-FFF2-40B4-BE49-F238E27FC236}">
                <a16:creationId xmlns:a16="http://schemas.microsoft.com/office/drawing/2014/main" id="{D5FA8DD7-C682-C6CF-DD4B-9E85901B33B0}"/>
              </a:ext>
            </a:extLst>
          </p:cNvPr>
          <p:cNvSpPr>
            <a:spLocks noGrp="1"/>
          </p:cNvSpPr>
          <p:nvPr>
            <p:ph idx="1"/>
          </p:nvPr>
        </p:nvSpPr>
        <p:spPr>
          <a:xfrm>
            <a:off x="1154954" y="2603500"/>
            <a:ext cx="8825659" cy="3759722"/>
          </a:xfrm>
        </p:spPr>
        <p:txBody>
          <a:bodyPr>
            <a:noAutofit/>
          </a:bodyPr>
          <a:lstStyle/>
          <a:p>
            <a:r>
              <a:rPr lang="en-US" sz="2400" dirty="0"/>
              <a:t>Self governance</a:t>
            </a:r>
          </a:p>
          <a:p>
            <a:r>
              <a:rPr lang="en-US" sz="2400" dirty="0"/>
              <a:t>Judge’s discretion, subjective or objective? </a:t>
            </a:r>
          </a:p>
          <a:p>
            <a:r>
              <a:rPr lang="en-US" sz="2400" dirty="0"/>
              <a:t>Leeway in self reporting</a:t>
            </a:r>
          </a:p>
          <a:p>
            <a:r>
              <a:rPr lang="en-US" sz="2400" dirty="0"/>
              <a:t>SCOTUS rules of conduct are aspirational</a:t>
            </a:r>
          </a:p>
          <a:p>
            <a:r>
              <a:rPr lang="en-US" sz="2400" dirty="0"/>
              <a:t>No accountability, no punishment for conduct unbecoming of a judge </a:t>
            </a:r>
          </a:p>
          <a:p>
            <a:r>
              <a:rPr lang="en-US" sz="2400" dirty="0"/>
              <a:t>Do publicity, media and social media provide safeguards?</a:t>
            </a:r>
          </a:p>
        </p:txBody>
      </p:sp>
    </p:spTree>
    <p:extLst>
      <p:ext uri="{BB962C8B-B14F-4D97-AF65-F5344CB8AC3E}">
        <p14:creationId xmlns:p14="http://schemas.microsoft.com/office/powerpoint/2010/main" val="164199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09D56-7AEA-A067-F66F-821D133CD6F6}"/>
              </a:ext>
            </a:extLst>
          </p:cNvPr>
          <p:cNvSpPr>
            <a:spLocks noGrp="1"/>
          </p:cNvSpPr>
          <p:nvPr>
            <p:ph type="title"/>
          </p:nvPr>
        </p:nvSpPr>
        <p:spPr/>
        <p:txBody>
          <a:bodyPr/>
          <a:lstStyle/>
          <a:p>
            <a:pPr algn="ctr"/>
            <a:r>
              <a:rPr lang="en-US" dirty="0"/>
              <a:t>Chief justices, Modern era</a:t>
            </a:r>
          </a:p>
        </p:txBody>
      </p:sp>
      <p:sp>
        <p:nvSpPr>
          <p:cNvPr id="3" name="Content Placeholder 2">
            <a:extLst>
              <a:ext uri="{FF2B5EF4-FFF2-40B4-BE49-F238E27FC236}">
                <a16:creationId xmlns:a16="http://schemas.microsoft.com/office/drawing/2014/main" id="{4B55192A-B00F-61FD-4594-543965C53744}"/>
              </a:ext>
            </a:extLst>
          </p:cNvPr>
          <p:cNvSpPr>
            <a:spLocks noGrp="1"/>
          </p:cNvSpPr>
          <p:nvPr>
            <p:ph idx="1"/>
          </p:nvPr>
        </p:nvSpPr>
        <p:spPr>
          <a:xfrm>
            <a:off x="1154954" y="2038865"/>
            <a:ext cx="8825659" cy="4596713"/>
          </a:xfrm>
        </p:spPr>
        <p:txBody>
          <a:bodyPr>
            <a:noAutofit/>
          </a:bodyPr>
          <a:lstStyle/>
          <a:p>
            <a:endParaRPr lang="en-US" sz="2400" b="1" dirty="0"/>
          </a:p>
          <a:p>
            <a:r>
              <a:rPr lang="en-US" sz="2400" b="1" dirty="0"/>
              <a:t>Chief Justice				nominated by		service as CJ</a:t>
            </a:r>
          </a:p>
          <a:p>
            <a:r>
              <a:rPr lang="en-US" sz="2400" dirty="0"/>
              <a:t>Earl Warren				Eisenhower				1953-1969</a:t>
            </a:r>
          </a:p>
          <a:p>
            <a:r>
              <a:rPr lang="en-US" sz="2400" dirty="0"/>
              <a:t>Warren Burger			Nixon						1969-1986</a:t>
            </a:r>
          </a:p>
          <a:p>
            <a:r>
              <a:rPr lang="en-US" sz="2400" dirty="0"/>
              <a:t>William Rehnquist		Reagan					1986-2005</a:t>
            </a:r>
          </a:p>
          <a:p>
            <a:r>
              <a:rPr lang="en-US" sz="2400" dirty="0"/>
              <a:t>John Roberts				G.W. Bush				2005-</a:t>
            </a:r>
          </a:p>
        </p:txBody>
      </p:sp>
    </p:spTree>
    <p:extLst>
      <p:ext uri="{BB962C8B-B14F-4D97-AF65-F5344CB8AC3E}">
        <p14:creationId xmlns:p14="http://schemas.microsoft.com/office/powerpoint/2010/main" val="99052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5C2F-6309-2436-B299-AAE4037AA393}"/>
              </a:ext>
            </a:extLst>
          </p:cNvPr>
          <p:cNvSpPr>
            <a:spLocks noGrp="1"/>
          </p:cNvSpPr>
          <p:nvPr>
            <p:ph type="title"/>
          </p:nvPr>
        </p:nvSpPr>
        <p:spPr/>
        <p:txBody>
          <a:bodyPr/>
          <a:lstStyle/>
          <a:p>
            <a:pPr algn="ctr"/>
            <a:r>
              <a:rPr lang="en-US" dirty="0"/>
              <a:t>Confirmation votes</a:t>
            </a:r>
          </a:p>
        </p:txBody>
      </p:sp>
      <p:sp>
        <p:nvSpPr>
          <p:cNvPr id="3" name="Content Placeholder 2">
            <a:extLst>
              <a:ext uri="{FF2B5EF4-FFF2-40B4-BE49-F238E27FC236}">
                <a16:creationId xmlns:a16="http://schemas.microsoft.com/office/drawing/2014/main" id="{F2BE3B3C-75B0-B366-93CE-EDD13D6E2E13}"/>
              </a:ext>
            </a:extLst>
          </p:cNvPr>
          <p:cNvSpPr>
            <a:spLocks noGrp="1"/>
          </p:cNvSpPr>
          <p:nvPr>
            <p:ph idx="1"/>
          </p:nvPr>
        </p:nvSpPr>
        <p:spPr>
          <a:xfrm>
            <a:off x="1154954" y="2267211"/>
            <a:ext cx="8825659" cy="4421688"/>
          </a:xfrm>
        </p:spPr>
        <p:txBody>
          <a:bodyPr>
            <a:normAutofit fontScale="92500" lnSpcReduction="10000"/>
          </a:bodyPr>
          <a:lstStyle/>
          <a:p>
            <a:pPr marL="3200400" lvl="7" indent="0">
              <a:buNone/>
            </a:pPr>
            <a:r>
              <a:rPr lang="en-US" sz="1700" b="1" dirty="0"/>
              <a:t>Nominated by				Votes</a:t>
            </a:r>
          </a:p>
          <a:p>
            <a:endParaRPr lang="en-US" b="1" dirty="0"/>
          </a:p>
          <a:p>
            <a:r>
              <a:rPr lang="en-US" b="1" dirty="0"/>
              <a:t>John Marshall, CJ			John Adams					??</a:t>
            </a:r>
          </a:p>
          <a:p>
            <a:r>
              <a:rPr lang="en-US" b="1" dirty="0"/>
              <a:t>Antonin Scalia			Reagan						98-2</a:t>
            </a:r>
          </a:p>
          <a:p>
            <a:r>
              <a:rPr lang="en-US" b="1" dirty="0"/>
              <a:t>Sandra Day O’Connor		Reagan						99-1</a:t>
            </a:r>
          </a:p>
          <a:p>
            <a:r>
              <a:rPr lang="en-US" b="1" dirty="0"/>
              <a:t>William Rehnquist, CJ*		Reagan						65-33</a:t>
            </a:r>
          </a:p>
          <a:p>
            <a:r>
              <a:rPr lang="en-US" b="1" dirty="0"/>
              <a:t>Thurgood Marshall**		LBJ							69-11</a:t>
            </a:r>
          </a:p>
          <a:p>
            <a:r>
              <a:rPr lang="en-US" b="1" dirty="0"/>
              <a:t>Ruth Bader Ginsburg		Clinton						96-3</a:t>
            </a:r>
          </a:p>
          <a:p>
            <a:r>
              <a:rPr lang="en-US" b="1" dirty="0"/>
              <a:t>Neil Gorsuch				Trump						54-45</a:t>
            </a:r>
          </a:p>
          <a:p>
            <a:r>
              <a:rPr lang="en-US" b="1" dirty="0"/>
              <a:t>Brett Kavanaugh			Trump						50-48</a:t>
            </a:r>
          </a:p>
          <a:p>
            <a:r>
              <a:rPr lang="en-US" b="1" dirty="0"/>
              <a:t>Amy Coney Barrett		Trump						52-48</a:t>
            </a:r>
          </a:p>
          <a:p>
            <a:r>
              <a:rPr lang="en-US" b="1" dirty="0"/>
              <a:t>Ketanji Brown Jackson		Biden						53-47</a:t>
            </a:r>
          </a:p>
          <a:p>
            <a:endParaRPr lang="en-US" dirty="0"/>
          </a:p>
        </p:txBody>
      </p:sp>
    </p:spTree>
    <p:extLst>
      <p:ext uri="{BB962C8B-B14F-4D97-AF65-F5344CB8AC3E}">
        <p14:creationId xmlns:p14="http://schemas.microsoft.com/office/powerpoint/2010/main" val="192630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7FB5-66E6-92F8-F8FD-F399489274F0}"/>
              </a:ext>
            </a:extLst>
          </p:cNvPr>
          <p:cNvSpPr>
            <a:spLocks noGrp="1"/>
          </p:cNvSpPr>
          <p:nvPr>
            <p:ph type="title"/>
          </p:nvPr>
        </p:nvSpPr>
        <p:spPr>
          <a:xfrm>
            <a:off x="1219200" y="676405"/>
            <a:ext cx="8761413" cy="1277655"/>
          </a:xfrm>
        </p:spPr>
        <p:txBody>
          <a:bodyPr/>
          <a:lstStyle/>
          <a:p>
            <a:r>
              <a:rPr lang="en-US" sz="2400" dirty="0"/>
              <a:t>Opinion Leaks at the Supreme Court of the United States</a:t>
            </a:r>
          </a:p>
        </p:txBody>
      </p:sp>
      <p:sp>
        <p:nvSpPr>
          <p:cNvPr id="3" name="Content Placeholder 2">
            <a:extLst>
              <a:ext uri="{FF2B5EF4-FFF2-40B4-BE49-F238E27FC236}">
                <a16:creationId xmlns:a16="http://schemas.microsoft.com/office/drawing/2014/main" id="{7C1F0057-A8F0-FAF9-9496-799C34E376B8}"/>
              </a:ext>
            </a:extLst>
          </p:cNvPr>
          <p:cNvSpPr>
            <a:spLocks noGrp="1"/>
          </p:cNvSpPr>
          <p:nvPr>
            <p:ph idx="1"/>
          </p:nvPr>
        </p:nvSpPr>
        <p:spPr>
          <a:xfrm>
            <a:off x="1154954" y="2603499"/>
            <a:ext cx="8825659" cy="4724227"/>
          </a:xfrm>
        </p:spPr>
        <p:txBody>
          <a:bodyPr>
            <a:noAutofit/>
          </a:bodyPr>
          <a:lstStyle/>
          <a:p>
            <a:r>
              <a:rPr lang="en-US" sz="2000" i="1" dirty="0"/>
              <a:t>Pennsylvania v. Wheeling and Belmont Bridge Co </a:t>
            </a:r>
            <a:r>
              <a:rPr lang="en-US" sz="2000" dirty="0"/>
              <a:t>(1852)</a:t>
            </a:r>
          </a:p>
          <a:p>
            <a:r>
              <a:rPr lang="en-US" sz="2000" i="1" dirty="0"/>
              <a:t>Dred Scott v. Sandford </a:t>
            </a:r>
            <a:r>
              <a:rPr lang="en-US" sz="2000" dirty="0"/>
              <a:t>(1857)</a:t>
            </a:r>
          </a:p>
          <a:p>
            <a:r>
              <a:rPr lang="en-US" sz="2000" dirty="0"/>
              <a:t>Clerk indicted for leaking decisions to Wall Street traders (1919)</a:t>
            </a:r>
          </a:p>
          <a:p>
            <a:r>
              <a:rPr lang="en-US" sz="2000" i="1" dirty="0"/>
              <a:t>Roe v. Wade </a:t>
            </a:r>
            <a:r>
              <a:rPr lang="en-US" sz="2000" dirty="0"/>
              <a:t>(1972)</a:t>
            </a:r>
          </a:p>
          <a:p>
            <a:r>
              <a:rPr lang="en-US" sz="2000" dirty="0"/>
              <a:t>Nina Totenberg reported by 5-3 vote, Court declined to hear three Watergate cases (1977)</a:t>
            </a:r>
          </a:p>
          <a:p>
            <a:r>
              <a:rPr lang="en-US" sz="2000" i="1" dirty="0"/>
              <a:t>Bowsher v </a:t>
            </a:r>
            <a:r>
              <a:rPr lang="en-US" sz="2000" i="1" dirty="0" err="1"/>
              <a:t>Synar</a:t>
            </a:r>
            <a:r>
              <a:rPr lang="en-US" sz="2000" i="1" dirty="0"/>
              <a:t> </a:t>
            </a:r>
            <a:r>
              <a:rPr lang="en-US" sz="2000" dirty="0"/>
              <a:t>(1986)</a:t>
            </a:r>
          </a:p>
          <a:p>
            <a:r>
              <a:rPr lang="en-US" sz="2000" i="1" dirty="0"/>
              <a:t>Planned Parenthood v Casey </a:t>
            </a:r>
            <a:r>
              <a:rPr lang="en-US" sz="2000" dirty="0"/>
              <a:t>(1992)</a:t>
            </a:r>
          </a:p>
          <a:p>
            <a:r>
              <a:rPr lang="en-US" sz="2000" i="1" dirty="0"/>
              <a:t>Dobbs v. Jackson Women’s Health Organization </a:t>
            </a:r>
            <a:r>
              <a:rPr lang="en-US" sz="2000" dirty="0"/>
              <a:t>(2022)</a:t>
            </a:r>
          </a:p>
        </p:txBody>
      </p:sp>
    </p:spTree>
    <p:extLst>
      <p:ext uri="{BB962C8B-B14F-4D97-AF65-F5344CB8AC3E}">
        <p14:creationId xmlns:p14="http://schemas.microsoft.com/office/powerpoint/2010/main" val="263670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F67F-8CD9-EC4E-F025-8C511D13BB8D}"/>
              </a:ext>
            </a:extLst>
          </p:cNvPr>
          <p:cNvSpPr>
            <a:spLocks noGrp="1"/>
          </p:cNvSpPr>
          <p:nvPr>
            <p:ph type="title"/>
          </p:nvPr>
        </p:nvSpPr>
        <p:spPr/>
        <p:txBody>
          <a:bodyPr/>
          <a:lstStyle/>
          <a:p>
            <a:pPr algn="ctr"/>
            <a:r>
              <a:rPr lang="en-US" sz="2800" dirty="0"/>
              <a:t>Supreme Court Code of Conduct </a:t>
            </a:r>
            <a:br>
              <a:rPr lang="en-US" sz="2800" dirty="0"/>
            </a:br>
            <a:r>
              <a:rPr lang="en-US" sz="2800" dirty="0"/>
              <a:t>Statement of the Court</a:t>
            </a:r>
          </a:p>
        </p:txBody>
      </p:sp>
      <p:sp>
        <p:nvSpPr>
          <p:cNvPr id="3" name="Content Placeholder 2">
            <a:extLst>
              <a:ext uri="{FF2B5EF4-FFF2-40B4-BE49-F238E27FC236}">
                <a16:creationId xmlns:a16="http://schemas.microsoft.com/office/drawing/2014/main" id="{B2F3C71C-2B9A-18F7-0DE9-2ADFD5F66E12}"/>
              </a:ext>
            </a:extLst>
          </p:cNvPr>
          <p:cNvSpPr>
            <a:spLocks noGrp="1"/>
          </p:cNvSpPr>
          <p:nvPr>
            <p:ph idx="1"/>
          </p:nvPr>
        </p:nvSpPr>
        <p:spPr/>
        <p:txBody>
          <a:bodyPr>
            <a:normAutofit fontScale="92500" lnSpcReduction="10000"/>
          </a:bodyPr>
          <a:lstStyle/>
          <a:p>
            <a:r>
              <a:rPr lang="en-US" dirty="0"/>
              <a:t>SUPREME COURT OF THE UNITED STATES STATEMENT OF THE COURT REGARDING THE CODE OF CONDUCT The undersigned Justices are promulgating this Code of Conduct to set out succinctly and gather in one place the ethics rules and principles that guide the conduct of the Members of the Court. For the most part these rules and principles are not new: The Court has long had the equivalent of common law ethics rules, that is, a body of rules derived from a variety of sources, including statutory provisions, the code that applies to other members of the federal judiciary, ethics advisory opinions issued by the Judicial Conference Committee on Codes of Conduct, and historic practice. The absence of a Code, however, has led in recent years to the misunderstanding that the Justices of this Court, unlike all other jurists in this country, regard themselves as unrestricted by any ethics rules. </a:t>
            </a:r>
            <a:r>
              <a:rPr lang="en-US" dirty="0">
                <a:highlight>
                  <a:srgbClr val="FFFF00"/>
                </a:highlight>
              </a:rPr>
              <a:t>To dispel this misunderstanding, we are issuing this Code, which largely represents a </a:t>
            </a:r>
            <a:r>
              <a:rPr lang="en-US" b="1" dirty="0">
                <a:solidFill>
                  <a:srgbClr val="FF0000"/>
                </a:solidFill>
                <a:highlight>
                  <a:srgbClr val="FFFF00"/>
                </a:highlight>
              </a:rPr>
              <a:t>codification of principles </a:t>
            </a:r>
            <a:r>
              <a:rPr lang="en-US" dirty="0">
                <a:highlight>
                  <a:srgbClr val="FFFF00"/>
                </a:highlight>
              </a:rPr>
              <a:t>that we have long regarded as governing our conduct.</a:t>
            </a:r>
          </a:p>
          <a:p>
            <a:endParaRPr lang="en-US" dirty="0"/>
          </a:p>
        </p:txBody>
      </p:sp>
    </p:spTree>
    <p:extLst>
      <p:ext uri="{BB962C8B-B14F-4D97-AF65-F5344CB8AC3E}">
        <p14:creationId xmlns:p14="http://schemas.microsoft.com/office/powerpoint/2010/main" val="1399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B358-B5C0-0ABC-B1AA-304D7E84B239}"/>
              </a:ext>
            </a:extLst>
          </p:cNvPr>
          <p:cNvSpPr>
            <a:spLocks noGrp="1"/>
          </p:cNvSpPr>
          <p:nvPr>
            <p:ph type="title"/>
          </p:nvPr>
        </p:nvSpPr>
        <p:spPr/>
        <p:txBody>
          <a:bodyPr/>
          <a:lstStyle/>
          <a:p>
            <a:pPr algn="ctr"/>
            <a:r>
              <a:rPr lang="en-US" dirty="0"/>
              <a:t>What is the standard for recusal?</a:t>
            </a:r>
          </a:p>
        </p:txBody>
      </p:sp>
      <p:sp>
        <p:nvSpPr>
          <p:cNvPr id="3" name="Content Placeholder 2">
            <a:extLst>
              <a:ext uri="{FF2B5EF4-FFF2-40B4-BE49-F238E27FC236}">
                <a16:creationId xmlns:a16="http://schemas.microsoft.com/office/drawing/2014/main" id="{910C8D69-844D-D7FE-D776-A3A3801DFB3F}"/>
              </a:ext>
            </a:extLst>
          </p:cNvPr>
          <p:cNvSpPr>
            <a:spLocks noGrp="1"/>
          </p:cNvSpPr>
          <p:nvPr>
            <p:ph idx="1"/>
          </p:nvPr>
        </p:nvSpPr>
        <p:spPr/>
        <p:txBody>
          <a:bodyPr>
            <a:normAutofit fontScale="85000" lnSpcReduction="10000"/>
          </a:bodyPr>
          <a:lstStyle/>
          <a:p>
            <a:pPr marL="0" indent="0" algn="ctr">
              <a:buNone/>
            </a:pPr>
            <a:r>
              <a:rPr lang="en-US" dirty="0"/>
              <a:t>Supreme Court Code of Conduct</a:t>
            </a:r>
          </a:p>
          <a:p>
            <a:r>
              <a:rPr lang="en-US" dirty="0"/>
              <a:t>Canon 3A A Justice should not be swayed by partisan interests, public clamor, or fear of criticism.</a:t>
            </a:r>
          </a:p>
          <a:p>
            <a:endParaRPr lang="en-US" dirty="0"/>
          </a:p>
          <a:p>
            <a:r>
              <a:rPr lang="en-US" dirty="0"/>
              <a:t>Canon 3 B (1) A Justice is presumed impartial and has an obligation to sit unless disqualified.</a:t>
            </a:r>
            <a:endParaRPr lang="en-US" dirty="0">
              <a:hlinkClick r:id="rId3"/>
            </a:endParaRPr>
          </a:p>
          <a:p>
            <a:endParaRPr lang="en-US" dirty="0">
              <a:hlinkClick r:id="rId3"/>
            </a:endParaRPr>
          </a:p>
          <a:p>
            <a:r>
              <a:rPr lang="en-US" dirty="0">
                <a:hlinkClick r:id="rId3"/>
              </a:rPr>
              <a:t>Samuel Alito's Role in Jan 6 Ruling Questioned after John Roberts Memo Leak (msn.com)</a:t>
            </a:r>
            <a:endParaRPr lang="en-US" dirty="0"/>
          </a:p>
          <a:p>
            <a:endParaRPr lang="en-US" dirty="0"/>
          </a:p>
          <a:p>
            <a:r>
              <a:rPr lang="en-US" dirty="0"/>
              <a:t>If it is true that CJ Roberts protected President Trump from prosecution, is it acceptable that the CJ acted in the best interest of the country?</a:t>
            </a:r>
          </a:p>
        </p:txBody>
      </p:sp>
    </p:spTree>
    <p:extLst>
      <p:ext uri="{BB962C8B-B14F-4D97-AF65-F5344CB8AC3E}">
        <p14:creationId xmlns:p14="http://schemas.microsoft.com/office/powerpoint/2010/main" val="4029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5EE3-880D-F086-1F6F-FBEC6BD54428}"/>
              </a:ext>
            </a:extLst>
          </p:cNvPr>
          <p:cNvSpPr>
            <a:spLocks noGrp="1"/>
          </p:cNvSpPr>
          <p:nvPr>
            <p:ph type="title"/>
          </p:nvPr>
        </p:nvSpPr>
        <p:spPr/>
        <p:txBody>
          <a:bodyPr/>
          <a:lstStyle/>
          <a:p>
            <a:pPr algn="ctr"/>
            <a:r>
              <a:rPr lang="en-US" dirty="0"/>
              <a:t>Recusal?</a:t>
            </a:r>
          </a:p>
        </p:txBody>
      </p:sp>
      <p:sp>
        <p:nvSpPr>
          <p:cNvPr id="3" name="Content Placeholder 2">
            <a:extLst>
              <a:ext uri="{FF2B5EF4-FFF2-40B4-BE49-F238E27FC236}">
                <a16:creationId xmlns:a16="http://schemas.microsoft.com/office/drawing/2014/main" id="{8B75203D-E5B9-345E-4046-C46422C104AE}"/>
              </a:ext>
            </a:extLst>
          </p:cNvPr>
          <p:cNvSpPr>
            <a:spLocks noGrp="1"/>
          </p:cNvSpPr>
          <p:nvPr>
            <p:ph idx="1"/>
          </p:nvPr>
        </p:nvSpPr>
        <p:spPr>
          <a:xfrm>
            <a:off x="1154954" y="2603499"/>
            <a:ext cx="8825659" cy="4035295"/>
          </a:xfrm>
        </p:spPr>
        <p:txBody>
          <a:bodyPr>
            <a:normAutofit fontScale="92500" lnSpcReduction="10000"/>
          </a:bodyPr>
          <a:lstStyle/>
          <a:p>
            <a:pPr marL="0" indent="0">
              <a:buNone/>
            </a:pPr>
            <a:r>
              <a:rPr lang="en-US" b="1" dirty="0"/>
              <a:t>SCOTUS</a:t>
            </a:r>
          </a:p>
          <a:p>
            <a:pPr marL="0" indent="0">
              <a:buNone/>
            </a:pPr>
            <a:r>
              <a:rPr lang="en-US" dirty="0"/>
              <a:t>Vacations, tuition, </a:t>
            </a:r>
            <a:r>
              <a:rPr lang="en-US" dirty="0" err="1"/>
              <a:t>etc</a:t>
            </a:r>
            <a:r>
              <a:rPr lang="en-US" dirty="0"/>
              <a:t>, no recusal</a:t>
            </a:r>
          </a:p>
          <a:p>
            <a:pPr marL="0" indent="0">
              <a:buNone/>
            </a:pPr>
            <a:r>
              <a:rPr lang="en-US" dirty="0"/>
              <a:t>Flag at home, no recusal</a:t>
            </a:r>
          </a:p>
          <a:p>
            <a:pPr marL="0" indent="0">
              <a:buNone/>
            </a:pPr>
            <a:endParaRPr lang="en-US" dirty="0"/>
          </a:p>
          <a:p>
            <a:pPr marL="0" indent="0">
              <a:buNone/>
            </a:pPr>
            <a:r>
              <a:rPr lang="en-US" b="1" dirty="0"/>
              <a:t>NC, if recused, did the Court vote to recuse or did justice recuse themselves?</a:t>
            </a:r>
          </a:p>
          <a:p>
            <a:pPr marL="0" indent="0">
              <a:buNone/>
            </a:pPr>
            <a:r>
              <a:rPr lang="en-US" dirty="0"/>
              <a:t>state retirement case, some justices recuse</a:t>
            </a:r>
          </a:p>
          <a:p>
            <a:pPr marL="0" indent="0">
              <a:buNone/>
            </a:pPr>
            <a:r>
              <a:rPr lang="en-US" dirty="0"/>
              <a:t>In NC, Brother is an executive at a large corporation, recusal</a:t>
            </a:r>
          </a:p>
          <a:p>
            <a:pPr marL="0" indent="0">
              <a:buNone/>
            </a:pPr>
            <a:r>
              <a:rPr lang="en-US" dirty="0"/>
              <a:t>In NC, Dad is a party in case, no recusal</a:t>
            </a:r>
          </a:p>
          <a:p>
            <a:pPr marL="0" indent="0">
              <a:buNone/>
            </a:pPr>
            <a:r>
              <a:rPr lang="en-US" dirty="0"/>
              <a:t>Handled case as legislator and then as justice, no recusal</a:t>
            </a:r>
          </a:p>
          <a:p>
            <a:pPr marL="0" indent="0">
              <a:buNone/>
            </a:pPr>
            <a:r>
              <a:rPr lang="en-US" dirty="0"/>
              <a:t>Litigated voting rights cases, no recusal</a:t>
            </a:r>
          </a:p>
          <a:p>
            <a:pPr marL="0" indent="0">
              <a:buNone/>
            </a:pPr>
            <a:r>
              <a:rPr lang="en-US" dirty="0"/>
              <a:t>Hocking books, creating conflicts?</a:t>
            </a:r>
          </a:p>
          <a:p>
            <a:endParaRPr lang="en-US" dirty="0"/>
          </a:p>
        </p:txBody>
      </p:sp>
    </p:spTree>
    <p:extLst>
      <p:ext uri="{BB962C8B-B14F-4D97-AF65-F5344CB8AC3E}">
        <p14:creationId xmlns:p14="http://schemas.microsoft.com/office/powerpoint/2010/main" val="3127361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{E59DB0F8-4F97-46EF-A5D7-7A425F245965}tf02900722</Template>
  <TotalTime>7263</TotalTime>
  <Words>2254</Words>
  <Application>Microsoft Office PowerPoint</Application>
  <PresentationFormat>Widescreen</PresentationFormat>
  <Paragraphs>115</Paragraphs>
  <Slides>16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bentonsansregular</vt:lpstr>
      <vt:lpstr>Calibri</vt:lpstr>
      <vt:lpstr>Century Gothic</vt:lpstr>
      <vt:lpstr>nunito sans</vt:lpstr>
      <vt:lpstr>Poynter-OS-Display</vt:lpstr>
      <vt:lpstr>Times New Roman</vt:lpstr>
      <vt:lpstr>Wingdings 3</vt:lpstr>
      <vt:lpstr>Ion Boardroom</vt:lpstr>
      <vt:lpstr>Public Faith in Judicial Integrity</vt:lpstr>
      <vt:lpstr>What are the rules?  To whom do the rules apply?</vt:lpstr>
      <vt:lpstr>Who or what governs judicial conduct?</vt:lpstr>
      <vt:lpstr>Chief justices, Modern era</vt:lpstr>
      <vt:lpstr>Confirmation votes</vt:lpstr>
      <vt:lpstr>Opinion Leaks at the Supreme Court of the United States</vt:lpstr>
      <vt:lpstr>Supreme Court Code of Conduct  Statement of the Court</vt:lpstr>
      <vt:lpstr>What is the standard for recusal?</vt:lpstr>
      <vt:lpstr>Recusal?</vt:lpstr>
      <vt:lpstr>Americans expect full disclosure</vt:lpstr>
      <vt:lpstr>Too much disclosure??</vt:lpstr>
      <vt:lpstr>Hunter Biden</vt:lpstr>
      <vt:lpstr>SCONC, The Beasley Court</vt:lpstr>
      <vt:lpstr>“We Are Part of the Problem They Protest”                NYT, June 16, 2020</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Cheri Beasley</dc:creator>
  <cp:lastModifiedBy>Cheri Beasley</cp:lastModifiedBy>
  <cp:revision>10</cp:revision>
  <dcterms:created xsi:type="dcterms:W3CDTF">2024-09-15T01:02:26Z</dcterms:created>
  <dcterms:modified xsi:type="dcterms:W3CDTF">2024-09-20T02:52:16Z</dcterms:modified>
</cp:coreProperties>
</file>