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0" r:id="rId2"/>
    <p:sldId id="283" r:id="rId3"/>
    <p:sldId id="281" r:id="rId4"/>
    <p:sldId id="356" r:id="rId5"/>
    <p:sldId id="318" r:id="rId6"/>
    <p:sldId id="319" r:id="rId7"/>
    <p:sldId id="357" r:id="rId8"/>
    <p:sldId id="339" r:id="rId9"/>
    <p:sldId id="358" r:id="rId10"/>
    <p:sldId id="322" r:id="rId11"/>
    <p:sldId id="360" r:id="rId12"/>
    <p:sldId id="361" r:id="rId13"/>
    <p:sldId id="354" r:id="rId14"/>
    <p:sldId id="363" r:id="rId15"/>
    <p:sldId id="355" r:id="rId16"/>
    <p:sldId id="364" r:id="rId17"/>
    <p:sldId id="282"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32B5F-BA7F-4D19-92A1-FAB4666F6D19}" v="88" dt="2025-06-18T22:10:44.325"/>
    <p1510:client id="{E1758B8C-5ADA-FF44-C552-CBC97899965A}" v="6346" dt="2025-06-19T13:08:00.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9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421E8-6610-4D81-B4B6-3F0E2A4F11B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4851410-F2F8-488B-A08A-AE9DE602E495}">
      <dgm:prSet/>
      <dgm:spPr/>
      <dgm:t>
        <a:bodyPr/>
        <a:lstStyle/>
        <a:p>
          <a:r>
            <a:rPr lang="en-US"/>
            <a:t>Corporate &amp; Banking Lawyer</a:t>
          </a:r>
        </a:p>
      </dgm:t>
    </dgm:pt>
    <dgm:pt modelId="{E9361EDF-F5AD-42B7-8B32-C85CDF2ACD24}" type="parTrans" cxnId="{6D2CBF91-C6F0-485E-A60B-F08E61306CBC}">
      <dgm:prSet/>
      <dgm:spPr/>
      <dgm:t>
        <a:bodyPr/>
        <a:lstStyle/>
        <a:p>
          <a:endParaRPr lang="en-US"/>
        </a:p>
      </dgm:t>
    </dgm:pt>
    <dgm:pt modelId="{C332D5A4-EF6D-4729-8F9F-3BF2D09CB8B1}" type="sibTrans" cxnId="{6D2CBF91-C6F0-485E-A60B-F08E61306CBC}">
      <dgm:prSet/>
      <dgm:spPr/>
      <dgm:t>
        <a:bodyPr/>
        <a:lstStyle/>
        <a:p>
          <a:endParaRPr lang="en-US"/>
        </a:p>
      </dgm:t>
    </dgm:pt>
    <dgm:pt modelId="{C8FF7C87-0437-46C3-A0A6-6F5676592668}">
      <dgm:prSet/>
      <dgm:spPr/>
      <dgm:t>
        <a:bodyPr/>
        <a:lstStyle/>
        <a:p>
          <a:r>
            <a:rPr lang="en-US"/>
            <a:t>After WWI focused on International Peace Efforts </a:t>
          </a:r>
        </a:p>
      </dgm:t>
    </dgm:pt>
    <dgm:pt modelId="{A976BC8C-2677-4AEA-9489-6817E4566A05}" type="parTrans" cxnId="{63665455-64F6-4259-B070-714CF930E409}">
      <dgm:prSet/>
      <dgm:spPr/>
      <dgm:t>
        <a:bodyPr/>
        <a:lstStyle/>
        <a:p>
          <a:endParaRPr lang="en-US"/>
        </a:p>
      </dgm:t>
    </dgm:pt>
    <dgm:pt modelId="{09C3BDC3-55FB-4044-AC1D-2FABF2CDB12F}" type="sibTrans" cxnId="{63665455-64F6-4259-B070-714CF930E409}">
      <dgm:prSet/>
      <dgm:spPr/>
      <dgm:t>
        <a:bodyPr/>
        <a:lstStyle/>
        <a:p>
          <a:endParaRPr lang="en-US"/>
        </a:p>
      </dgm:t>
    </dgm:pt>
    <dgm:pt modelId="{7FA58B94-2400-457E-906A-7BC664E888A8}">
      <dgm:prSet/>
      <dgm:spPr/>
      <dgm:t>
        <a:bodyPr/>
        <a:lstStyle/>
        <a:p>
          <a:r>
            <a:rPr lang="en-US"/>
            <a:t>Draftsman of the Kellog-Briand Pact of Paris of 1928</a:t>
          </a:r>
        </a:p>
      </dgm:t>
    </dgm:pt>
    <dgm:pt modelId="{76F10745-0BB2-4BB1-AB9F-06F5A0B9792C}" type="parTrans" cxnId="{34091211-F038-430A-995D-B5CD0703A7D3}">
      <dgm:prSet/>
      <dgm:spPr/>
      <dgm:t>
        <a:bodyPr/>
        <a:lstStyle/>
        <a:p>
          <a:endParaRPr lang="en-US"/>
        </a:p>
      </dgm:t>
    </dgm:pt>
    <dgm:pt modelId="{E52275D0-447F-4392-9614-3CEFAB594109}" type="sibTrans" cxnId="{34091211-F038-430A-995D-B5CD0703A7D3}">
      <dgm:prSet/>
      <dgm:spPr/>
      <dgm:t>
        <a:bodyPr/>
        <a:lstStyle/>
        <a:p>
          <a:endParaRPr lang="en-US"/>
        </a:p>
      </dgm:t>
    </dgm:pt>
    <dgm:pt modelId="{05FCEF54-3FAC-4B0B-B6F1-038A7C5D4576}">
      <dgm:prSet/>
      <dgm:spPr/>
      <dgm:t>
        <a:bodyPr/>
        <a:lstStyle/>
        <a:p>
          <a:r>
            <a:rPr lang="en-US"/>
            <a:t>Made resort to War a violation of International Law</a:t>
          </a:r>
        </a:p>
      </dgm:t>
    </dgm:pt>
    <dgm:pt modelId="{B6786F3E-FEE4-493D-B679-EA2CEFF26F18}" type="parTrans" cxnId="{FD822286-0C2C-425B-AC8F-6587103AB0F6}">
      <dgm:prSet/>
      <dgm:spPr/>
      <dgm:t>
        <a:bodyPr/>
        <a:lstStyle/>
        <a:p>
          <a:endParaRPr lang="en-US"/>
        </a:p>
      </dgm:t>
    </dgm:pt>
    <dgm:pt modelId="{6E5CDC40-28D4-4E8A-889D-3702C432B1B1}" type="sibTrans" cxnId="{FD822286-0C2C-425B-AC8F-6587103AB0F6}">
      <dgm:prSet/>
      <dgm:spPr/>
      <dgm:t>
        <a:bodyPr/>
        <a:lstStyle/>
        <a:p>
          <a:endParaRPr lang="en-US"/>
        </a:p>
      </dgm:t>
    </dgm:pt>
    <dgm:pt modelId="{FD6E10EE-768E-4AB8-B440-EF904C5D40DD}" type="pres">
      <dgm:prSet presAssocID="{599421E8-6610-4D81-B4B6-3F0E2A4F11BD}" presName="linear" presStyleCnt="0">
        <dgm:presLayoutVars>
          <dgm:animLvl val="lvl"/>
          <dgm:resizeHandles val="exact"/>
        </dgm:presLayoutVars>
      </dgm:prSet>
      <dgm:spPr/>
    </dgm:pt>
    <dgm:pt modelId="{663D7C7B-D86F-48B4-B724-FEF3A32246A6}" type="pres">
      <dgm:prSet presAssocID="{F4851410-F2F8-488B-A08A-AE9DE602E495}" presName="parentText" presStyleLbl="node1" presStyleIdx="0" presStyleCnt="4">
        <dgm:presLayoutVars>
          <dgm:chMax val="0"/>
          <dgm:bulletEnabled val="1"/>
        </dgm:presLayoutVars>
      </dgm:prSet>
      <dgm:spPr/>
    </dgm:pt>
    <dgm:pt modelId="{11D3E5BD-BDAA-488D-91B1-F84DD1895616}" type="pres">
      <dgm:prSet presAssocID="{C332D5A4-EF6D-4729-8F9F-3BF2D09CB8B1}" presName="spacer" presStyleCnt="0"/>
      <dgm:spPr/>
    </dgm:pt>
    <dgm:pt modelId="{1C1EC23A-36D4-423E-8BA7-4C2D4FC8381C}" type="pres">
      <dgm:prSet presAssocID="{C8FF7C87-0437-46C3-A0A6-6F5676592668}" presName="parentText" presStyleLbl="node1" presStyleIdx="1" presStyleCnt="4">
        <dgm:presLayoutVars>
          <dgm:chMax val="0"/>
          <dgm:bulletEnabled val="1"/>
        </dgm:presLayoutVars>
      </dgm:prSet>
      <dgm:spPr/>
    </dgm:pt>
    <dgm:pt modelId="{98041F19-7F7F-45E3-A291-026532A806D2}" type="pres">
      <dgm:prSet presAssocID="{09C3BDC3-55FB-4044-AC1D-2FABF2CDB12F}" presName="spacer" presStyleCnt="0"/>
      <dgm:spPr/>
    </dgm:pt>
    <dgm:pt modelId="{E1D1FF8B-F1E3-4849-8740-C559F6B7F34B}" type="pres">
      <dgm:prSet presAssocID="{7FA58B94-2400-457E-906A-7BC664E888A8}" presName="parentText" presStyleLbl="node1" presStyleIdx="2" presStyleCnt="4">
        <dgm:presLayoutVars>
          <dgm:chMax val="0"/>
          <dgm:bulletEnabled val="1"/>
        </dgm:presLayoutVars>
      </dgm:prSet>
      <dgm:spPr/>
    </dgm:pt>
    <dgm:pt modelId="{D65FA4C6-59A4-4AF4-9D51-19AEC0807D75}" type="pres">
      <dgm:prSet presAssocID="{E52275D0-447F-4392-9614-3CEFAB594109}" presName="spacer" presStyleCnt="0"/>
      <dgm:spPr/>
    </dgm:pt>
    <dgm:pt modelId="{A02BCB16-D955-48E6-8F1A-B95439A903EB}" type="pres">
      <dgm:prSet presAssocID="{05FCEF54-3FAC-4B0B-B6F1-038A7C5D4576}" presName="parentText" presStyleLbl="node1" presStyleIdx="3" presStyleCnt="4">
        <dgm:presLayoutVars>
          <dgm:chMax val="0"/>
          <dgm:bulletEnabled val="1"/>
        </dgm:presLayoutVars>
      </dgm:prSet>
      <dgm:spPr/>
    </dgm:pt>
  </dgm:ptLst>
  <dgm:cxnLst>
    <dgm:cxn modelId="{34091211-F038-430A-995D-B5CD0703A7D3}" srcId="{599421E8-6610-4D81-B4B6-3F0E2A4F11BD}" destId="{7FA58B94-2400-457E-906A-7BC664E888A8}" srcOrd="2" destOrd="0" parTransId="{76F10745-0BB2-4BB1-AB9F-06F5A0B9792C}" sibTransId="{E52275D0-447F-4392-9614-3CEFAB594109}"/>
    <dgm:cxn modelId="{0E51882C-390D-4B53-8BF1-A32B79EECAD7}" type="presOf" srcId="{C8FF7C87-0437-46C3-A0A6-6F5676592668}" destId="{1C1EC23A-36D4-423E-8BA7-4C2D4FC8381C}" srcOrd="0" destOrd="0" presId="urn:microsoft.com/office/officeart/2005/8/layout/vList2"/>
    <dgm:cxn modelId="{63665455-64F6-4259-B070-714CF930E409}" srcId="{599421E8-6610-4D81-B4B6-3F0E2A4F11BD}" destId="{C8FF7C87-0437-46C3-A0A6-6F5676592668}" srcOrd="1" destOrd="0" parTransId="{A976BC8C-2677-4AEA-9489-6817E4566A05}" sibTransId="{09C3BDC3-55FB-4044-AC1D-2FABF2CDB12F}"/>
    <dgm:cxn modelId="{A48B447A-B689-41DC-BEF7-26398EF9B5DD}" type="presOf" srcId="{05FCEF54-3FAC-4B0B-B6F1-038A7C5D4576}" destId="{A02BCB16-D955-48E6-8F1A-B95439A903EB}" srcOrd="0" destOrd="0" presId="urn:microsoft.com/office/officeart/2005/8/layout/vList2"/>
    <dgm:cxn modelId="{FD822286-0C2C-425B-AC8F-6587103AB0F6}" srcId="{599421E8-6610-4D81-B4B6-3F0E2A4F11BD}" destId="{05FCEF54-3FAC-4B0B-B6F1-038A7C5D4576}" srcOrd="3" destOrd="0" parTransId="{B6786F3E-FEE4-493D-B679-EA2CEFF26F18}" sibTransId="{6E5CDC40-28D4-4E8A-889D-3702C432B1B1}"/>
    <dgm:cxn modelId="{6D2CBF91-C6F0-485E-A60B-F08E61306CBC}" srcId="{599421E8-6610-4D81-B4B6-3F0E2A4F11BD}" destId="{F4851410-F2F8-488B-A08A-AE9DE602E495}" srcOrd="0" destOrd="0" parTransId="{E9361EDF-F5AD-42B7-8B32-C85CDF2ACD24}" sibTransId="{C332D5A4-EF6D-4729-8F9F-3BF2D09CB8B1}"/>
    <dgm:cxn modelId="{9D5733AD-FFDF-4DCF-867E-FC7D13BE440C}" type="presOf" srcId="{7FA58B94-2400-457E-906A-7BC664E888A8}" destId="{E1D1FF8B-F1E3-4849-8740-C559F6B7F34B}" srcOrd="0" destOrd="0" presId="urn:microsoft.com/office/officeart/2005/8/layout/vList2"/>
    <dgm:cxn modelId="{790D1BF1-10F0-427C-98A0-BBD6E9ED8AC1}" type="presOf" srcId="{F4851410-F2F8-488B-A08A-AE9DE602E495}" destId="{663D7C7B-D86F-48B4-B724-FEF3A32246A6}" srcOrd="0" destOrd="0" presId="urn:microsoft.com/office/officeart/2005/8/layout/vList2"/>
    <dgm:cxn modelId="{02F176D5-ABD8-43A8-AB62-5D7FA0809516}" type="presOf" srcId="{599421E8-6610-4D81-B4B6-3F0E2A4F11BD}" destId="{FD6E10EE-768E-4AB8-B440-EF904C5D40DD}" srcOrd="0" destOrd="0" presId="urn:microsoft.com/office/officeart/2005/8/layout/vList2"/>
    <dgm:cxn modelId="{56D89EFA-73B6-4736-9F61-DDBB26F7CDE3}" type="presParOf" srcId="{FD6E10EE-768E-4AB8-B440-EF904C5D40DD}" destId="{663D7C7B-D86F-48B4-B724-FEF3A32246A6}" srcOrd="0" destOrd="0" presId="urn:microsoft.com/office/officeart/2005/8/layout/vList2"/>
    <dgm:cxn modelId="{0189A742-D279-4A62-BD3D-B0168FCD4744}" type="presParOf" srcId="{FD6E10EE-768E-4AB8-B440-EF904C5D40DD}" destId="{11D3E5BD-BDAA-488D-91B1-F84DD1895616}" srcOrd="1" destOrd="0" presId="urn:microsoft.com/office/officeart/2005/8/layout/vList2"/>
    <dgm:cxn modelId="{6A7E721B-67FA-4C75-90E4-A993C9B1425C}" type="presParOf" srcId="{FD6E10EE-768E-4AB8-B440-EF904C5D40DD}" destId="{1C1EC23A-36D4-423E-8BA7-4C2D4FC8381C}" srcOrd="2" destOrd="0" presId="urn:microsoft.com/office/officeart/2005/8/layout/vList2"/>
    <dgm:cxn modelId="{FAD5F5E7-52E7-4EC3-B1D0-444FC001DC97}" type="presParOf" srcId="{FD6E10EE-768E-4AB8-B440-EF904C5D40DD}" destId="{98041F19-7F7F-45E3-A291-026532A806D2}" srcOrd="3" destOrd="0" presId="urn:microsoft.com/office/officeart/2005/8/layout/vList2"/>
    <dgm:cxn modelId="{C1F32EF3-FCDD-4064-AC56-B0FB5EAE3A20}" type="presParOf" srcId="{FD6E10EE-768E-4AB8-B440-EF904C5D40DD}" destId="{E1D1FF8B-F1E3-4849-8740-C559F6B7F34B}" srcOrd="4" destOrd="0" presId="urn:microsoft.com/office/officeart/2005/8/layout/vList2"/>
    <dgm:cxn modelId="{006951B9-A2C7-4136-8FE4-03EE5ADFFF3E}" type="presParOf" srcId="{FD6E10EE-768E-4AB8-B440-EF904C5D40DD}" destId="{D65FA4C6-59A4-4AF4-9D51-19AEC0807D75}" srcOrd="5" destOrd="0" presId="urn:microsoft.com/office/officeart/2005/8/layout/vList2"/>
    <dgm:cxn modelId="{A1A8768B-99FB-496E-99F1-95D5ED43F2DD}" type="presParOf" srcId="{FD6E10EE-768E-4AB8-B440-EF904C5D40DD}" destId="{A02BCB16-D955-48E6-8F1A-B95439A903EB}"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D7C7B-D86F-48B4-B724-FEF3A32246A6}">
      <dsp:nvSpPr>
        <dsp:cNvPr id="0" name=""/>
        <dsp:cNvSpPr/>
      </dsp:nvSpPr>
      <dsp:spPr>
        <a:xfrm>
          <a:off x="0" y="11185"/>
          <a:ext cx="4772138"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Corporate &amp; Banking Lawyer</a:t>
          </a:r>
        </a:p>
      </dsp:txBody>
      <dsp:txXfrm>
        <a:off x="46777" y="57962"/>
        <a:ext cx="4678584" cy="864675"/>
      </dsp:txXfrm>
    </dsp:sp>
    <dsp:sp modelId="{1C1EC23A-36D4-423E-8BA7-4C2D4FC8381C}">
      <dsp:nvSpPr>
        <dsp:cNvPr id="0" name=""/>
        <dsp:cNvSpPr/>
      </dsp:nvSpPr>
      <dsp:spPr>
        <a:xfrm>
          <a:off x="0" y="1038535"/>
          <a:ext cx="4772138"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After WWI focused on International Peace Efforts </a:t>
          </a:r>
        </a:p>
      </dsp:txBody>
      <dsp:txXfrm>
        <a:off x="46777" y="1085312"/>
        <a:ext cx="4678584" cy="864675"/>
      </dsp:txXfrm>
    </dsp:sp>
    <dsp:sp modelId="{E1D1FF8B-F1E3-4849-8740-C559F6B7F34B}">
      <dsp:nvSpPr>
        <dsp:cNvPr id="0" name=""/>
        <dsp:cNvSpPr/>
      </dsp:nvSpPr>
      <dsp:spPr>
        <a:xfrm>
          <a:off x="0" y="2065885"/>
          <a:ext cx="4772138"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Draftsman of the Kellog-Briand Pact of Paris of 1928</a:t>
          </a:r>
        </a:p>
      </dsp:txBody>
      <dsp:txXfrm>
        <a:off x="46777" y="2112662"/>
        <a:ext cx="4678584" cy="864675"/>
      </dsp:txXfrm>
    </dsp:sp>
    <dsp:sp modelId="{A02BCB16-D955-48E6-8F1A-B95439A903EB}">
      <dsp:nvSpPr>
        <dsp:cNvPr id="0" name=""/>
        <dsp:cNvSpPr/>
      </dsp:nvSpPr>
      <dsp:spPr>
        <a:xfrm>
          <a:off x="0" y="3093235"/>
          <a:ext cx="4772138" cy="9582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Made resort to War a violation of International Law</a:t>
          </a:r>
        </a:p>
      </dsp:txBody>
      <dsp:txXfrm>
        <a:off x="46777" y="3140012"/>
        <a:ext cx="4678584" cy="8646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08AF5A-67CA-43B6-AE7F-E7F47A25A0EA}" type="datetimeFigureOut">
              <a:rPr lang="en-US" smtClean="0"/>
              <a:t>6/24/2025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BEEE34-679A-4EFE-9D5F-9178D46D6853}" type="slidenum">
              <a:rPr lang="en-US" smtClean="0"/>
              <a:t>‹#›</a:t>
            </a:fld>
            <a:endParaRPr lang="en-US"/>
          </a:p>
        </p:txBody>
      </p:sp>
    </p:spTree>
    <p:extLst>
      <p:ext uri="{BB962C8B-B14F-4D97-AF65-F5344CB8AC3E}">
        <p14:creationId xmlns:p14="http://schemas.microsoft.com/office/powerpoint/2010/main" val="218012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1</a:t>
            </a:fld>
            <a:endParaRPr lang="en-US"/>
          </a:p>
        </p:txBody>
      </p:sp>
    </p:spTree>
    <p:extLst>
      <p:ext uri="{BB962C8B-B14F-4D97-AF65-F5344CB8AC3E}">
        <p14:creationId xmlns:p14="http://schemas.microsoft.com/office/powerpoint/2010/main" val="287692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13</a:t>
            </a:fld>
            <a:endParaRPr lang="en-US"/>
          </a:p>
        </p:txBody>
      </p:sp>
    </p:spTree>
    <p:extLst>
      <p:ext uri="{BB962C8B-B14F-4D97-AF65-F5344CB8AC3E}">
        <p14:creationId xmlns:p14="http://schemas.microsoft.com/office/powerpoint/2010/main" val="306768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CD6F-DC8E-201A-C0EA-9B12B5707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74749-E82A-E171-33B2-09E4CF017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E9416-EA48-B739-B324-C05C29214A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1D66D-78CA-B347-BAFF-57BF376C2DA7}"/>
              </a:ext>
            </a:extLst>
          </p:cNvPr>
          <p:cNvSpPr>
            <a:spLocks noGrp="1"/>
          </p:cNvSpPr>
          <p:nvPr>
            <p:ph type="sldNum" sz="quarter" idx="5"/>
          </p:nvPr>
        </p:nvSpPr>
        <p:spPr/>
        <p:txBody>
          <a:bodyPr/>
          <a:lstStyle/>
          <a:p>
            <a:fld id="{C85AAAF8-E258-486C-80E4-77516F0248B7}" type="slidenum">
              <a:rPr lang="en-US" smtClean="0"/>
              <a:t>14</a:t>
            </a:fld>
            <a:endParaRPr lang="en-US"/>
          </a:p>
        </p:txBody>
      </p:sp>
    </p:spTree>
    <p:extLst>
      <p:ext uri="{BB962C8B-B14F-4D97-AF65-F5344CB8AC3E}">
        <p14:creationId xmlns:p14="http://schemas.microsoft.com/office/powerpoint/2010/main" val="393446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F365-0798-F7CA-FB29-1E6F74D74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32E71-7C40-7A68-74A2-AA4BC4AF0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694FC-A223-9E5D-619F-1177BF8DF8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013E97-8785-0FCC-03A9-CEA8749ADF45}"/>
              </a:ext>
            </a:extLst>
          </p:cNvPr>
          <p:cNvSpPr>
            <a:spLocks noGrp="1"/>
          </p:cNvSpPr>
          <p:nvPr>
            <p:ph type="sldNum" sz="quarter" idx="5"/>
          </p:nvPr>
        </p:nvSpPr>
        <p:spPr/>
        <p:txBody>
          <a:bodyPr/>
          <a:lstStyle/>
          <a:p>
            <a:fld id="{C85AAAF8-E258-486C-80E4-77516F0248B7}" type="slidenum">
              <a:rPr lang="en-US" smtClean="0"/>
              <a:t>15</a:t>
            </a:fld>
            <a:endParaRPr lang="en-US"/>
          </a:p>
        </p:txBody>
      </p:sp>
    </p:spTree>
    <p:extLst>
      <p:ext uri="{BB962C8B-B14F-4D97-AF65-F5344CB8AC3E}">
        <p14:creationId xmlns:p14="http://schemas.microsoft.com/office/powerpoint/2010/main" val="17939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774DE-6A9D-451E-DE09-34721430B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63E35-9ED7-5BDA-652F-DEF430AC7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F6B6E-3A7A-6CDC-6B85-409F6E137B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6CA441-C71B-8BDD-094B-DB0C754D948D}"/>
              </a:ext>
            </a:extLst>
          </p:cNvPr>
          <p:cNvSpPr>
            <a:spLocks noGrp="1"/>
          </p:cNvSpPr>
          <p:nvPr>
            <p:ph type="sldNum" sz="quarter" idx="5"/>
          </p:nvPr>
        </p:nvSpPr>
        <p:spPr/>
        <p:txBody>
          <a:bodyPr/>
          <a:lstStyle/>
          <a:p>
            <a:fld id="{C85AAAF8-E258-486C-80E4-77516F0248B7}" type="slidenum">
              <a:rPr lang="en-US" smtClean="0"/>
              <a:t>16</a:t>
            </a:fld>
            <a:endParaRPr lang="en-US"/>
          </a:p>
        </p:txBody>
      </p:sp>
    </p:spTree>
    <p:extLst>
      <p:ext uri="{BB962C8B-B14F-4D97-AF65-F5344CB8AC3E}">
        <p14:creationId xmlns:p14="http://schemas.microsoft.com/office/powerpoint/2010/main" val="45623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5</a:t>
            </a:fld>
            <a:endParaRPr lang="en-US"/>
          </a:p>
        </p:txBody>
      </p:sp>
    </p:spTree>
    <p:extLst>
      <p:ext uri="{BB962C8B-B14F-4D97-AF65-F5344CB8AC3E}">
        <p14:creationId xmlns:p14="http://schemas.microsoft.com/office/powerpoint/2010/main" val="221471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6</a:t>
            </a:fld>
            <a:endParaRPr lang="en-US"/>
          </a:p>
        </p:txBody>
      </p:sp>
    </p:spTree>
    <p:extLst>
      <p:ext uri="{BB962C8B-B14F-4D97-AF65-F5344CB8AC3E}">
        <p14:creationId xmlns:p14="http://schemas.microsoft.com/office/powerpoint/2010/main" val="764987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9319C-F787-862D-907F-C277D38DD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3EA24-A803-B6BC-3CD1-D65937A47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E847F-6DA7-5FC1-33CF-481EDEC497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255D81-BD61-856E-3823-4E57AA4BA17D}"/>
              </a:ext>
            </a:extLst>
          </p:cNvPr>
          <p:cNvSpPr>
            <a:spLocks noGrp="1"/>
          </p:cNvSpPr>
          <p:nvPr>
            <p:ph type="sldNum" sz="quarter" idx="5"/>
          </p:nvPr>
        </p:nvSpPr>
        <p:spPr/>
        <p:txBody>
          <a:bodyPr/>
          <a:lstStyle/>
          <a:p>
            <a:fld id="{C85AAAF8-E258-486C-80E4-77516F0248B7}" type="slidenum">
              <a:rPr lang="en-US" smtClean="0"/>
              <a:t>7</a:t>
            </a:fld>
            <a:endParaRPr lang="en-US"/>
          </a:p>
        </p:txBody>
      </p:sp>
    </p:spTree>
    <p:extLst>
      <p:ext uri="{BB962C8B-B14F-4D97-AF65-F5344CB8AC3E}">
        <p14:creationId xmlns:p14="http://schemas.microsoft.com/office/powerpoint/2010/main" val="180282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8</a:t>
            </a:fld>
            <a:endParaRPr lang="en-US"/>
          </a:p>
        </p:txBody>
      </p:sp>
    </p:spTree>
    <p:extLst>
      <p:ext uri="{BB962C8B-B14F-4D97-AF65-F5344CB8AC3E}">
        <p14:creationId xmlns:p14="http://schemas.microsoft.com/office/powerpoint/2010/main" val="236771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22613-96AE-176B-995C-B802328BE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FFC7E-1BB8-F0D2-F8E0-2C74092A4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81B55-FAC2-9B8F-2D24-4BD2F492E8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709DC3-A7B4-7E41-1D68-F340D7B4E6B2}"/>
              </a:ext>
            </a:extLst>
          </p:cNvPr>
          <p:cNvSpPr>
            <a:spLocks noGrp="1"/>
          </p:cNvSpPr>
          <p:nvPr>
            <p:ph type="sldNum" sz="quarter" idx="5"/>
          </p:nvPr>
        </p:nvSpPr>
        <p:spPr/>
        <p:txBody>
          <a:bodyPr/>
          <a:lstStyle/>
          <a:p>
            <a:fld id="{C85AAAF8-E258-486C-80E4-77516F0248B7}" type="slidenum">
              <a:rPr lang="en-US" smtClean="0"/>
              <a:t>9</a:t>
            </a:fld>
            <a:endParaRPr lang="en-US"/>
          </a:p>
        </p:txBody>
      </p:sp>
    </p:spTree>
    <p:extLst>
      <p:ext uri="{BB962C8B-B14F-4D97-AF65-F5344CB8AC3E}">
        <p14:creationId xmlns:p14="http://schemas.microsoft.com/office/powerpoint/2010/main" val="415781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AAAF8-E258-486C-80E4-77516F0248B7}" type="slidenum">
              <a:rPr lang="en-US" smtClean="0"/>
              <a:t>10</a:t>
            </a:fld>
            <a:endParaRPr lang="en-US"/>
          </a:p>
        </p:txBody>
      </p:sp>
    </p:spTree>
    <p:extLst>
      <p:ext uri="{BB962C8B-B14F-4D97-AF65-F5344CB8AC3E}">
        <p14:creationId xmlns:p14="http://schemas.microsoft.com/office/powerpoint/2010/main" val="347503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C32C-9F80-EA10-009F-851779085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25D0A-EB01-773A-D9B4-53DE29678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4C602-95A1-333C-FAC3-3AAC13C460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11AED6-D97D-418A-B040-545EC7FF2024}"/>
              </a:ext>
            </a:extLst>
          </p:cNvPr>
          <p:cNvSpPr>
            <a:spLocks noGrp="1"/>
          </p:cNvSpPr>
          <p:nvPr>
            <p:ph type="sldNum" sz="quarter" idx="5"/>
          </p:nvPr>
        </p:nvSpPr>
        <p:spPr/>
        <p:txBody>
          <a:bodyPr/>
          <a:lstStyle/>
          <a:p>
            <a:fld id="{C85AAAF8-E258-486C-80E4-77516F0248B7}" type="slidenum">
              <a:rPr lang="en-US" smtClean="0"/>
              <a:t>11</a:t>
            </a:fld>
            <a:endParaRPr lang="en-US"/>
          </a:p>
        </p:txBody>
      </p:sp>
    </p:spTree>
    <p:extLst>
      <p:ext uri="{BB962C8B-B14F-4D97-AF65-F5344CB8AC3E}">
        <p14:creationId xmlns:p14="http://schemas.microsoft.com/office/powerpoint/2010/main" val="185342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B484-9A0C-F714-DED5-35E82E508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31D70-7961-716F-8C7F-F82A9898A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AD442-7B0E-F435-A611-0D8169FA00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C7536A-024C-7F20-1D68-97E06CFA5C9D}"/>
              </a:ext>
            </a:extLst>
          </p:cNvPr>
          <p:cNvSpPr>
            <a:spLocks noGrp="1"/>
          </p:cNvSpPr>
          <p:nvPr>
            <p:ph type="sldNum" sz="quarter" idx="5"/>
          </p:nvPr>
        </p:nvSpPr>
        <p:spPr/>
        <p:txBody>
          <a:bodyPr/>
          <a:lstStyle/>
          <a:p>
            <a:fld id="{C85AAAF8-E258-486C-80E4-77516F0248B7}" type="slidenum">
              <a:rPr lang="en-US" smtClean="0"/>
              <a:t>12</a:t>
            </a:fld>
            <a:endParaRPr lang="en-US"/>
          </a:p>
        </p:txBody>
      </p:sp>
    </p:spTree>
    <p:extLst>
      <p:ext uri="{BB962C8B-B14F-4D97-AF65-F5344CB8AC3E}">
        <p14:creationId xmlns:p14="http://schemas.microsoft.com/office/powerpoint/2010/main" val="535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71B9-0EE7-BA8F-301B-E70EAD68FA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D5A17-F599-CA3C-CCF3-8293CFF2F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61A7E6-17C0-EE3D-50DE-1F45C774E719}"/>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B9D04596-9162-03B2-20DF-3C6C04B8E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AFFE2-9565-2AB0-9732-9C135E22B290}"/>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12005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2A10-CDCC-58C6-430E-C4DBB4D46A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4238A-844E-0EF9-7532-1340ECDDBD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83271-9DE8-39DB-F79D-7BE864937891}"/>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8357102D-CE94-E590-9923-95FA09865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7FB6A-53C6-26A0-B920-F9D5E3CB7355}"/>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81865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D7937-FE29-F464-4DC0-5EB3F77ACC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F2AC4-4F6D-92B7-851F-84D68CE5E7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A7F1D-0C76-4AA8-E6DF-97B816CDF8AB}"/>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6F337C94-15C9-1DE4-9B71-5B69E556F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9727-B4BC-5226-CBCE-F9D9E245436D}"/>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778496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5922575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3CEA-CD79-0269-546B-890D687F4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9A9A0-C720-E688-CC69-D57E58E097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B133E-D29A-A693-3D54-8CE6E87F6C05}"/>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48C746B2-7789-BF23-4A01-691739F46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6BDA1-5D50-D55B-0C58-2D744418F8C6}"/>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315124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7FF3-7559-E662-B0D2-145B7D392C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BFE278-ED0F-0BE5-5736-E6463323B9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E9470F-C9F6-6E11-CE0A-3E9B4633BCA4}"/>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EF7847A1-FA4A-7591-7F5C-D9024C713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7D250-4B89-DA4E-78F8-AB4BB1669B8E}"/>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214402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5C8B-3397-0CED-11CE-E807F4EF7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FDCCE-0D53-69A7-42CF-7F6E6B339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24626D-34ED-A348-9ED2-5AAEF2725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9022A-5A31-684B-1356-6828DF78EDBE}"/>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6" name="Footer Placeholder 5">
            <a:extLst>
              <a:ext uri="{FF2B5EF4-FFF2-40B4-BE49-F238E27FC236}">
                <a16:creationId xmlns:a16="http://schemas.microsoft.com/office/drawing/2014/main" id="{F8D17B50-9521-183A-6589-DAAE4474DB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EB527-691A-B0E5-1BB0-37285C66F95D}"/>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1596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7B28-1C7D-9B85-555A-13E5C3883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0EC4B-DEB1-0FE9-90FC-2173D884EA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6D52E-A2D6-9305-04C3-89518ABDE2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47BDE7-FD48-FB11-2E96-5250C348A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28F89-1093-969E-823C-A7833ED2D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E6B75F-0704-6CE3-914F-DD8D42386580}"/>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8" name="Footer Placeholder 7">
            <a:extLst>
              <a:ext uri="{FF2B5EF4-FFF2-40B4-BE49-F238E27FC236}">
                <a16:creationId xmlns:a16="http://schemas.microsoft.com/office/drawing/2014/main" id="{208D17AA-3E54-B8EE-11FC-F7B5C9CA3B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1F9AE-F14F-1FD1-9D1A-D2424689FA95}"/>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773032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659-82B0-2C08-7C8F-5C560BC81E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A160BB-AC38-7A3A-16E8-422868E6A899}"/>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4" name="Footer Placeholder 3">
            <a:extLst>
              <a:ext uri="{FF2B5EF4-FFF2-40B4-BE49-F238E27FC236}">
                <a16:creationId xmlns:a16="http://schemas.microsoft.com/office/drawing/2014/main" id="{69896FA7-F59B-A16B-22DA-87CE6CCB41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15D275-1679-C164-14D0-87974740B4A3}"/>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47175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B0CDC-1286-460C-4835-8E81F567946F}"/>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3" name="Footer Placeholder 2">
            <a:extLst>
              <a:ext uri="{FF2B5EF4-FFF2-40B4-BE49-F238E27FC236}">
                <a16:creationId xmlns:a16="http://schemas.microsoft.com/office/drawing/2014/main" id="{C4D5CBA2-CF38-7999-EDA1-3507737D2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89B6B-AD5D-9F10-DBD6-B23A6AB7223F}"/>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142679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9395-5E63-B83F-C3D9-08B8EF02A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7086C-F6A6-0676-9583-6E3219C0A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017DC0-FF3A-27FE-7910-AB4BC5694A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C3E11F-94AC-B361-5041-06FC54F1AAB1}"/>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6" name="Footer Placeholder 5">
            <a:extLst>
              <a:ext uri="{FF2B5EF4-FFF2-40B4-BE49-F238E27FC236}">
                <a16:creationId xmlns:a16="http://schemas.microsoft.com/office/drawing/2014/main" id="{2726C36E-C549-C553-E53C-148717191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39683-EA23-47A5-8886-89E7EEFEF245}"/>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27456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1A6F-1E21-60EB-3BD2-B23D4B0D1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860009-678F-C5B1-163F-E1BEC46ED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5CC3C3-CD62-2DF4-2B78-FE1A564D9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C3EE1-8559-2E0A-C532-6DC2261989AD}"/>
              </a:ext>
            </a:extLst>
          </p:cNvPr>
          <p:cNvSpPr>
            <a:spLocks noGrp="1"/>
          </p:cNvSpPr>
          <p:nvPr>
            <p:ph type="dt" sz="half" idx="10"/>
          </p:nvPr>
        </p:nvSpPr>
        <p:spPr/>
        <p:txBody>
          <a:bodyPr/>
          <a:lstStyle/>
          <a:p>
            <a:fld id="{CE5F59DF-B65E-4192-9F16-AE61A760ECFA}" type="datetimeFigureOut">
              <a:rPr lang="en-US" smtClean="0"/>
              <a:t>6/24/2025</a:t>
            </a:fld>
            <a:endParaRPr lang="en-US"/>
          </a:p>
        </p:txBody>
      </p:sp>
      <p:sp>
        <p:nvSpPr>
          <p:cNvPr id="6" name="Footer Placeholder 5">
            <a:extLst>
              <a:ext uri="{FF2B5EF4-FFF2-40B4-BE49-F238E27FC236}">
                <a16:creationId xmlns:a16="http://schemas.microsoft.com/office/drawing/2014/main" id="{623DE0FA-23EB-F73C-E495-FBB76454B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2B03C-AA73-CE86-95AE-B4388A4508FA}"/>
              </a:ext>
            </a:extLst>
          </p:cNvPr>
          <p:cNvSpPr>
            <a:spLocks noGrp="1"/>
          </p:cNvSpPr>
          <p:nvPr>
            <p:ph type="sldNum" sz="quarter" idx="12"/>
          </p:nvPr>
        </p:nvSpPr>
        <p:spPr/>
        <p:txBody>
          <a:bodyPr/>
          <a:lstStyle/>
          <a:p>
            <a:fld id="{1A964B16-AB75-4A48-8B07-77A830D60669}" type="slidenum">
              <a:rPr lang="en-US" smtClean="0"/>
              <a:t>‹#›</a:t>
            </a:fld>
            <a:endParaRPr lang="en-US"/>
          </a:p>
        </p:txBody>
      </p:sp>
    </p:spTree>
    <p:extLst>
      <p:ext uri="{BB962C8B-B14F-4D97-AF65-F5344CB8AC3E}">
        <p14:creationId xmlns:p14="http://schemas.microsoft.com/office/powerpoint/2010/main" val="2721121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DC329-3525-586D-7087-9FC9D0FD6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A3645-F593-5781-A3E6-24AB5EB89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057B0-2446-3227-4AD8-9F3F39143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5F59DF-B65E-4192-9F16-AE61A760ECFA}" type="datetimeFigureOut">
              <a:rPr lang="en-US" smtClean="0"/>
              <a:t>6/24/2025</a:t>
            </a:fld>
            <a:endParaRPr lang="en-US"/>
          </a:p>
        </p:txBody>
      </p:sp>
      <p:sp>
        <p:nvSpPr>
          <p:cNvPr id="5" name="Footer Placeholder 4">
            <a:extLst>
              <a:ext uri="{FF2B5EF4-FFF2-40B4-BE49-F238E27FC236}">
                <a16:creationId xmlns:a16="http://schemas.microsoft.com/office/drawing/2014/main" id="{514DA758-DA6F-74B3-346A-C9386B826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6A1031-FCBB-71FE-7849-8DE059C76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964B16-AB75-4A48-8B07-77A830D60669}" type="slidenum">
              <a:rPr lang="en-US" smtClean="0"/>
              <a:t>‹#›</a:t>
            </a:fld>
            <a:endParaRPr lang="en-US"/>
          </a:p>
        </p:txBody>
      </p:sp>
    </p:spTree>
    <p:extLst>
      <p:ext uri="{BB962C8B-B14F-4D97-AF65-F5344CB8AC3E}">
        <p14:creationId xmlns:p14="http://schemas.microsoft.com/office/powerpoint/2010/main" val="2341727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F98E7-A749-BB80-E3B9-CA4DD6F4135E}"/>
              </a:ext>
            </a:extLst>
          </p:cNvPr>
          <p:cNvSpPr/>
          <p:nvPr/>
        </p:nvSpPr>
        <p:spPr>
          <a:xfrm>
            <a:off x="-59569" y="0"/>
            <a:ext cx="6812747" cy="6858000"/>
          </a:xfrm>
          <a:prstGeom prst="rect">
            <a:avLst/>
          </a:prstGeom>
          <a:solidFill>
            <a:srgbClr val="E9E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t="3196" r="7573"/>
          <a:stretch/>
        </p:blipFill>
        <p:spPr>
          <a:xfrm>
            <a:off x="7098129" y="0"/>
            <a:ext cx="5093871" cy="6858000"/>
          </a:xfrm>
          <a:prstGeom prst="rect">
            <a:avLst/>
          </a:prstGeom>
        </p:spPr>
      </p:pic>
      <p:sp>
        <p:nvSpPr>
          <p:cNvPr id="8" name="Flowchart: Process 7"/>
          <p:cNvSpPr/>
          <p:nvPr/>
        </p:nvSpPr>
        <p:spPr>
          <a:xfrm rot="18848979">
            <a:off x="10580711" y="-742367"/>
            <a:ext cx="314953" cy="4182176"/>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rot="18936315">
            <a:off x="9471729" y="-1228400"/>
            <a:ext cx="338003" cy="7860491"/>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rot="2869659">
            <a:off x="7370545" y="-1138979"/>
            <a:ext cx="365760" cy="5938100"/>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rot="2780703">
            <a:off x="8948902" y="-1361944"/>
            <a:ext cx="364895" cy="8591964"/>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p:cNvSpPr/>
          <p:nvPr/>
        </p:nvSpPr>
        <p:spPr>
          <a:xfrm rot="2822662">
            <a:off x="9715669" y="1862758"/>
            <a:ext cx="351667" cy="6714184"/>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p:cNvSpPr/>
          <p:nvPr/>
        </p:nvSpPr>
        <p:spPr>
          <a:xfrm rot="18974285">
            <a:off x="5767061" y="2335864"/>
            <a:ext cx="3757615" cy="6821421"/>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Process 19"/>
          <p:cNvSpPr/>
          <p:nvPr/>
        </p:nvSpPr>
        <p:spPr>
          <a:xfrm rot="18875812">
            <a:off x="4984620" y="107671"/>
            <a:ext cx="2648328" cy="2384734"/>
          </a:xfrm>
          <a:prstGeom prst="flowChartProcess">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a:xfrm>
            <a:off x="184939" y="807424"/>
            <a:ext cx="6852848" cy="1325563"/>
          </a:xfrm>
        </p:spPr>
        <p:txBody>
          <a:bodyPr>
            <a:normAutofit fontScale="90000"/>
          </a:bodyPr>
          <a:lstStyle/>
          <a:p>
            <a:pPr algn="ctr"/>
            <a:r>
              <a:rPr lang="en-US" b="1">
                <a:solidFill>
                  <a:srgbClr val="16304C"/>
                </a:solidFill>
                <a:latin typeface="Cambria" panose="02040503050406030204" pitchFamily="18" charset="0"/>
                <a:ea typeface="Cambria" panose="02040503050406030204" pitchFamily="18" charset="0"/>
              </a:rPr>
              <a:t>Welcome to </a:t>
            </a:r>
            <a:br>
              <a:rPr lang="en-US" b="1">
                <a:solidFill>
                  <a:srgbClr val="16304C"/>
                </a:solidFill>
                <a:latin typeface="Cambria" panose="02040503050406030204" pitchFamily="18" charset="0"/>
                <a:ea typeface="Cambria" panose="02040503050406030204" pitchFamily="18" charset="0"/>
              </a:rPr>
            </a:br>
            <a:r>
              <a:rPr lang="en-US" b="1">
                <a:solidFill>
                  <a:srgbClr val="16304C"/>
                </a:solidFill>
                <a:latin typeface="Cambria" panose="02040503050406030204" pitchFamily="18" charset="0"/>
                <a:ea typeface="Cambria" panose="02040503050406030204" pitchFamily="18" charset="0"/>
              </a:rPr>
              <a:t>ARONBERG GOLDGEHN</a:t>
            </a:r>
            <a:br>
              <a:rPr lang="en-US" b="1">
                <a:solidFill>
                  <a:srgbClr val="16304C"/>
                </a:solidFill>
                <a:latin typeface="Cambria" panose="02040503050406030204" pitchFamily="18" charset="0"/>
                <a:ea typeface="Cambria" panose="02040503050406030204" pitchFamily="18" charset="0"/>
              </a:rPr>
            </a:br>
            <a:endParaRPr lang="en-US"/>
          </a:p>
        </p:txBody>
      </p:sp>
      <p:pic>
        <p:nvPicPr>
          <p:cNvPr id="24" name="Picture 23"/>
          <p:cNvPicPr>
            <a:picLocks noChangeAspect="1"/>
          </p:cNvPicPr>
          <p:nvPr/>
        </p:nvPicPr>
        <p:blipFill>
          <a:blip r:embed="rId4"/>
          <a:stretch>
            <a:fillRect/>
          </a:stretch>
        </p:blipFill>
        <p:spPr>
          <a:xfrm>
            <a:off x="694628" y="3187682"/>
            <a:ext cx="5779509" cy="115834"/>
          </a:xfrm>
          <a:prstGeom prst="rect">
            <a:avLst/>
          </a:prstGeom>
        </p:spPr>
      </p:pic>
      <p:pic>
        <p:nvPicPr>
          <p:cNvPr id="25" name="Picture 24"/>
          <p:cNvPicPr>
            <a:picLocks noChangeAspect="1"/>
          </p:cNvPicPr>
          <p:nvPr/>
        </p:nvPicPr>
        <p:blipFill>
          <a:blip r:embed="rId5"/>
          <a:stretch>
            <a:fillRect/>
          </a:stretch>
        </p:blipFill>
        <p:spPr>
          <a:xfrm>
            <a:off x="4699031" y="5888870"/>
            <a:ext cx="2338756" cy="508850"/>
          </a:xfrm>
          <a:prstGeom prst="rect">
            <a:avLst/>
          </a:prstGeom>
        </p:spPr>
      </p:pic>
      <p:sp>
        <p:nvSpPr>
          <p:cNvPr id="17" name="TextBox 16"/>
          <p:cNvSpPr txBox="1"/>
          <p:nvPr/>
        </p:nvSpPr>
        <p:spPr>
          <a:xfrm>
            <a:off x="880714" y="2464364"/>
            <a:ext cx="5498354" cy="369332"/>
          </a:xfrm>
          <a:prstGeom prst="rect">
            <a:avLst/>
          </a:prstGeom>
          <a:noFill/>
        </p:spPr>
        <p:txBody>
          <a:bodyPr wrap="square" rtlCol="0">
            <a:spAutoFit/>
          </a:bodyPr>
          <a:lstStyle/>
          <a:p>
            <a:r>
              <a:rPr lang="en-US">
                <a:solidFill>
                  <a:srgbClr val="16304C"/>
                </a:solidFill>
              </a:rPr>
              <a:t>225 W. Washington, Suite 2800, Chicago, Illinois 60606</a:t>
            </a:r>
          </a:p>
        </p:txBody>
      </p:sp>
    </p:spTree>
    <p:extLst>
      <p:ext uri="{BB962C8B-B14F-4D97-AF65-F5344CB8AC3E}">
        <p14:creationId xmlns:p14="http://schemas.microsoft.com/office/powerpoint/2010/main" val="255660356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716F8-4DED-4111-05D4-83DED67C9D8C}"/>
              </a:ext>
            </a:extLst>
          </p:cNvPr>
          <p:cNvPicPr>
            <a:picLocks noChangeAspect="1"/>
          </p:cNvPicPr>
          <p:nvPr/>
        </p:nvPicPr>
        <p:blipFill>
          <a:blip r:embed="rId3"/>
          <a:stretch>
            <a:fillRect/>
          </a:stretch>
        </p:blipFill>
        <p:spPr>
          <a:xfrm>
            <a:off x="0" y="12192"/>
            <a:ext cx="12192000" cy="6833616"/>
          </a:xfrm>
          <a:prstGeom prst="rect">
            <a:avLst/>
          </a:prstGeom>
        </p:spPr>
      </p:pic>
      <p:sp>
        <p:nvSpPr>
          <p:cNvPr id="6" name="Title 1"/>
          <p:cNvSpPr>
            <a:spLocks noGrp="1"/>
          </p:cNvSpPr>
          <p:nvPr>
            <p:ph type="title"/>
          </p:nvPr>
        </p:nvSpPr>
        <p:spPr>
          <a:xfrm>
            <a:off x="1752600" y="149286"/>
            <a:ext cx="8229600" cy="1143000"/>
          </a:xfrm>
        </p:spPr>
        <p:txBody>
          <a:bodyPr>
            <a:normAutofit/>
          </a:bodyPr>
          <a:lstStyle/>
          <a:p>
            <a:pPr algn="ctr"/>
            <a:r>
              <a:rPr lang="en-US" sz="3800">
                <a:solidFill>
                  <a:srgbClr val="16304C"/>
                </a:solidFill>
                <a:latin typeface="Segoe UI"/>
                <a:cs typeface="Segoe UI"/>
              </a:rPr>
              <a:t>Jerome Frank</a:t>
            </a:r>
            <a:endParaRPr lang="en-US"/>
          </a:p>
        </p:txBody>
      </p:sp>
      <p:sp>
        <p:nvSpPr>
          <p:cNvPr id="8" name="TextBox 7"/>
          <p:cNvSpPr txBox="1"/>
          <p:nvPr/>
        </p:nvSpPr>
        <p:spPr>
          <a:xfrm>
            <a:off x="4709160" y="1006920"/>
            <a:ext cx="1828800" cy="400110"/>
          </a:xfrm>
          <a:prstGeom prst="rect">
            <a:avLst/>
          </a:prstGeom>
          <a:noFill/>
        </p:spPr>
        <p:txBody>
          <a:bodyPr wrap="square" lIns="91440" tIns="45720" rIns="91440" bIns="45720" rtlCol="0" anchor="t">
            <a:spAutoFit/>
          </a:bodyPr>
          <a:lstStyle/>
          <a:p>
            <a:pPr algn="ctr"/>
            <a:r>
              <a:rPr lang="en-US" sz="2000">
                <a:solidFill>
                  <a:srgbClr val="16304C"/>
                </a:solidFill>
                <a:latin typeface="Segoe UI"/>
                <a:ea typeface="Segoe UI" pitchFamily="34" charset="0"/>
                <a:cs typeface="Segoe UI"/>
              </a:rPr>
              <a:t>(1889-1957)</a:t>
            </a:r>
            <a:endParaRPr lang="en-US" sz="2000">
              <a:solidFill>
                <a:srgbClr val="16304C"/>
              </a:solidFill>
              <a:latin typeface="Segoe UI"/>
              <a:ea typeface="Segoe UI" pitchFamily="34" charset="0"/>
              <a:cs typeface="Segoe UI" pitchFamily="34" charset="0"/>
            </a:endParaRPr>
          </a:p>
        </p:txBody>
      </p:sp>
      <p:sp>
        <p:nvSpPr>
          <p:cNvPr id="24" name="Content Placeholder 2"/>
          <p:cNvSpPr txBox="1">
            <a:spLocks/>
          </p:cNvSpPr>
          <p:nvPr/>
        </p:nvSpPr>
        <p:spPr>
          <a:xfrm>
            <a:off x="1489765" y="2744313"/>
            <a:ext cx="6185971" cy="2189985"/>
          </a:xfrm>
          <a:prstGeom prst="rect">
            <a:avLst/>
          </a:prstGeom>
        </p:spPr>
        <p:txBody>
          <a:bodyPr vert="horz" lIns="91440" tIns="45720" rIns="91440" bIns="45720" rtlCol="0" anchor="t">
            <a:normAutofit/>
          </a:bodyPr>
          <a:lstStyle/>
          <a:p>
            <a:pPr marL="342900" lvl="0" algn="ctr">
              <a:spcBef>
                <a:spcPct val="20000"/>
              </a:spcBef>
              <a:buSzPct val="75000"/>
              <a:defRPr/>
            </a:pPr>
            <a:r>
              <a:rPr lang="en-US" sz="2100">
                <a:solidFill>
                  <a:srgbClr val="16304C"/>
                </a:solidFill>
                <a:latin typeface="Segoe UI" pitchFamily="34" charset="0"/>
                <a:ea typeface="Segoe UI" pitchFamily="34" charset="0"/>
                <a:cs typeface="Segoe UI" pitchFamily="34" charset="0"/>
              </a:rPr>
              <a:t>In March 1913, </a:t>
            </a:r>
            <a:r>
              <a:rPr lang="en-US" sz="2100" b="1">
                <a:solidFill>
                  <a:srgbClr val="16304C"/>
                </a:solidFill>
                <a:latin typeface="Segoe UI" pitchFamily="34" charset="0"/>
                <a:ea typeface="Segoe UI" pitchFamily="34" charset="0"/>
                <a:cs typeface="Segoe UI" pitchFamily="34" charset="0"/>
              </a:rPr>
              <a:t>Jerome Frank</a:t>
            </a:r>
            <a:r>
              <a:rPr lang="en-US" sz="2100">
                <a:solidFill>
                  <a:srgbClr val="16304C"/>
                </a:solidFill>
                <a:latin typeface="Segoe UI" pitchFamily="34" charset="0"/>
                <a:ea typeface="Segoe UI" pitchFamily="34" charset="0"/>
                <a:cs typeface="Segoe UI" pitchFamily="34" charset="0"/>
              </a:rPr>
              <a:t> became a member of the firm, which had changed its name to </a:t>
            </a:r>
            <a:r>
              <a:rPr lang="en-US" sz="2100" b="1">
                <a:solidFill>
                  <a:srgbClr val="16304C"/>
                </a:solidFill>
                <a:latin typeface="Segoe UI" pitchFamily="34" charset="0"/>
                <a:ea typeface="Segoe UI" pitchFamily="34" charset="0"/>
                <a:cs typeface="Segoe UI" pitchFamily="34" charset="0"/>
              </a:rPr>
              <a:t>Levinson, Becker, Cleveland and Schwartz</a:t>
            </a:r>
            <a:r>
              <a:rPr lang="en-US" sz="2100">
                <a:solidFill>
                  <a:srgbClr val="16304C"/>
                </a:solidFill>
                <a:latin typeface="Segoe UI" pitchFamily="34" charset="0"/>
                <a:ea typeface="Segoe UI" pitchFamily="34" charset="0"/>
                <a:cs typeface="Segoe UI" pitchFamily="34" charset="0"/>
              </a:rPr>
              <a:t>. The firm specialized in corporate reorganizations and in corporate financial problems. </a:t>
            </a:r>
          </a:p>
          <a:p>
            <a:pPr marL="342900" lvl="0" algn="ctr">
              <a:spcBef>
                <a:spcPct val="20000"/>
              </a:spcBef>
              <a:buSzPct val="75000"/>
              <a:defRPr/>
            </a:pPr>
            <a:endParaRPr lang="en-US" sz="2100">
              <a:solidFill>
                <a:srgbClr val="16304C"/>
              </a:solidFill>
              <a:latin typeface="Segoe UI" pitchFamily="34" charset="0"/>
              <a:ea typeface="Segoe UI" pitchFamily="34" charset="0"/>
              <a:cs typeface="Segoe UI" pitchFamily="34" charset="0"/>
            </a:endParaRPr>
          </a:p>
          <a:p>
            <a:pPr marL="342900" lvl="0" algn="ctr">
              <a:spcBef>
                <a:spcPct val="20000"/>
              </a:spcBef>
              <a:buSzPct val="75000"/>
              <a:defRPr/>
            </a:pPr>
            <a:endParaRPr lang="en-US" sz="240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endParaRPr>
          </a:p>
        </p:txBody>
      </p:sp>
      <p:sp>
        <p:nvSpPr>
          <p:cNvPr id="25" name="Content Placeholder 2"/>
          <p:cNvSpPr txBox="1">
            <a:spLocks/>
          </p:cNvSpPr>
          <p:nvPr/>
        </p:nvSpPr>
        <p:spPr>
          <a:xfrm>
            <a:off x="8001000" y="4930775"/>
            <a:ext cx="2590800" cy="457200"/>
          </a:xfrm>
          <a:prstGeom prst="rect">
            <a:avLst/>
          </a:prstGeom>
        </p:spPr>
        <p:txBody>
          <a:bodyPr vert="horz" lIns="91440" tIns="45720" rIns="91440" bIns="45720" rtlCol="0">
            <a:noAutofit/>
          </a:bodyPr>
          <a:lstStyle/>
          <a:p>
            <a:pPr marL="342900" marR="0" lvl="0" indent="0" algn="ctr" defTabSz="914400" rtl="0" eaLnBrk="1" fontAlgn="auto" latinLnBrk="0" hangingPunct="1">
              <a:lnSpc>
                <a:spcPct val="100000"/>
              </a:lnSpc>
              <a:spcBef>
                <a:spcPct val="20000"/>
              </a:spcBef>
              <a:spcAft>
                <a:spcPts val="0"/>
              </a:spcAft>
              <a:buClrTx/>
              <a:buSzPct val="75000"/>
              <a:buFont typeface="Arial" pitchFamily="34" charset="0"/>
              <a:buNone/>
              <a:tabLst/>
              <a:defRPr/>
            </a:pPr>
            <a:r>
              <a:rPr kumimoji="0" lang="en-US" sz="900" b="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rPr>
              <a:t>Jerome Frank, National Portrait Gallery</a:t>
            </a:r>
            <a:br>
              <a:rPr kumimoji="0" lang="en-US" sz="900" b="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rPr>
            </a:br>
            <a:r>
              <a:rPr kumimoji="0" lang="en-US" sz="900" b="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rPr>
              <a:t>Smithsonian Institution</a:t>
            </a:r>
          </a:p>
          <a:p>
            <a:pPr marL="342900" marR="0" lvl="0" indent="0" algn="just" defTabSz="914400" rtl="0" eaLnBrk="1" fontAlgn="auto" latinLnBrk="0" hangingPunct="1">
              <a:lnSpc>
                <a:spcPct val="100000"/>
              </a:lnSpc>
              <a:spcBef>
                <a:spcPct val="20000"/>
              </a:spcBef>
              <a:spcAft>
                <a:spcPts val="0"/>
              </a:spcAft>
              <a:buClrTx/>
              <a:buSzPct val="75000"/>
              <a:buFont typeface="Arial" pitchFamily="34" charset="0"/>
              <a:buNone/>
              <a:tabLst/>
              <a:defRPr/>
            </a:pPr>
            <a:endParaRPr kumimoji="0" lang="en-US" sz="1400" b="0" i="0" u="none" strike="noStrike" kern="1200" cap="none" spc="0" normalizeH="0" baseline="0" noProof="0">
              <a:ln>
                <a:noFill/>
              </a:ln>
              <a:solidFill>
                <a:srgbClr val="002868"/>
              </a:solidFill>
              <a:effectLst/>
              <a:uLnTx/>
              <a:uFillTx/>
              <a:latin typeface="Segoe UI" pitchFamily="34" charset="0"/>
              <a:ea typeface="Segoe UI" pitchFamily="34" charset="0"/>
              <a:cs typeface="Segoe UI" pitchFamily="34" charset="0"/>
            </a:endParaRPr>
          </a:p>
        </p:txBody>
      </p:sp>
      <p:pic>
        <p:nvPicPr>
          <p:cNvPr id="26" name="Picture 2" descr="C:\Users\wmelchiori\Desktop\96t0022e.jpg"/>
          <p:cNvPicPr>
            <a:picLocks noChangeAspect="1" noChangeArrowheads="1"/>
          </p:cNvPicPr>
          <p:nvPr/>
        </p:nvPicPr>
        <p:blipFill>
          <a:blip r:embed="rId4" cstate="print"/>
          <a:srcRect l="5556" r="5556"/>
          <a:stretch>
            <a:fillRect/>
          </a:stretch>
        </p:blipFill>
        <p:spPr bwMode="auto">
          <a:xfrm>
            <a:off x="8153400" y="2133600"/>
            <a:ext cx="2438400" cy="2743200"/>
          </a:xfrm>
          <a:prstGeom prst="rect">
            <a:avLst/>
          </a:prstGeom>
          <a:noFill/>
        </p:spPr>
      </p:pic>
      <p:pic>
        <p:nvPicPr>
          <p:cNvPr id="9" name="Picture 8">
            <a:extLst>
              <a:ext uri="{FF2B5EF4-FFF2-40B4-BE49-F238E27FC236}">
                <a16:creationId xmlns:a16="http://schemas.microsoft.com/office/drawing/2014/main" id="{9C600E58-B323-3AE2-DD23-4765A676FC27}"/>
              </a:ext>
            </a:extLst>
          </p:cNvPr>
          <p:cNvPicPr>
            <a:picLocks noChangeAspect="1"/>
          </p:cNvPicPr>
          <p:nvPr/>
        </p:nvPicPr>
        <p:blipFill>
          <a:blip r:embed="rId5"/>
          <a:stretch>
            <a:fillRect/>
          </a:stretch>
        </p:blipFill>
        <p:spPr>
          <a:xfrm>
            <a:off x="11141040" y="5759824"/>
            <a:ext cx="755970" cy="938865"/>
          </a:xfrm>
          <a:prstGeom prst="rect">
            <a:avLst/>
          </a:prstGeom>
        </p:spPr>
      </p:pic>
    </p:spTree>
    <p:extLst>
      <p:ext uri="{BB962C8B-B14F-4D97-AF65-F5344CB8AC3E}">
        <p14:creationId xmlns:p14="http://schemas.microsoft.com/office/powerpoint/2010/main" val="204044099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786A-F846-6340-D632-22E4B64853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2D34FD-C61E-0E29-769A-D74643403113}"/>
              </a:ext>
            </a:extLst>
          </p:cNvPr>
          <p:cNvPicPr>
            <a:picLocks noChangeAspect="1"/>
          </p:cNvPicPr>
          <p:nvPr/>
        </p:nvPicPr>
        <p:blipFill>
          <a:blip r:embed="rId3"/>
          <a:stretch>
            <a:fillRect/>
          </a:stretch>
        </p:blipFill>
        <p:spPr>
          <a:xfrm>
            <a:off x="0" y="12192"/>
            <a:ext cx="12192000" cy="6833616"/>
          </a:xfrm>
          <a:prstGeom prst="rect">
            <a:avLst/>
          </a:prstGeom>
        </p:spPr>
      </p:pic>
      <p:sp>
        <p:nvSpPr>
          <p:cNvPr id="6" name="Title 1">
            <a:extLst>
              <a:ext uri="{FF2B5EF4-FFF2-40B4-BE49-F238E27FC236}">
                <a16:creationId xmlns:a16="http://schemas.microsoft.com/office/drawing/2014/main" id="{D6B6DF98-1E94-0187-CEBF-8B45E2B6547A}"/>
              </a:ext>
            </a:extLst>
          </p:cNvPr>
          <p:cNvSpPr>
            <a:spLocks noGrp="1"/>
          </p:cNvSpPr>
          <p:nvPr>
            <p:ph type="title"/>
          </p:nvPr>
        </p:nvSpPr>
        <p:spPr>
          <a:xfrm>
            <a:off x="1752600" y="149286"/>
            <a:ext cx="8229600" cy="1143000"/>
          </a:xfrm>
        </p:spPr>
        <p:txBody>
          <a:bodyPr>
            <a:normAutofit/>
          </a:bodyPr>
          <a:lstStyle/>
          <a:p>
            <a:pPr algn="ctr"/>
            <a:r>
              <a:rPr lang="en-US" sz="3800">
                <a:solidFill>
                  <a:srgbClr val="16304C"/>
                </a:solidFill>
                <a:latin typeface="Segoe UI"/>
                <a:cs typeface="Segoe UI"/>
              </a:rPr>
              <a:t>Jerome Frank</a:t>
            </a:r>
            <a:br>
              <a:rPr lang="en-US" sz="3800">
                <a:solidFill>
                  <a:srgbClr val="16304C"/>
                </a:solidFill>
                <a:latin typeface="Segoe UI"/>
                <a:cs typeface="Segoe UI"/>
              </a:rPr>
            </a:br>
            <a:r>
              <a:rPr lang="en-US" sz="3800">
                <a:solidFill>
                  <a:srgbClr val="16304C"/>
                </a:solidFill>
                <a:latin typeface="Segoe UI"/>
                <a:cs typeface="Segoe UI"/>
              </a:rPr>
              <a:t>1929: A Consequential Year</a:t>
            </a:r>
            <a:endParaRPr lang="en-US">
              <a:cs typeface="Segoe UI"/>
            </a:endParaRPr>
          </a:p>
        </p:txBody>
      </p:sp>
      <p:pic>
        <p:nvPicPr>
          <p:cNvPr id="9" name="Picture 8">
            <a:extLst>
              <a:ext uri="{FF2B5EF4-FFF2-40B4-BE49-F238E27FC236}">
                <a16:creationId xmlns:a16="http://schemas.microsoft.com/office/drawing/2014/main" id="{8A6FF079-BC73-BAD3-3F3E-F1DDD95B8EEF}"/>
              </a:ext>
            </a:extLst>
          </p:cNvPr>
          <p:cNvPicPr>
            <a:picLocks noChangeAspect="1"/>
          </p:cNvPicPr>
          <p:nvPr/>
        </p:nvPicPr>
        <p:blipFill>
          <a:blip r:embed="rId4"/>
          <a:stretch>
            <a:fillRect/>
          </a:stretch>
        </p:blipFill>
        <p:spPr>
          <a:xfrm>
            <a:off x="11141040" y="5759824"/>
            <a:ext cx="755970" cy="938865"/>
          </a:xfrm>
          <a:prstGeom prst="rect">
            <a:avLst/>
          </a:prstGeom>
        </p:spPr>
      </p:pic>
      <p:pic>
        <p:nvPicPr>
          <p:cNvPr id="4" name="Picture 3" descr="A book with black and green stripes&#10;&#10;AI-generated content may be incorrect.">
            <a:extLst>
              <a:ext uri="{FF2B5EF4-FFF2-40B4-BE49-F238E27FC236}">
                <a16:creationId xmlns:a16="http://schemas.microsoft.com/office/drawing/2014/main" id="{118A460C-4D6E-503A-E04A-1C0837DDFE8A}"/>
              </a:ext>
            </a:extLst>
          </p:cNvPr>
          <p:cNvPicPr>
            <a:picLocks noChangeAspect="1"/>
          </p:cNvPicPr>
          <p:nvPr/>
        </p:nvPicPr>
        <p:blipFill>
          <a:blip r:embed="rId5"/>
          <a:stretch>
            <a:fillRect/>
          </a:stretch>
        </p:blipFill>
        <p:spPr>
          <a:xfrm>
            <a:off x="345307" y="1404649"/>
            <a:ext cx="4248615" cy="5095303"/>
          </a:xfrm>
          <a:prstGeom prst="rect">
            <a:avLst/>
          </a:prstGeom>
        </p:spPr>
      </p:pic>
      <p:sp>
        <p:nvSpPr>
          <p:cNvPr id="5" name="TextBox 4">
            <a:extLst>
              <a:ext uri="{FF2B5EF4-FFF2-40B4-BE49-F238E27FC236}">
                <a16:creationId xmlns:a16="http://schemas.microsoft.com/office/drawing/2014/main" id="{4F720828-0ACD-8DE7-E450-6CCDBDF2F9A8}"/>
              </a:ext>
            </a:extLst>
          </p:cNvPr>
          <p:cNvSpPr txBox="1"/>
          <p:nvPr/>
        </p:nvSpPr>
        <p:spPr>
          <a:xfrm>
            <a:off x="5198222" y="1611821"/>
            <a:ext cx="512100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2400"/>
              <a:t>Lived in New York while working on a legal case</a:t>
            </a:r>
          </a:p>
          <a:p>
            <a:pPr marL="342900" indent="-342900">
              <a:buFont typeface="Wingdings"/>
              <a:buChar char="Ø"/>
            </a:pPr>
            <a:r>
              <a:rPr lang="en-US" sz="2400"/>
              <a:t>Underwent Six months of Psychoanalyis</a:t>
            </a:r>
          </a:p>
          <a:p>
            <a:pPr marL="342900" indent="-342900">
              <a:buFont typeface="Wingdings"/>
              <a:buChar char="Ø"/>
            </a:pPr>
            <a:r>
              <a:rPr lang="en-US" sz="2400"/>
              <a:t>Returned to Chicago</a:t>
            </a:r>
            <a:endParaRPr lang="en-US"/>
          </a:p>
          <a:p>
            <a:pPr marL="342900" indent="-342900">
              <a:buFont typeface="Wingdings"/>
              <a:buChar char="Ø"/>
            </a:pPr>
            <a:r>
              <a:rPr lang="en-US" sz="2400"/>
              <a:t>Finished "Law &amp; The Modern Mind"</a:t>
            </a:r>
            <a:endParaRPr lang="en-US"/>
          </a:p>
          <a:p>
            <a:pPr marL="342900" indent="-342900">
              <a:buFont typeface="Wingdings"/>
              <a:buChar char="Ø"/>
            </a:pPr>
            <a:r>
              <a:rPr lang="en-US" sz="2400"/>
              <a:t>Published in 1930</a:t>
            </a:r>
          </a:p>
          <a:p>
            <a:pPr marL="342900" indent="-342900">
              <a:buFont typeface="Wingdings"/>
              <a:buChar char="Ø"/>
            </a:pPr>
            <a:r>
              <a:rPr lang="en-US" sz="2400"/>
              <a:t>The book was a sensation</a:t>
            </a:r>
          </a:p>
          <a:p>
            <a:pPr marL="342900" indent="-342900">
              <a:buFont typeface="Wingdings"/>
              <a:buChar char="Ø"/>
            </a:pPr>
            <a:r>
              <a:rPr lang="en-US" sz="2400"/>
              <a:t>Resigned from the Firm</a:t>
            </a:r>
          </a:p>
          <a:p>
            <a:pPr marL="342900" indent="-342900">
              <a:buFont typeface="Wingdings"/>
              <a:buChar char="Ø"/>
            </a:pPr>
            <a:r>
              <a:rPr lang="en-US" sz="2400"/>
              <a:t>Moved to New York </a:t>
            </a:r>
          </a:p>
        </p:txBody>
      </p:sp>
    </p:spTree>
    <p:extLst>
      <p:ext uri="{BB962C8B-B14F-4D97-AF65-F5344CB8AC3E}">
        <p14:creationId xmlns:p14="http://schemas.microsoft.com/office/powerpoint/2010/main" val="48580815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EE2E-3DB9-F091-DA43-F36D7B64A5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1FC500-212C-A85C-B072-26D6DD1993B7}"/>
              </a:ext>
            </a:extLst>
          </p:cNvPr>
          <p:cNvPicPr>
            <a:picLocks noChangeAspect="1"/>
          </p:cNvPicPr>
          <p:nvPr/>
        </p:nvPicPr>
        <p:blipFill>
          <a:blip r:embed="rId3"/>
          <a:stretch>
            <a:fillRect/>
          </a:stretch>
        </p:blipFill>
        <p:spPr>
          <a:xfrm>
            <a:off x="-43504" y="0"/>
            <a:ext cx="12235504" cy="6858000"/>
          </a:xfrm>
          <a:prstGeom prst="rect">
            <a:avLst/>
          </a:prstGeom>
        </p:spPr>
      </p:pic>
      <p:sp>
        <p:nvSpPr>
          <p:cNvPr id="6" name="Title 1">
            <a:extLst>
              <a:ext uri="{FF2B5EF4-FFF2-40B4-BE49-F238E27FC236}">
                <a16:creationId xmlns:a16="http://schemas.microsoft.com/office/drawing/2014/main" id="{A8944C86-CD7C-0A34-915D-A8BAF1A7DE78}"/>
              </a:ext>
            </a:extLst>
          </p:cNvPr>
          <p:cNvSpPr>
            <a:spLocks noGrp="1"/>
          </p:cNvSpPr>
          <p:nvPr>
            <p:ph type="title"/>
          </p:nvPr>
        </p:nvSpPr>
        <p:spPr>
          <a:xfrm>
            <a:off x="3579564" y="158467"/>
            <a:ext cx="8229600" cy="1143000"/>
          </a:xfrm>
        </p:spPr>
        <p:txBody>
          <a:bodyPr>
            <a:normAutofit/>
          </a:bodyPr>
          <a:lstStyle/>
          <a:p>
            <a:pPr algn="ctr"/>
            <a:r>
              <a:rPr lang="en-US" sz="3800">
                <a:solidFill>
                  <a:srgbClr val="16304C"/>
                </a:solidFill>
                <a:latin typeface="Segoe UI"/>
                <a:cs typeface="Segoe UI"/>
              </a:rPr>
              <a:t>Jerome Frank</a:t>
            </a:r>
            <a:br>
              <a:rPr lang="en-US" sz="3800">
                <a:solidFill>
                  <a:srgbClr val="16304C"/>
                </a:solidFill>
                <a:latin typeface="Segoe UI"/>
                <a:cs typeface="Segoe UI"/>
              </a:rPr>
            </a:br>
            <a:r>
              <a:rPr lang="en-US" sz="3800">
                <a:solidFill>
                  <a:srgbClr val="16304C"/>
                </a:solidFill>
                <a:latin typeface="Segoe UI"/>
                <a:cs typeface="Segoe UI"/>
              </a:rPr>
              <a:t>1933-1957: Public Life</a:t>
            </a:r>
          </a:p>
        </p:txBody>
      </p:sp>
      <p:pic>
        <p:nvPicPr>
          <p:cNvPr id="9" name="Picture 8">
            <a:extLst>
              <a:ext uri="{FF2B5EF4-FFF2-40B4-BE49-F238E27FC236}">
                <a16:creationId xmlns:a16="http://schemas.microsoft.com/office/drawing/2014/main" id="{969EA75B-7FBE-A590-D166-66433C984932}"/>
              </a:ext>
            </a:extLst>
          </p:cNvPr>
          <p:cNvPicPr>
            <a:picLocks noChangeAspect="1"/>
          </p:cNvPicPr>
          <p:nvPr/>
        </p:nvPicPr>
        <p:blipFill>
          <a:blip r:embed="rId4"/>
          <a:stretch>
            <a:fillRect/>
          </a:stretch>
        </p:blipFill>
        <p:spPr>
          <a:xfrm>
            <a:off x="11111488" y="5760668"/>
            <a:ext cx="755970" cy="938865"/>
          </a:xfrm>
          <a:prstGeom prst="rect">
            <a:avLst/>
          </a:prstGeom>
        </p:spPr>
      </p:pic>
      <p:pic>
        <p:nvPicPr>
          <p:cNvPr id="3" name="Picture 2" descr="A magazine cover with a person&amp;#39;s face&#10;&#10;AI-generated content may be incorrect.">
            <a:extLst>
              <a:ext uri="{FF2B5EF4-FFF2-40B4-BE49-F238E27FC236}">
                <a16:creationId xmlns:a16="http://schemas.microsoft.com/office/drawing/2014/main" id="{FB62C206-8C1E-7449-783D-750925E73B79}"/>
              </a:ext>
            </a:extLst>
          </p:cNvPr>
          <p:cNvPicPr>
            <a:picLocks noChangeAspect="1"/>
          </p:cNvPicPr>
          <p:nvPr/>
        </p:nvPicPr>
        <p:blipFill>
          <a:blip r:embed="rId5"/>
          <a:stretch>
            <a:fillRect/>
          </a:stretch>
        </p:blipFill>
        <p:spPr>
          <a:xfrm>
            <a:off x="144537" y="321326"/>
            <a:ext cx="4136035" cy="5912386"/>
          </a:xfrm>
          <a:prstGeom prst="rect">
            <a:avLst/>
          </a:prstGeom>
        </p:spPr>
      </p:pic>
      <p:sp>
        <p:nvSpPr>
          <p:cNvPr id="7" name="TextBox 6">
            <a:extLst>
              <a:ext uri="{FF2B5EF4-FFF2-40B4-BE49-F238E27FC236}">
                <a16:creationId xmlns:a16="http://schemas.microsoft.com/office/drawing/2014/main" id="{EFD62E70-CB2A-AF07-902B-EB946268BD9A}"/>
              </a:ext>
            </a:extLst>
          </p:cNvPr>
          <p:cNvSpPr txBox="1"/>
          <p:nvPr/>
        </p:nvSpPr>
        <p:spPr>
          <a:xfrm>
            <a:off x="4483696" y="1713654"/>
            <a:ext cx="642466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t>1933:  Joined FDR's New Deal Administration, as General Counsel of the Agricultural Adjustment Administration</a:t>
            </a:r>
          </a:p>
          <a:p>
            <a:pPr marL="285750" indent="-285750">
              <a:buFont typeface="Wingdings"/>
              <a:buChar char="Ø"/>
            </a:pPr>
            <a:r>
              <a:rPr lang="en-US" sz="2400"/>
              <a:t>1935:  Fired as part of purge of Leftist and suspected communist lawyers in the New Deal</a:t>
            </a:r>
          </a:p>
          <a:p>
            <a:pPr marL="285750" indent="-285750">
              <a:buFont typeface="Wingdings"/>
              <a:buChar char="Ø"/>
            </a:pPr>
            <a:r>
              <a:rPr lang="en-US" sz="2400"/>
              <a:t>1937:  Appointed to the Securities Exchange Commission </a:t>
            </a:r>
          </a:p>
          <a:p>
            <a:pPr marL="285750" indent="-285750">
              <a:buFont typeface="Wingdings"/>
              <a:buChar char="Ø"/>
            </a:pPr>
            <a:r>
              <a:rPr lang="en-US" sz="2400"/>
              <a:t>1939:  Replaced William O. Douglas as SEC Chairman </a:t>
            </a:r>
          </a:p>
          <a:p>
            <a:pPr marL="285750" indent="-285750">
              <a:buFont typeface="Wingdings"/>
              <a:buChar char="Ø"/>
            </a:pPr>
            <a:r>
              <a:rPr lang="en-US" sz="2400"/>
              <a:t>1941:  Appointed by Roosevelt to the 2nd Circuit Court of Appeals in New York</a:t>
            </a:r>
          </a:p>
          <a:p>
            <a:pPr marL="285750" indent="-285750">
              <a:buFont typeface="Wingdings"/>
              <a:buChar char="Ø"/>
            </a:pPr>
            <a:endParaRPr lang="en-US" sz="2400"/>
          </a:p>
        </p:txBody>
      </p:sp>
    </p:spTree>
    <p:extLst>
      <p:ext uri="{BB962C8B-B14F-4D97-AF65-F5344CB8AC3E}">
        <p14:creationId xmlns:p14="http://schemas.microsoft.com/office/powerpoint/2010/main" val="322297005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E542-F1E8-1259-190B-7A7A8CB9310F}"/>
              </a:ext>
            </a:extLst>
          </p:cNvPr>
          <p:cNvPicPr>
            <a:picLocks noChangeAspect="1"/>
          </p:cNvPicPr>
          <p:nvPr/>
        </p:nvPicPr>
        <p:blipFill>
          <a:blip r:embed="rId3"/>
          <a:stretch>
            <a:fillRect/>
          </a:stretch>
        </p:blipFill>
        <p:spPr>
          <a:xfrm>
            <a:off x="0" y="12192"/>
            <a:ext cx="12192000" cy="6833616"/>
          </a:xfrm>
          <a:prstGeom prst="rect">
            <a:avLst/>
          </a:prstGeom>
        </p:spPr>
      </p:pic>
      <p:sp>
        <p:nvSpPr>
          <p:cNvPr id="6" name="Title 1"/>
          <p:cNvSpPr>
            <a:spLocks noGrp="1"/>
          </p:cNvSpPr>
          <p:nvPr>
            <p:ph type="title"/>
          </p:nvPr>
        </p:nvSpPr>
        <p:spPr>
          <a:xfrm>
            <a:off x="1524000" y="196169"/>
            <a:ext cx="8686800" cy="1143000"/>
          </a:xfrm>
        </p:spPr>
        <p:txBody>
          <a:bodyPr>
            <a:normAutofit/>
          </a:bodyPr>
          <a:lstStyle/>
          <a:p>
            <a:pPr algn="ctr"/>
            <a:r>
              <a:rPr lang="en-US" sz="3800">
                <a:solidFill>
                  <a:srgbClr val="16304C"/>
                </a:solidFill>
                <a:latin typeface="Segoe UI"/>
                <a:cs typeface="Segoe UI"/>
              </a:rPr>
              <a:t>Frank Greenburg</a:t>
            </a:r>
          </a:p>
        </p:txBody>
      </p:sp>
      <p:sp>
        <p:nvSpPr>
          <p:cNvPr id="8" name="TextBox 7"/>
          <p:cNvSpPr txBox="1"/>
          <p:nvPr/>
        </p:nvSpPr>
        <p:spPr>
          <a:xfrm>
            <a:off x="5181600" y="990095"/>
            <a:ext cx="1828800" cy="400110"/>
          </a:xfrm>
          <a:prstGeom prst="rect">
            <a:avLst/>
          </a:prstGeom>
          <a:noFill/>
        </p:spPr>
        <p:txBody>
          <a:bodyPr wrap="square" lIns="91440" tIns="45720" rIns="91440" bIns="45720" rtlCol="0" anchor="t">
            <a:spAutoFit/>
          </a:bodyPr>
          <a:lstStyle/>
          <a:p>
            <a:r>
              <a:rPr lang="en-US" sz="2000">
                <a:solidFill>
                  <a:srgbClr val="16304C"/>
                </a:solidFill>
                <a:latin typeface="Segoe UI"/>
                <a:ea typeface="Segoe UI" pitchFamily="34" charset="0"/>
                <a:cs typeface="Segoe UI"/>
              </a:rPr>
              <a:t>(1911-1984)</a:t>
            </a:r>
            <a:endParaRPr lang="en-US" sz="2000">
              <a:solidFill>
                <a:srgbClr val="16304C"/>
              </a:solidFill>
              <a:latin typeface="Segoe UI"/>
              <a:ea typeface="Segoe UI" pitchFamily="34" charset="0"/>
              <a:cs typeface="Segoe UI" pitchFamily="34" charset="0"/>
            </a:endParaRPr>
          </a:p>
        </p:txBody>
      </p:sp>
      <p:sp>
        <p:nvSpPr>
          <p:cNvPr id="24" name="Content Placeholder 2"/>
          <p:cNvSpPr txBox="1">
            <a:spLocks/>
          </p:cNvSpPr>
          <p:nvPr/>
        </p:nvSpPr>
        <p:spPr>
          <a:xfrm>
            <a:off x="-206280" y="2073911"/>
            <a:ext cx="8077200" cy="43848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buSzPct val="75000"/>
              <a:buFont typeface="Wingdings" panose="020B0604020202020204" pitchFamily="34" charset="0"/>
              <a:buChar char="Ø"/>
            </a:pPr>
            <a:r>
              <a:rPr lang="en-US" sz="1800">
                <a:solidFill>
                  <a:srgbClr val="16304C"/>
                </a:solidFill>
                <a:latin typeface="Calibri"/>
                <a:ea typeface="Calibri"/>
                <a:cs typeface="Calibri"/>
              </a:rPr>
              <a:t>In</a:t>
            </a:r>
            <a:r>
              <a:rPr lang="en-US" sz="1800">
                <a:solidFill>
                  <a:srgbClr val="16304C"/>
                </a:solidFill>
                <a:ea typeface="Calibri"/>
                <a:cs typeface="Calibri"/>
              </a:rPr>
              <a:t> 1969, allegations of judicial malfeasance by a citizen activist were made against two Illinois Supreme Court justices</a:t>
            </a:r>
          </a:p>
          <a:p>
            <a:pPr marL="514350" indent="-285750">
              <a:buSzPct val="75000"/>
              <a:buFont typeface="Wingdings" panose="020B0604020202020204" pitchFamily="34" charset="0"/>
              <a:buChar char="Ø"/>
            </a:pPr>
            <a:r>
              <a:rPr lang="en-US" sz="1800">
                <a:solidFill>
                  <a:srgbClr val="16304C"/>
                </a:solidFill>
                <a:ea typeface="Calibri"/>
                <a:cs typeface="Calibri"/>
              </a:rPr>
              <a:t>The allegations were that the two judges held stock in small Chicago bank when they both voted to affirm the dismissal of state contract fraud charges against an officer of the bank.  </a:t>
            </a:r>
            <a:r>
              <a:rPr lang="en-US" sz="1800" i="1">
                <a:solidFill>
                  <a:srgbClr val="16304C"/>
                </a:solidFill>
                <a:ea typeface="Calibri"/>
                <a:cs typeface="Calibri"/>
              </a:rPr>
              <a:t>People v Isaacs.</a:t>
            </a:r>
          </a:p>
          <a:p>
            <a:pPr marL="514350" indent="-285750">
              <a:buSzPct val="75000"/>
              <a:buFont typeface="Wingdings" panose="020B0604020202020204" pitchFamily="34" charset="0"/>
              <a:buChar char="Ø"/>
            </a:pPr>
            <a:r>
              <a:rPr lang="en-US" sz="1800">
                <a:solidFill>
                  <a:srgbClr val="16304C"/>
                </a:solidFill>
                <a:ea typeface="Calibri"/>
                <a:cs typeface="Calibri"/>
              </a:rPr>
              <a:t>A flurry of media coverage prompted the Court to appoint a special commission to investigate, to be led by the incoming presidents of the Chicago Bar Association, </a:t>
            </a:r>
            <a:r>
              <a:rPr lang="en-US" sz="1800" b="1">
                <a:solidFill>
                  <a:srgbClr val="16304C"/>
                </a:solidFill>
                <a:ea typeface="Calibri"/>
                <a:cs typeface="Calibri"/>
              </a:rPr>
              <a:t>Frank Greenberg</a:t>
            </a:r>
            <a:r>
              <a:rPr lang="en-US" sz="1800">
                <a:solidFill>
                  <a:srgbClr val="16304C"/>
                </a:solidFill>
                <a:ea typeface="Calibri"/>
                <a:cs typeface="Calibri"/>
              </a:rPr>
              <a:t>, and the Illinois State Bar Association, </a:t>
            </a:r>
            <a:r>
              <a:rPr lang="en-US" sz="1800" b="1">
                <a:solidFill>
                  <a:srgbClr val="16304C"/>
                </a:solidFill>
                <a:ea typeface="Calibri"/>
                <a:cs typeface="Calibri"/>
              </a:rPr>
              <a:t>Henry Pitts</a:t>
            </a:r>
            <a:r>
              <a:rPr lang="en-US" sz="1800">
                <a:solidFill>
                  <a:srgbClr val="16304C"/>
                </a:solidFill>
                <a:ea typeface="Calibri"/>
                <a:cs typeface="Calibri"/>
              </a:rPr>
              <a:t>. </a:t>
            </a:r>
            <a:endParaRPr lang="en-US" sz="1400" b="1">
              <a:solidFill>
                <a:srgbClr val="16304C"/>
              </a:solidFill>
              <a:ea typeface="Calibri"/>
              <a:cs typeface="Segoe UI" pitchFamily="34" charset="0"/>
            </a:endParaRPr>
          </a:p>
          <a:p>
            <a:pPr marL="514350" indent="-285750">
              <a:buSzPct val="75000"/>
              <a:buFont typeface="Wingdings" panose="020B0604020202020204" pitchFamily="34" charset="0"/>
              <a:buChar char="Ø"/>
            </a:pPr>
            <a:r>
              <a:rPr lang="en-US" sz="1800">
                <a:solidFill>
                  <a:srgbClr val="16304C"/>
                </a:solidFill>
                <a:ea typeface="Calibri"/>
                <a:cs typeface="Calibri"/>
              </a:rPr>
              <a:t>Greenburg and Pitts named three other members to the Commission.  When Frank Greenburg was elected Chairman of the Commission (and Pitts the Vice Chair) the investigation was thereafter referred to in the press and as the “Greenberg Commission” </a:t>
            </a:r>
            <a:endParaRPr lang="en-US" sz="1400" b="1">
              <a:solidFill>
                <a:srgbClr val="16304C"/>
              </a:solidFill>
              <a:ea typeface="Calibri"/>
              <a:cs typeface="Segoe UI" pitchFamily="34" charset="0"/>
            </a:endParaRPr>
          </a:p>
          <a:p>
            <a:pPr marL="514350" indent="-285750">
              <a:buSzPct val="75000"/>
              <a:buFont typeface="Wingdings" panose="020B0604020202020204" pitchFamily="34" charset="0"/>
              <a:buChar char="Ø"/>
            </a:pPr>
            <a:r>
              <a:rPr lang="en-US" sz="1800">
                <a:solidFill>
                  <a:srgbClr val="16304C"/>
                </a:solidFill>
                <a:ea typeface="Calibri"/>
                <a:cs typeface="Calibri"/>
              </a:rPr>
              <a:t>The Illinois Supreme Court set a short deadline for the Commission to complete its work – just six weeks during the sweltering summer of 1969.  </a:t>
            </a:r>
          </a:p>
        </p:txBody>
      </p:sp>
      <p:sp>
        <p:nvSpPr>
          <p:cNvPr id="26" name="TextBox 25"/>
          <p:cNvSpPr txBox="1"/>
          <p:nvPr/>
        </p:nvSpPr>
        <p:spPr>
          <a:xfrm>
            <a:off x="9898473" y="4379546"/>
            <a:ext cx="2043545" cy="246221"/>
          </a:xfrm>
          <a:prstGeom prst="rect">
            <a:avLst/>
          </a:prstGeom>
          <a:noFill/>
        </p:spPr>
        <p:txBody>
          <a:bodyPr wrap="square" lIns="91440" tIns="45720" rIns="91440" bIns="45720" rtlCol="0" anchor="t">
            <a:spAutoFit/>
          </a:bodyPr>
          <a:lstStyle/>
          <a:p>
            <a:endParaRPr lang="en-US" sz="1000">
              <a:solidFill>
                <a:srgbClr val="16304C"/>
              </a:solidFill>
              <a:ea typeface="Calibri"/>
              <a:cs typeface="Calibri"/>
            </a:endParaRPr>
          </a:p>
        </p:txBody>
      </p:sp>
      <p:pic>
        <p:nvPicPr>
          <p:cNvPr id="9" name="Picture 8" descr="A person sitting at a desk with a microphone&#10;&#10;Description automatically generated">
            <a:extLst>
              <a:ext uri="{FF2B5EF4-FFF2-40B4-BE49-F238E27FC236}">
                <a16:creationId xmlns:a16="http://schemas.microsoft.com/office/drawing/2014/main" id="{2DB7FAE9-FB6D-A993-0A21-F1D93B13A5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79652" y="1669925"/>
            <a:ext cx="3037644" cy="3835785"/>
          </a:xfrm>
          <a:prstGeom prst="rect">
            <a:avLst/>
          </a:prstGeom>
        </p:spPr>
      </p:pic>
      <p:pic>
        <p:nvPicPr>
          <p:cNvPr id="7" name="Picture 6">
            <a:extLst>
              <a:ext uri="{FF2B5EF4-FFF2-40B4-BE49-F238E27FC236}">
                <a16:creationId xmlns:a16="http://schemas.microsoft.com/office/drawing/2014/main" id="{A3317BA5-DD77-6D34-CB8F-ED5ED240ADA4}"/>
              </a:ext>
            </a:extLst>
          </p:cNvPr>
          <p:cNvPicPr>
            <a:picLocks noChangeAspect="1"/>
          </p:cNvPicPr>
          <p:nvPr/>
        </p:nvPicPr>
        <p:blipFill>
          <a:blip r:embed="rId5"/>
          <a:stretch>
            <a:fillRect/>
          </a:stretch>
        </p:blipFill>
        <p:spPr>
          <a:xfrm>
            <a:off x="11186048" y="5747228"/>
            <a:ext cx="755970" cy="938865"/>
          </a:xfrm>
          <a:prstGeom prst="rect">
            <a:avLst/>
          </a:prstGeom>
        </p:spPr>
      </p:pic>
    </p:spTree>
    <p:extLst>
      <p:ext uri="{BB962C8B-B14F-4D97-AF65-F5344CB8AC3E}">
        <p14:creationId xmlns:p14="http://schemas.microsoft.com/office/powerpoint/2010/main" val="332580477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28F8-03DB-BF16-8B7D-A88C616D55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AA63DD-9917-33C7-94C5-A327BA062999}"/>
              </a:ext>
            </a:extLst>
          </p:cNvPr>
          <p:cNvPicPr>
            <a:picLocks noChangeAspect="1"/>
          </p:cNvPicPr>
          <p:nvPr/>
        </p:nvPicPr>
        <p:blipFill>
          <a:blip r:embed="rId3"/>
          <a:stretch>
            <a:fillRect/>
          </a:stretch>
        </p:blipFill>
        <p:spPr>
          <a:xfrm>
            <a:off x="0" y="2546"/>
            <a:ext cx="12192000" cy="6833616"/>
          </a:xfrm>
          <a:prstGeom prst="rect">
            <a:avLst/>
          </a:prstGeom>
        </p:spPr>
      </p:pic>
      <p:sp>
        <p:nvSpPr>
          <p:cNvPr id="6" name="Title 1">
            <a:extLst>
              <a:ext uri="{FF2B5EF4-FFF2-40B4-BE49-F238E27FC236}">
                <a16:creationId xmlns:a16="http://schemas.microsoft.com/office/drawing/2014/main" id="{34AA51D6-790A-BBD8-4BCF-8E5A4D57A278}"/>
              </a:ext>
            </a:extLst>
          </p:cNvPr>
          <p:cNvSpPr>
            <a:spLocks noGrp="1"/>
          </p:cNvSpPr>
          <p:nvPr>
            <p:ph type="title"/>
          </p:nvPr>
        </p:nvSpPr>
        <p:spPr>
          <a:xfrm>
            <a:off x="1524000" y="196169"/>
            <a:ext cx="8686800" cy="1143000"/>
          </a:xfrm>
        </p:spPr>
        <p:txBody>
          <a:bodyPr>
            <a:normAutofit/>
          </a:bodyPr>
          <a:lstStyle/>
          <a:p>
            <a:pPr algn="ctr"/>
            <a:r>
              <a:rPr lang="en-US" sz="3800">
                <a:solidFill>
                  <a:srgbClr val="16304C"/>
                </a:solidFill>
                <a:latin typeface="Segoe UI"/>
                <a:cs typeface="Segoe UI"/>
              </a:rPr>
              <a:t>The Justices</a:t>
            </a:r>
          </a:p>
        </p:txBody>
      </p:sp>
      <p:sp>
        <p:nvSpPr>
          <p:cNvPr id="26" name="TextBox 25">
            <a:extLst>
              <a:ext uri="{FF2B5EF4-FFF2-40B4-BE49-F238E27FC236}">
                <a16:creationId xmlns:a16="http://schemas.microsoft.com/office/drawing/2014/main" id="{DBD35ED9-5258-6023-D627-6E0276D5F18D}"/>
              </a:ext>
            </a:extLst>
          </p:cNvPr>
          <p:cNvSpPr txBox="1"/>
          <p:nvPr/>
        </p:nvSpPr>
        <p:spPr>
          <a:xfrm>
            <a:off x="9898473" y="4379546"/>
            <a:ext cx="2043545" cy="246221"/>
          </a:xfrm>
          <a:prstGeom prst="rect">
            <a:avLst/>
          </a:prstGeom>
          <a:noFill/>
        </p:spPr>
        <p:txBody>
          <a:bodyPr wrap="square" lIns="91440" tIns="45720" rIns="91440" bIns="45720" rtlCol="0" anchor="t">
            <a:spAutoFit/>
          </a:bodyPr>
          <a:lstStyle/>
          <a:p>
            <a:endParaRPr lang="en-US" sz="1000">
              <a:solidFill>
                <a:srgbClr val="16304C"/>
              </a:solidFill>
              <a:ea typeface="Calibri"/>
              <a:cs typeface="Calibri"/>
            </a:endParaRPr>
          </a:p>
        </p:txBody>
      </p:sp>
      <p:pic>
        <p:nvPicPr>
          <p:cNvPr id="7" name="Picture 6">
            <a:extLst>
              <a:ext uri="{FF2B5EF4-FFF2-40B4-BE49-F238E27FC236}">
                <a16:creationId xmlns:a16="http://schemas.microsoft.com/office/drawing/2014/main" id="{12CF9682-154D-3C69-D708-CBDBEC709161}"/>
              </a:ext>
            </a:extLst>
          </p:cNvPr>
          <p:cNvPicPr>
            <a:picLocks noChangeAspect="1"/>
          </p:cNvPicPr>
          <p:nvPr/>
        </p:nvPicPr>
        <p:blipFill>
          <a:blip r:embed="rId4"/>
          <a:stretch>
            <a:fillRect/>
          </a:stretch>
        </p:blipFill>
        <p:spPr>
          <a:xfrm>
            <a:off x="11186048" y="5836466"/>
            <a:ext cx="755970" cy="938865"/>
          </a:xfrm>
          <a:prstGeom prst="rect">
            <a:avLst/>
          </a:prstGeom>
        </p:spPr>
      </p:pic>
      <p:pic>
        <p:nvPicPr>
          <p:cNvPr id="3" name="Picture 2" descr="A person in a suit and tie&#10;&#10;AI-generated content may be incorrect.">
            <a:extLst>
              <a:ext uri="{FF2B5EF4-FFF2-40B4-BE49-F238E27FC236}">
                <a16:creationId xmlns:a16="http://schemas.microsoft.com/office/drawing/2014/main" id="{B991AA21-0113-3995-675E-D1CE24DED9B4}"/>
              </a:ext>
            </a:extLst>
          </p:cNvPr>
          <p:cNvPicPr>
            <a:picLocks noChangeAspect="1"/>
          </p:cNvPicPr>
          <p:nvPr/>
        </p:nvPicPr>
        <p:blipFill>
          <a:blip r:embed="rId5"/>
          <a:stretch>
            <a:fillRect/>
          </a:stretch>
        </p:blipFill>
        <p:spPr>
          <a:xfrm>
            <a:off x="6652850" y="1346098"/>
            <a:ext cx="3699438" cy="4069346"/>
          </a:xfrm>
          <a:prstGeom prst="rect">
            <a:avLst/>
          </a:prstGeom>
        </p:spPr>
      </p:pic>
      <p:pic>
        <p:nvPicPr>
          <p:cNvPr id="4" name="Picture 3" descr="A person in a suit walking on the street&#10;&#10;AI-generated content may be incorrect.">
            <a:extLst>
              <a:ext uri="{FF2B5EF4-FFF2-40B4-BE49-F238E27FC236}">
                <a16:creationId xmlns:a16="http://schemas.microsoft.com/office/drawing/2014/main" id="{D741C8B5-874C-2D15-3EE6-F249CC3D0854}"/>
              </a:ext>
            </a:extLst>
          </p:cNvPr>
          <p:cNvPicPr>
            <a:picLocks noChangeAspect="1"/>
          </p:cNvPicPr>
          <p:nvPr/>
        </p:nvPicPr>
        <p:blipFill>
          <a:blip r:embed="rId6"/>
          <a:stretch>
            <a:fillRect/>
          </a:stretch>
        </p:blipFill>
        <p:spPr>
          <a:xfrm>
            <a:off x="1345870" y="1388423"/>
            <a:ext cx="4522520" cy="4061361"/>
          </a:xfrm>
          <a:prstGeom prst="rect">
            <a:avLst/>
          </a:prstGeom>
        </p:spPr>
      </p:pic>
      <p:sp>
        <p:nvSpPr>
          <p:cNvPr id="5" name="TextBox 4">
            <a:extLst>
              <a:ext uri="{FF2B5EF4-FFF2-40B4-BE49-F238E27FC236}">
                <a16:creationId xmlns:a16="http://schemas.microsoft.com/office/drawing/2014/main" id="{2A9595C4-50A6-DFFD-E66E-FC0DFFD920E4}"/>
              </a:ext>
            </a:extLst>
          </p:cNvPr>
          <p:cNvSpPr txBox="1"/>
          <p:nvPr/>
        </p:nvSpPr>
        <p:spPr>
          <a:xfrm>
            <a:off x="1345870" y="5838700"/>
            <a:ext cx="9086602"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Associate Justice Ray Klingbiel                                            Chief Justice Roy </a:t>
            </a:r>
            <a:r>
              <a:rPr lang="en-US" err="1"/>
              <a:t>Solfisberg</a:t>
            </a:r>
          </a:p>
        </p:txBody>
      </p:sp>
    </p:spTree>
    <p:extLst>
      <p:ext uri="{BB962C8B-B14F-4D97-AF65-F5344CB8AC3E}">
        <p14:creationId xmlns:p14="http://schemas.microsoft.com/office/powerpoint/2010/main" val="226662814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1A4B-1379-E37C-B569-A77D253CA4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114EA1-6B9F-591B-2CB5-E997F0DF0E72}"/>
              </a:ext>
            </a:extLst>
          </p:cNvPr>
          <p:cNvPicPr>
            <a:picLocks noChangeAspect="1"/>
          </p:cNvPicPr>
          <p:nvPr/>
        </p:nvPicPr>
        <p:blipFill>
          <a:blip r:embed="rId3"/>
          <a:stretch>
            <a:fillRect/>
          </a:stretch>
        </p:blipFill>
        <p:spPr>
          <a:xfrm>
            <a:off x="0" y="3011"/>
            <a:ext cx="12192000" cy="6851978"/>
          </a:xfrm>
          <a:prstGeom prst="rect">
            <a:avLst/>
          </a:prstGeom>
        </p:spPr>
      </p:pic>
      <p:sp>
        <p:nvSpPr>
          <p:cNvPr id="6" name="Title 1">
            <a:extLst>
              <a:ext uri="{FF2B5EF4-FFF2-40B4-BE49-F238E27FC236}">
                <a16:creationId xmlns:a16="http://schemas.microsoft.com/office/drawing/2014/main" id="{7E1CD20D-BBA4-7EF1-89AB-44163BBDBDD0}"/>
              </a:ext>
            </a:extLst>
          </p:cNvPr>
          <p:cNvSpPr>
            <a:spLocks noGrp="1"/>
          </p:cNvSpPr>
          <p:nvPr>
            <p:ph type="title"/>
          </p:nvPr>
        </p:nvSpPr>
        <p:spPr>
          <a:xfrm>
            <a:off x="2879766" y="502948"/>
            <a:ext cx="8686800" cy="1143000"/>
          </a:xfrm>
        </p:spPr>
        <p:txBody>
          <a:bodyPr>
            <a:normAutofit/>
          </a:bodyPr>
          <a:lstStyle/>
          <a:p>
            <a:pPr algn="ctr"/>
            <a:r>
              <a:rPr lang="en-US" sz="3800">
                <a:solidFill>
                  <a:srgbClr val="16304C"/>
                </a:solidFill>
                <a:latin typeface="Segoe UI"/>
                <a:ea typeface="Segoe UI" pitchFamily="34" charset="0"/>
                <a:cs typeface="Segoe UI"/>
              </a:rPr>
              <a:t>Summer in the City</a:t>
            </a:r>
            <a:endParaRPr lang="en-US" sz="3600">
              <a:solidFill>
                <a:srgbClr val="16304C"/>
              </a:solidFill>
              <a:latin typeface="Segoe UI"/>
              <a:ea typeface="Segoe UI" pitchFamily="34" charset="0"/>
              <a:cs typeface="Segoe UI"/>
            </a:endParaRPr>
          </a:p>
        </p:txBody>
      </p:sp>
      <p:sp>
        <p:nvSpPr>
          <p:cNvPr id="26" name="TextBox 25">
            <a:extLst>
              <a:ext uri="{FF2B5EF4-FFF2-40B4-BE49-F238E27FC236}">
                <a16:creationId xmlns:a16="http://schemas.microsoft.com/office/drawing/2014/main" id="{7AE56669-98BC-60B2-A4CF-B4B9875C092F}"/>
              </a:ext>
            </a:extLst>
          </p:cNvPr>
          <p:cNvSpPr txBox="1"/>
          <p:nvPr/>
        </p:nvSpPr>
        <p:spPr>
          <a:xfrm>
            <a:off x="9898473" y="4379546"/>
            <a:ext cx="2043545" cy="246221"/>
          </a:xfrm>
          <a:prstGeom prst="rect">
            <a:avLst/>
          </a:prstGeom>
          <a:noFill/>
        </p:spPr>
        <p:txBody>
          <a:bodyPr wrap="square" lIns="91440" tIns="45720" rIns="91440" bIns="45720" rtlCol="0" anchor="t">
            <a:spAutoFit/>
          </a:bodyPr>
          <a:lstStyle/>
          <a:p>
            <a:endParaRPr lang="en-US" sz="1000">
              <a:solidFill>
                <a:srgbClr val="16304C"/>
              </a:solidFill>
              <a:ea typeface="Calibri"/>
              <a:cs typeface="Calibri"/>
            </a:endParaRPr>
          </a:p>
        </p:txBody>
      </p:sp>
      <p:pic>
        <p:nvPicPr>
          <p:cNvPr id="7" name="Picture 6">
            <a:extLst>
              <a:ext uri="{FF2B5EF4-FFF2-40B4-BE49-F238E27FC236}">
                <a16:creationId xmlns:a16="http://schemas.microsoft.com/office/drawing/2014/main" id="{7C2EBBC7-ED00-353D-2C0A-C75E80D2B547}"/>
              </a:ext>
            </a:extLst>
          </p:cNvPr>
          <p:cNvPicPr>
            <a:picLocks noChangeAspect="1"/>
          </p:cNvPicPr>
          <p:nvPr/>
        </p:nvPicPr>
        <p:blipFill>
          <a:blip r:embed="rId4"/>
          <a:stretch>
            <a:fillRect/>
          </a:stretch>
        </p:blipFill>
        <p:spPr>
          <a:xfrm>
            <a:off x="11186048" y="5824317"/>
            <a:ext cx="755970" cy="938865"/>
          </a:xfrm>
          <a:prstGeom prst="rect">
            <a:avLst/>
          </a:prstGeom>
        </p:spPr>
      </p:pic>
      <p:pic>
        <p:nvPicPr>
          <p:cNvPr id="4" name="Picture 3" descr="A baseball player sliding into base&#10;&#10;AI-generated content may be incorrect.">
            <a:extLst>
              <a:ext uri="{FF2B5EF4-FFF2-40B4-BE49-F238E27FC236}">
                <a16:creationId xmlns:a16="http://schemas.microsoft.com/office/drawing/2014/main" id="{CAB4AB16-921E-8E80-00AF-E80934B2D576}"/>
              </a:ext>
            </a:extLst>
          </p:cNvPr>
          <p:cNvPicPr>
            <a:picLocks noChangeAspect="1"/>
          </p:cNvPicPr>
          <p:nvPr/>
        </p:nvPicPr>
        <p:blipFill>
          <a:blip r:embed="rId5"/>
          <a:stretch>
            <a:fillRect/>
          </a:stretch>
        </p:blipFill>
        <p:spPr>
          <a:xfrm>
            <a:off x="6003080" y="1872124"/>
            <a:ext cx="4514850" cy="2924175"/>
          </a:xfrm>
          <a:prstGeom prst="rect">
            <a:avLst/>
          </a:prstGeom>
        </p:spPr>
      </p:pic>
      <p:pic>
        <p:nvPicPr>
          <p:cNvPr id="3" name="Picture 2" descr="A person in a suit and bow tie&#10;&#10;AI-generated content may be incorrect.">
            <a:extLst>
              <a:ext uri="{FF2B5EF4-FFF2-40B4-BE49-F238E27FC236}">
                <a16:creationId xmlns:a16="http://schemas.microsoft.com/office/drawing/2014/main" id="{33F409BB-ECFA-4712-5FF9-93E0C16E0EF7}"/>
              </a:ext>
            </a:extLst>
          </p:cNvPr>
          <p:cNvPicPr>
            <a:picLocks noChangeAspect="1"/>
          </p:cNvPicPr>
          <p:nvPr/>
        </p:nvPicPr>
        <p:blipFill>
          <a:blip r:embed="rId6"/>
          <a:stretch>
            <a:fillRect/>
          </a:stretch>
        </p:blipFill>
        <p:spPr>
          <a:xfrm>
            <a:off x="1222467" y="250660"/>
            <a:ext cx="3644427" cy="5289406"/>
          </a:xfrm>
          <a:prstGeom prst="rect">
            <a:avLst/>
          </a:prstGeom>
        </p:spPr>
      </p:pic>
      <p:sp>
        <p:nvSpPr>
          <p:cNvPr id="5" name="TextBox 4">
            <a:extLst>
              <a:ext uri="{FF2B5EF4-FFF2-40B4-BE49-F238E27FC236}">
                <a16:creationId xmlns:a16="http://schemas.microsoft.com/office/drawing/2014/main" id="{D902E2A1-8616-2B73-AC58-90505B5AFC15}"/>
              </a:ext>
            </a:extLst>
          </p:cNvPr>
          <p:cNvSpPr txBox="1"/>
          <p:nvPr/>
        </p:nvSpPr>
        <p:spPr>
          <a:xfrm rot="-10800000" flipV="1">
            <a:off x="5999544" y="4886070"/>
            <a:ext cx="45179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Chicago Cubs lose division title to eventual world champion New York Mets</a:t>
            </a:r>
          </a:p>
        </p:txBody>
      </p:sp>
      <p:sp>
        <p:nvSpPr>
          <p:cNvPr id="8" name="TextBox 7">
            <a:extLst>
              <a:ext uri="{FF2B5EF4-FFF2-40B4-BE49-F238E27FC236}">
                <a16:creationId xmlns:a16="http://schemas.microsoft.com/office/drawing/2014/main" id="{B4E7CB2E-9059-4636-A0F5-A295D7166590}"/>
              </a:ext>
            </a:extLst>
          </p:cNvPr>
          <p:cNvSpPr txBox="1"/>
          <p:nvPr/>
        </p:nvSpPr>
        <p:spPr>
          <a:xfrm>
            <a:off x="1302153" y="5642658"/>
            <a:ext cx="36498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John Paul Stevens, Counsel to the Greenburg Commission </a:t>
            </a:r>
          </a:p>
        </p:txBody>
      </p:sp>
    </p:spTree>
    <p:extLst>
      <p:ext uri="{BB962C8B-B14F-4D97-AF65-F5344CB8AC3E}">
        <p14:creationId xmlns:p14="http://schemas.microsoft.com/office/powerpoint/2010/main" val="17961307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3923-9CC1-9289-1342-4ABA53AABFA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A1C76A-DD7D-D8DF-ACE3-5411729ED1A1}"/>
              </a:ext>
            </a:extLst>
          </p:cNvPr>
          <p:cNvPicPr>
            <a:picLocks noChangeAspect="1"/>
          </p:cNvPicPr>
          <p:nvPr/>
        </p:nvPicPr>
        <p:blipFill>
          <a:blip r:embed="rId3"/>
          <a:stretch>
            <a:fillRect/>
          </a:stretch>
        </p:blipFill>
        <p:spPr>
          <a:xfrm>
            <a:off x="1754" y="23842"/>
            <a:ext cx="12192000" cy="6833616"/>
          </a:xfrm>
          <a:prstGeom prst="rect">
            <a:avLst/>
          </a:prstGeom>
        </p:spPr>
      </p:pic>
      <p:sp>
        <p:nvSpPr>
          <p:cNvPr id="6" name="Title 1">
            <a:extLst>
              <a:ext uri="{FF2B5EF4-FFF2-40B4-BE49-F238E27FC236}">
                <a16:creationId xmlns:a16="http://schemas.microsoft.com/office/drawing/2014/main" id="{E8285755-9806-6569-C93E-246A0CE2DEEC}"/>
              </a:ext>
            </a:extLst>
          </p:cNvPr>
          <p:cNvSpPr>
            <a:spLocks noGrp="1"/>
          </p:cNvSpPr>
          <p:nvPr>
            <p:ph type="title"/>
          </p:nvPr>
        </p:nvSpPr>
        <p:spPr>
          <a:xfrm>
            <a:off x="1524000" y="196169"/>
            <a:ext cx="8686800" cy="1143000"/>
          </a:xfrm>
        </p:spPr>
        <p:txBody>
          <a:bodyPr>
            <a:normAutofit/>
          </a:bodyPr>
          <a:lstStyle/>
          <a:p>
            <a:pPr algn="ctr"/>
            <a:r>
              <a:rPr lang="en-US" sz="3800">
                <a:solidFill>
                  <a:srgbClr val="16304C"/>
                </a:solidFill>
                <a:latin typeface="Segoe UI"/>
                <a:cs typeface="Segoe UI"/>
              </a:rPr>
              <a:t>Final Report</a:t>
            </a:r>
          </a:p>
        </p:txBody>
      </p:sp>
      <p:sp>
        <p:nvSpPr>
          <p:cNvPr id="26" name="TextBox 25">
            <a:extLst>
              <a:ext uri="{FF2B5EF4-FFF2-40B4-BE49-F238E27FC236}">
                <a16:creationId xmlns:a16="http://schemas.microsoft.com/office/drawing/2014/main" id="{D72CCD59-80AE-D2AE-C5EC-E1EA4E9E7196}"/>
              </a:ext>
            </a:extLst>
          </p:cNvPr>
          <p:cNvSpPr txBox="1"/>
          <p:nvPr/>
        </p:nvSpPr>
        <p:spPr>
          <a:xfrm>
            <a:off x="9898473" y="4379546"/>
            <a:ext cx="2043545" cy="246221"/>
          </a:xfrm>
          <a:prstGeom prst="rect">
            <a:avLst/>
          </a:prstGeom>
          <a:noFill/>
        </p:spPr>
        <p:txBody>
          <a:bodyPr wrap="square" lIns="91440" tIns="45720" rIns="91440" bIns="45720" rtlCol="0" anchor="t">
            <a:spAutoFit/>
          </a:bodyPr>
          <a:lstStyle/>
          <a:p>
            <a:endParaRPr lang="en-US" sz="1000">
              <a:solidFill>
                <a:srgbClr val="16304C"/>
              </a:solidFill>
              <a:ea typeface="Calibri"/>
              <a:cs typeface="Calibri"/>
            </a:endParaRPr>
          </a:p>
        </p:txBody>
      </p:sp>
      <p:pic>
        <p:nvPicPr>
          <p:cNvPr id="7" name="Picture 6">
            <a:extLst>
              <a:ext uri="{FF2B5EF4-FFF2-40B4-BE49-F238E27FC236}">
                <a16:creationId xmlns:a16="http://schemas.microsoft.com/office/drawing/2014/main" id="{CF7E35D8-D262-6AE9-CD3C-1664A39E45F4}"/>
              </a:ext>
            </a:extLst>
          </p:cNvPr>
          <p:cNvPicPr>
            <a:picLocks noChangeAspect="1"/>
          </p:cNvPicPr>
          <p:nvPr/>
        </p:nvPicPr>
        <p:blipFill>
          <a:blip r:embed="rId4"/>
          <a:stretch>
            <a:fillRect/>
          </a:stretch>
        </p:blipFill>
        <p:spPr>
          <a:xfrm>
            <a:off x="11186048" y="5836466"/>
            <a:ext cx="755970" cy="938865"/>
          </a:xfrm>
          <a:prstGeom prst="rect">
            <a:avLst/>
          </a:prstGeom>
        </p:spPr>
      </p:pic>
      <p:sp>
        <p:nvSpPr>
          <p:cNvPr id="9" name="TextBox 8">
            <a:extLst>
              <a:ext uri="{FF2B5EF4-FFF2-40B4-BE49-F238E27FC236}">
                <a16:creationId xmlns:a16="http://schemas.microsoft.com/office/drawing/2014/main" id="{B2E492CF-4F05-06F8-EDB5-80EE709F3BAE}"/>
              </a:ext>
            </a:extLst>
          </p:cNvPr>
          <p:cNvSpPr txBox="1"/>
          <p:nvPr/>
        </p:nvSpPr>
        <p:spPr>
          <a:xfrm>
            <a:off x="1437191" y="1118886"/>
            <a:ext cx="846302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r>
              <a:rPr lang="en-US"/>
              <a:t>FINDINGS OF FACT:</a:t>
            </a:r>
            <a:br>
              <a:rPr lang="en-US"/>
            </a:br>
            <a:endParaRPr lang="en-US"/>
          </a:p>
          <a:p>
            <a:pPr marL="285750" indent="-285750">
              <a:buFont typeface="Wingdings"/>
              <a:buChar char="Ø"/>
            </a:pPr>
            <a:r>
              <a:rPr lang="en-US" sz="2400"/>
              <a:t>Roy </a:t>
            </a:r>
            <a:r>
              <a:rPr lang="en-US" sz="2400" err="1"/>
              <a:t>Solfisburg</a:t>
            </a:r>
            <a:r>
              <a:rPr lang="en-US" sz="2400"/>
              <a:t> bought his shares of bank stock</a:t>
            </a:r>
          </a:p>
          <a:p>
            <a:pPr marL="285750" indent="-285750">
              <a:buFont typeface="Wingdings"/>
              <a:buChar char="Ø"/>
            </a:pPr>
            <a:r>
              <a:rPr lang="en-US" sz="2400"/>
              <a:t>Ray Klingbiel was gifted his shares</a:t>
            </a:r>
          </a:p>
          <a:p>
            <a:pPr marL="285750" indent="-285750">
              <a:buFont typeface="Wingdings"/>
              <a:buChar char="Ø"/>
            </a:pPr>
            <a:r>
              <a:rPr lang="en-US" sz="2400"/>
              <a:t>The justices did not disclose their ownership</a:t>
            </a:r>
          </a:p>
        </p:txBody>
      </p:sp>
      <p:sp>
        <p:nvSpPr>
          <p:cNvPr id="13" name="TextBox 12">
            <a:extLst>
              <a:ext uri="{FF2B5EF4-FFF2-40B4-BE49-F238E27FC236}">
                <a16:creationId xmlns:a16="http://schemas.microsoft.com/office/drawing/2014/main" id="{F79B6EFC-CB9C-A1E8-AAC7-B9C1E8CDD46A}"/>
              </a:ext>
            </a:extLst>
          </p:cNvPr>
          <p:cNvSpPr txBox="1"/>
          <p:nvPr/>
        </p:nvSpPr>
        <p:spPr>
          <a:xfrm>
            <a:off x="1437190" y="3318076"/>
            <a:ext cx="846302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CONCLUSIONS:</a:t>
            </a:r>
          </a:p>
          <a:p>
            <a:endParaRPr lang="en-US"/>
          </a:p>
          <a:p>
            <a:r>
              <a:rPr lang="en-US"/>
              <a:t>"The integrity of the judgment in the </a:t>
            </a:r>
            <a:r>
              <a:rPr lang="en-US" u="sng"/>
              <a:t>Isaacs</a:t>
            </a:r>
            <a:r>
              <a:rPr lang="en-US"/>
              <a:t> case is affected by what we have found to be the appearance of impropriety on the part of two of the Justices … who participated in that decision."</a:t>
            </a:r>
          </a:p>
          <a:p>
            <a:endParaRPr lang="en-US"/>
          </a:p>
          <a:p>
            <a:r>
              <a:rPr lang="en-US"/>
              <a:t>"The Commission believes that the confidence of the public and the Bar in the Court  … has been severely shaken by the facts disclosed in this record."</a:t>
            </a:r>
          </a:p>
          <a:p>
            <a:endParaRPr lang="en-US"/>
          </a:p>
          <a:p>
            <a:r>
              <a:rPr lang="en-US" b="1" u="sng"/>
              <a:t>"The Commission believes that such confidence can best be restored by the prompt resignation of the two justices."</a:t>
            </a:r>
          </a:p>
        </p:txBody>
      </p:sp>
    </p:spTree>
    <p:extLst>
      <p:ext uri="{BB962C8B-B14F-4D97-AF65-F5344CB8AC3E}">
        <p14:creationId xmlns:p14="http://schemas.microsoft.com/office/powerpoint/2010/main" val="28685847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23AF-F2C1-DF00-C5CD-3807177209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B2B8A7-5459-40F2-F0BE-8D22DAB285A7}"/>
              </a:ext>
            </a:extLst>
          </p:cNvPr>
          <p:cNvPicPr>
            <a:picLocks noChangeAspect="1"/>
          </p:cNvPicPr>
          <p:nvPr/>
        </p:nvPicPr>
        <p:blipFill>
          <a:blip r:embed="rId2"/>
          <a:stretch>
            <a:fillRect/>
          </a:stretch>
        </p:blipFill>
        <p:spPr>
          <a:xfrm>
            <a:off x="1" y="0"/>
            <a:ext cx="12191966" cy="6858000"/>
          </a:xfrm>
          <a:prstGeom prst="rect">
            <a:avLst/>
          </a:prstGeom>
        </p:spPr>
      </p:pic>
      <p:sp>
        <p:nvSpPr>
          <p:cNvPr id="2" name="Title 1">
            <a:extLst>
              <a:ext uri="{FF2B5EF4-FFF2-40B4-BE49-F238E27FC236}">
                <a16:creationId xmlns:a16="http://schemas.microsoft.com/office/drawing/2014/main" id="{40517579-DCB2-082F-A7F2-522952A5B48A}"/>
              </a:ext>
            </a:extLst>
          </p:cNvPr>
          <p:cNvSpPr>
            <a:spLocks noGrp="1"/>
          </p:cNvSpPr>
          <p:nvPr>
            <p:ph type="title"/>
          </p:nvPr>
        </p:nvSpPr>
        <p:spPr>
          <a:xfrm>
            <a:off x="2026374" y="849429"/>
            <a:ext cx="8382000" cy="779463"/>
          </a:xfrm>
        </p:spPr>
        <p:txBody>
          <a:bodyPr>
            <a:normAutofit fontScale="90000"/>
          </a:bodyPr>
          <a:lstStyle/>
          <a:p>
            <a:pPr algn="ctr"/>
            <a:r>
              <a:rPr lang="en-US" sz="3900" b="1" i="1">
                <a:solidFill>
                  <a:srgbClr val="16304C"/>
                </a:solidFill>
                <a:latin typeface="Cambria"/>
                <a:ea typeface="Cambria"/>
              </a:rPr>
              <a:t>2024 – 2025</a:t>
            </a:r>
            <a:br>
              <a:rPr lang="en-US" sz="3900" b="1" i="1">
                <a:solidFill>
                  <a:srgbClr val="16304C"/>
                </a:solidFill>
                <a:latin typeface="Cambria"/>
                <a:ea typeface="Cambria"/>
              </a:rPr>
            </a:br>
            <a:r>
              <a:rPr lang="en-US" sz="3900" b="1" i="1">
                <a:solidFill>
                  <a:srgbClr val="16304C"/>
                </a:solidFill>
                <a:latin typeface="Cambria"/>
                <a:ea typeface="Cambria"/>
              </a:rPr>
              <a:t>CBA President and DCBA President</a:t>
            </a:r>
            <a:br>
              <a:rPr lang="en-US" b="1" i="1">
                <a:solidFill>
                  <a:srgbClr val="16304C"/>
                </a:solidFill>
                <a:latin typeface="Cambria" panose="02040503050406030204" pitchFamily="18" charset="0"/>
                <a:ea typeface="Cambria" panose="02040503050406030204" pitchFamily="18" charset="0"/>
              </a:rPr>
            </a:br>
            <a:endParaRPr lang="en-US"/>
          </a:p>
        </p:txBody>
      </p:sp>
      <p:pic>
        <p:nvPicPr>
          <p:cNvPr id="8" name="Picture 7">
            <a:extLst>
              <a:ext uri="{FF2B5EF4-FFF2-40B4-BE49-F238E27FC236}">
                <a16:creationId xmlns:a16="http://schemas.microsoft.com/office/drawing/2014/main" id="{65C7863F-E467-49AE-AC54-E0C97F8E7256}"/>
              </a:ext>
            </a:extLst>
          </p:cNvPr>
          <p:cNvPicPr>
            <a:picLocks noChangeAspect="1"/>
          </p:cNvPicPr>
          <p:nvPr/>
        </p:nvPicPr>
        <p:blipFill>
          <a:blip r:embed="rId3"/>
          <a:stretch>
            <a:fillRect/>
          </a:stretch>
        </p:blipFill>
        <p:spPr>
          <a:xfrm>
            <a:off x="448993" y="2176023"/>
            <a:ext cx="5038612" cy="3355383"/>
          </a:xfrm>
          <a:prstGeom prst="rect">
            <a:avLst/>
          </a:prstGeom>
        </p:spPr>
      </p:pic>
      <p:sp>
        <p:nvSpPr>
          <p:cNvPr id="9" name="TextBox 8">
            <a:extLst>
              <a:ext uri="{FF2B5EF4-FFF2-40B4-BE49-F238E27FC236}">
                <a16:creationId xmlns:a16="http://schemas.microsoft.com/office/drawing/2014/main" id="{D19281D6-992C-7601-D61B-3AC8E88F762D}"/>
              </a:ext>
            </a:extLst>
          </p:cNvPr>
          <p:cNvSpPr txBox="1"/>
          <p:nvPr/>
        </p:nvSpPr>
        <p:spPr>
          <a:xfrm>
            <a:off x="5936597" y="2391777"/>
            <a:ext cx="5936562" cy="2923877"/>
          </a:xfrm>
          <a:prstGeom prst="rect">
            <a:avLst/>
          </a:prstGeom>
          <a:noFill/>
        </p:spPr>
        <p:txBody>
          <a:bodyPr wrap="square" lIns="91440" tIns="45720" rIns="91440" bIns="45720" rtlCol="0" anchor="t">
            <a:spAutoFit/>
          </a:bodyPr>
          <a:lstStyle/>
          <a:p>
            <a:pPr algn="ctr"/>
            <a:r>
              <a:rPr lang="en-US" sz="2300">
                <a:solidFill>
                  <a:srgbClr val="16304C"/>
                </a:solidFill>
                <a:ea typeface="Calibri"/>
                <a:cs typeface="Calibri"/>
              </a:rPr>
              <a:t>Aronberg Goldgehn made history as two firm partners are sworn in as Presidents of leading bar associations. </a:t>
            </a:r>
          </a:p>
          <a:p>
            <a:pPr algn="ctr"/>
            <a:endParaRPr lang="en-US" sz="2300">
              <a:solidFill>
                <a:srgbClr val="16304C"/>
              </a:solidFill>
              <a:ea typeface="Calibri"/>
              <a:cs typeface="Calibri"/>
            </a:endParaRPr>
          </a:p>
          <a:p>
            <a:pPr algn="ctr"/>
            <a:r>
              <a:rPr lang="en-US" sz="2300">
                <a:solidFill>
                  <a:srgbClr val="16304C"/>
                </a:solidFill>
                <a:ea typeface="Calibri"/>
                <a:cs typeface="Calibri"/>
              </a:rPr>
              <a:t>Congratulations </a:t>
            </a:r>
            <a:r>
              <a:rPr lang="en-US" sz="2300" b="1">
                <a:solidFill>
                  <a:srgbClr val="16304C"/>
                </a:solidFill>
                <a:ea typeface="Calibri"/>
                <a:cs typeface="Calibri"/>
              </a:rPr>
              <a:t>Karen R. Mills </a:t>
            </a:r>
            <a:r>
              <a:rPr lang="en-US" sz="2300">
                <a:solidFill>
                  <a:srgbClr val="16304C"/>
                </a:solidFill>
                <a:ea typeface="Calibri"/>
                <a:cs typeface="Calibri"/>
              </a:rPr>
              <a:t>on becoming the </a:t>
            </a:r>
            <a:r>
              <a:rPr lang="en-US" sz="2300" i="1">
                <a:solidFill>
                  <a:srgbClr val="16304C"/>
                </a:solidFill>
                <a:ea typeface="Calibri"/>
                <a:cs typeface="Calibri"/>
              </a:rPr>
              <a:t>DuPage County Bar Association</a:t>
            </a:r>
            <a:r>
              <a:rPr lang="en-US" sz="2300">
                <a:solidFill>
                  <a:srgbClr val="16304C"/>
                </a:solidFill>
                <a:ea typeface="Calibri"/>
                <a:cs typeface="Calibri"/>
              </a:rPr>
              <a:t> President and </a:t>
            </a:r>
            <a:r>
              <a:rPr lang="en-US" sz="2300" b="1">
                <a:solidFill>
                  <a:srgbClr val="16304C"/>
                </a:solidFill>
                <a:ea typeface="Calibri"/>
                <a:cs typeface="Calibri"/>
              </a:rPr>
              <a:t>John C. Sciaccotta </a:t>
            </a:r>
            <a:r>
              <a:rPr lang="en-US" sz="2300">
                <a:solidFill>
                  <a:srgbClr val="16304C"/>
                </a:solidFill>
                <a:ea typeface="Calibri"/>
                <a:cs typeface="Calibri"/>
              </a:rPr>
              <a:t>on becoming the </a:t>
            </a:r>
          </a:p>
          <a:p>
            <a:pPr algn="ctr"/>
            <a:r>
              <a:rPr lang="en-US" sz="2300" i="1">
                <a:solidFill>
                  <a:srgbClr val="16304C"/>
                </a:solidFill>
                <a:ea typeface="Calibri"/>
                <a:cs typeface="Calibri"/>
              </a:rPr>
              <a:t>Chicago Bar Association </a:t>
            </a:r>
            <a:r>
              <a:rPr lang="en-US" sz="2300">
                <a:solidFill>
                  <a:srgbClr val="16304C"/>
                </a:solidFill>
                <a:ea typeface="Calibri"/>
                <a:cs typeface="Calibri"/>
              </a:rPr>
              <a:t>President. </a:t>
            </a:r>
          </a:p>
        </p:txBody>
      </p:sp>
      <p:pic>
        <p:nvPicPr>
          <p:cNvPr id="11" name="Picture 10">
            <a:extLst>
              <a:ext uri="{FF2B5EF4-FFF2-40B4-BE49-F238E27FC236}">
                <a16:creationId xmlns:a16="http://schemas.microsoft.com/office/drawing/2014/main" id="{DF2426D3-8DAE-A222-5918-CDB65FBBDB1B}"/>
              </a:ext>
            </a:extLst>
          </p:cNvPr>
          <p:cNvPicPr>
            <a:picLocks noChangeAspect="1"/>
          </p:cNvPicPr>
          <p:nvPr/>
        </p:nvPicPr>
        <p:blipFill>
          <a:blip r:embed="rId4"/>
          <a:stretch>
            <a:fillRect/>
          </a:stretch>
        </p:blipFill>
        <p:spPr>
          <a:xfrm>
            <a:off x="11050664" y="5763605"/>
            <a:ext cx="752580" cy="933580"/>
          </a:xfrm>
          <a:prstGeom prst="rect">
            <a:avLst/>
          </a:prstGeom>
        </p:spPr>
      </p:pic>
    </p:spTree>
    <p:extLst>
      <p:ext uri="{BB962C8B-B14F-4D97-AF65-F5344CB8AC3E}">
        <p14:creationId xmlns:p14="http://schemas.microsoft.com/office/powerpoint/2010/main" val="264528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6B5F-0D7D-9DE0-3BD2-C3576CEE22A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AD5516-CFE9-0D8C-2728-59C113110739}"/>
              </a:ext>
            </a:extLst>
          </p:cNvPr>
          <p:cNvPicPr>
            <a:picLocks noChangeAspect="1"/>
          </p:cNvPicPr>
          <p:nvPr/>
        </p:nvPicPr>
        <p:blipFill>
          <a:blip r:embed="rId2"/>
          <a:stretch>
            <a:fillRect/>
          </a:stretch>
        </p:blipFill>
        <p:spPr>
          <a:xfrm>
            <a:off x="1" y="-12937"/>
            <a:ext cx="12192000" cy="6858000"/>
          </a:xfrm>
          <a:prstGeom prst="rect">
            <a:avLst/>
          </a:prstGeom>
        </p:spPr>
      </p:pic>
      <p:pic>
        <p:nvPicPr>
          <p:cNvPr id="11" name="Picture 10">
            <a:extLst>
              <a:ext uri="{FF2B5EF4-FFF2-40B4-BE49-F238E27FC236}">
                <a16:creationId xmlns:a16="http://schemas.microsoft.com/office/drawing/2014/main" id="{E4A61DF8-99E4-E445-021D-8BA32EBCADD0}"/>
              </a:ext>
            </a:extLst>
          </p:cNvPr>
          <p:cNvPicPr>
            <a:picLocks noChangeAspect="1"/>
          </p:cNvPicPr>
          <p:nvPr/>
        </p:nvPicPr>
        <p:blipFill>
          <a:blip r:embed="rId3"/>
          <a:stretch>
            <a:fillRect/>
          </a:stretch>
        </p:blipFill>
        <p:spPr>
          <a:xfrm>
            <a:off x="11090245" y="5787290"/>
            <a:ext cx="752580" cy="933580"/>
          </a:xfrm>
          <a:prstGeom prst="rect">
            <a:avLst/>
          </a:prstGeom>
        </p:spPr>
      </p:pic>
      <p:sp>
        <p:nvSpPr>
          <p:cNvPr id="6" name="TextBox 5">
            <a:extLst>
              <a:ext uri="{FF2B5EF4-FFF2-40B4-BE49-F238E27FC236}">
                <a16:creationId xmlns:a16="http://schemas.microsoft.com/office/drawing/2014/main" id="{160B9652-F24D-707A-33B9-F7B98C20A2AE}"/>
              </a:ext>
            </a:extLst>
          </p:cNvPr>
          <p:cNvSpPr txBox="1"/>
          <p:nvPr/>
        </p:nvSpPr>
        <p:spPr>
          <a:xfrm>
            <a:off x="768494" y="223034"/>
            <a:ext cx="11102687" cy="1169551"/>
          </a:xfrm>
          <a:prstGeom prst="rect">
            <a:avLst/>
          </a:prstGeom>
          <a:noFill/>
        </p:spPr>
        <p:txBody>
          <a:bodyPr wrap="square" rtlCol="0">
            <a:spAutoFit/>
          </a:bodyPr>
          <a:lstStyle/>
          <a:p>
            <a:pPr algn="ctr" fontAlgn="base"/>
            <a:r>
              <a:rPr lang="en-US" sz="3400" b="1">
                <a:solidFill>
                  <a:srgbClr val="16304C"/>
                </a:solidFill>
                <a:latin typeface="Cambria" panose="02040503050406030204" pitchFamily="18" charset="0"/>
                <a:ea typeface="Cambria" panose="02040503050406030204" pitchFamily="18" charset="0"/>
              </a:rPr>
              <a:t>Aronberg Goldgehn Relocates to Chicago Loop</a:t>
            </a:r>
          </a:p>
          <a:p>
            <a:br>
              <a:rPr lang="en-US"/>
            </a:br>
            <a:endParaRPr lang="en-US"/>
          </a:p>
        </p:txBody>
      </p:sp>
      <p:pic>
        <p:nvPicPr>
          <p:cNvPr id="7" name="Picture 6">
            <a:extLst>
              <a:ext uri="{FF2B5EF4-FFF2-40B4-BE49-F238E27FC236}">
                <a16:creationId xmlns:a16="http://schemas.microsoft.com/office/drawing/2014/main" id="{38BAB4F5-F8A6-65B2-3FAE-C646FDE5A229}"/>
              </a:ext>
            </a:extLst>
          </p:cNvPr>
          <p:cNvPicPr>
            <a:picLocks noChangeAspect="1"/>
          </p:cNvPicPr>
          <p:nvPr/>
        </p:nvPicPr>
        <p:blipFill>
          <a:blip r:embed="rId4"/>
          <a:stretch>
            <a:fillRect/>
          </a:stretch>
        </p:blipFill>
        <p:spPr>
          <a:xfrm>
            <a:off x="11320195" y="12937"/>
            <a:ext cx="871804" cy="3237257"/>
          </a:xfrm>
          <a:prstGeom prst="rect">
            <a:avLst/>
          </a:prstGeom>
        </p:spPr>
      </p:pic>
      <p:pic>
        <p:nvPicPr>
          <p:cNvPr id="10" name="Picture 9">
            <a:extLst>
              <a:ext uri="{FF2B5EF4-FFF2-40B4-BE49-F238E27FC236}">
                <a16:creationId xmlns:a16="http://schemas.microsoft.com/office/drawing/2014/main" id="{58D436E5-44AF-2502-A5AF-99559E39743D}"/>
              </a:ext>
            </a:extLst>
          </p:cNvPr>
          <p:cNvPicPr>
            <a:picLocks noChangeAspect="1"/>
          </p:cNvPicPr>
          <p:nvPr/>
        </p:nvPicPr>
        <p:blipFill>
          <a:blip r:embed="rId4"/>
          <a:stretch>
            <a:fillRect/>
          </a:stretch>
        </p:blipFill>
        <p:spPr>
          <a:xfrm>
            <a:off x="0" y="3620743"/>
            <a:ext cx="871804" cy="3237257"/>
          </a:xfrm>
          <a:prstGeom prst="rect">
            <a:avLst/>
          </a:prstGeom>
        </p:spPr>
      </p:pic>
      <p:pic>
        <p:nvPicPr>
          <p:cNvPr id="13" name="Picture 12">
            <a:extLst>
              <a:ext uri="{FF2B5EF4-FFF2-40B4-BE49-F238E27FC236}">
                <a16:creationId xmlns:a16="http://schemas.microsoft.com/office/drawing/2014/main" id="{7FDF7609-04A8-31DB-51CE-16B10B728227}"/>
              </a:ext>
            </a:extLst>
          </p:cNvPr>
          <p:cNvPicPr>
            <a:picLocks noChangeAspect="1"/>
          </p:cNvPicPr>
          <p:nvPr/>
        </p:nvPicPr>
        <p:blipFill>
          <a:blip r:embed="rId5"/>
          <a:stretch>
            <a:fillRect/>
          </a:stretch>
        </p:blipFill>
        <p:spPr>
          <a:xfrm>
            <a:off x="5392559" y="2963972"/>
            <a:ext cx="5424487" cy="2810870"/>
          </a:xfrm>
          <a:prstGeom prst="rect">
            <a:avLst/>
          </a:prstGeom>
        </p:spPr>
      </p:pic>
      <p:pic>
        <p:nvPicPr>
          <p:cNvPr id="14" name="Picture 13">
            <a:extLst>
              <a:ext uri="{FF2B5EF4-FFF2-40B4-BE49-F238E27FC236}">
                <a16:creationId xmlns:a16="http://schemas.microsoft.com/office/drawing/2014/main" id="{EC40AD60-4861-2F74-0B2B-703645680962}"/>
              </a:ext>
            </a:extLst>
          </p:cNvPr>
          <p:cNvPicPr>
            <a:picLocks noChangeAspect="1"/>
          </p:cNvPicPr>
          <p:nvPr/>
        </p:nvPicPr>
        <p:blipFill>
          <a:blip r:embed="rId6"/>
          <a:stretch>
            <a:fillRect/>
          </a:stretch>
        </p:blipFill>
        <p:spPr>
          <a:xfrm>
            <a:off x="941560" y="1096949"/>
            <a:ext cx="5562336" cy="2778466"/>
          </a:xfrm>
          <a:prstGeom prst="rect">
            <a:avLst/>
          </a:prstGeom>
        </p:spPr>
      </p:pic>
      <p:sp>
        <p:nvSpPr>
          <p:cNvPr id="15" name="Rectangle 14">
            <a:extLst>
              <a:ext uri="{FF2B5EF4-FFF2-40B4-BE49-F238E27FC236}">
                <a16:creationId xmlns:a16="http://schemas.microsoft.com/office/drawing/2014/main" id="{EFB7190F-3215-68F0-6F88-49725C56A9E0}"/>
              </a:ext>
            </a:extLst>
          </p:cNvPr>
          <p:cNvSpPr/>
          <p:nvPr/>
        </p:nvSpPr>
        <p:spPr>
          <a:xfrm>
            <a:off x="6733846" y="1096948"/>
            <a:ext cx="4356399" cy="1661993"/>
          </a:xfrm>
          <a:prstGeom prst="rect">
            <a:avLst/>
          </a:prstGeom>
        </p:spPr>
        <p:txBody>
          <a:bodyPr wrap="square">
            <a:spAutoFit/>
          </a:bodyPr>
          <a:lstStyle/>
          <a:p>
            <a:pPr algn="ctr"/>
            <a:r>
              <a:rPr lang="en-US" sz="1700" b="1">
                <a:solidFill>
                  <a:srgbClr val="16304C"/>
                </a:solidFill>
              </a:rPr>
              <a:t>Aronberg Goldgehn has officially changed its Chicago residence, moving away from the firm’s River North location to a new Loop office located at 225 West Washington Street, Suite 2800, effective May 1, 2023.</a:t>
            </a:r>
          </a:p>
        </p:txBody>
      </p:sp>
      <p:sp>
        <p:nvSpPr>
          <p:cNvPr id="16" name="TextBox 15">
            <a:extLst>
              <a:ext uri="{FF2B5EF4-FFF2-40B4-BE49-F238E27FC236}">
                <a16:creationId xmlns:a16="http://schemas.microsoft.com/office/drawing/2014/main" id="{967B826F-8F56-FA50-2EE4-2753363C56B2}"/>
              </a:ext>
            </a:extLst>
          </p:cNvPr>
          <p:cNvSpPr txBox="1"/>
          <p:nvPr/>
        </p:nvSpPr>
        <p:spPr>
          <a:xfrm>
            <a:off x="1374954" y="4853697"/>
            <a:ext cx="4017605" cy="1400383"/>
          </a:xfrm>
          <a:prstGeom prst="rect">
            <a:avLst/>
          </a:prstGeom>
          <a:noFill/>
        </p:spPr>
        <p:txBody>
          <a:bodyPr wrap="square" rtlCol="0">
            <a:spAutoFit/>
          </a:bodyPr>
          <a:lstStyle/>
          <a:p>
            <a:pPr algn="ctr"/>
            <a:r>
              <a:rPr lang="en-US" sz="1700" b="1">
                <a:solidFill>
                  <a:srgbClr val="16304C"/>
                </a:solidFill>
              </a:rPr>
              <a:t>The firm’s fresh space is situated in the city’s center — close to courthouses and government buildings, as well as transportation options like Union Station, Ogilvie and CTA.</a:t>
            </a:r>
          </a:p>
        </p:txBody>
      </p:sp>
    </p:spTree>
    <p:extLst>
      <p:ext uri="{BB962C8B-B14F-4D97-AF65-F5344CB8AC3E}">
        <p14:creationId xmlns:p14="http://schemas.microsoft.com/office/powerpoint/2010/main" val="81173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16F41-02DD-8A5F-C6F9-B114F21D8FF7}"/>
              </a:ext>
            </a:extLst>
          </p:cNvPr>
          <p:cNvPicPr>
            <a:picLocks noChangeAspect="1"/>
          </p:cNvPicPr>
          <p:nvPr/>
        </p:nvPicPr>
        <p:blipFill>
          <a:blip r:embed="rId2"/>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95429B5E-DA8D-78C8-DD65-1BEFE80D45A9}"/>
              </a:ext>
            </a:extLst>
          </p:cNvPr>
          <p:cNvSpPr>
            <a:spLocks noGrp="1"/>
          </p:cNvSpPr>
          <p:nvPr>
            <p:ph type="title"/>
          </p:nvPr>
        </p:nvSpPr>
        <p:spPr>
          <a:xfrm>
            <a:off x="811040" y="793461"/>
            <a:ext cx="11801475" cy="779463"/>
          </a:xfrm>
        </p:spPr>
        <p:txBody>
          <a:bodyPr>
            <a:normAutofit fontScale="90000"/>
          </a:bodyPr>
          <a:lstStyle/>
          <a:p>
            <a:r>
              <a:rPr lang="en-US" sz="3900" b="1" i="1">
                <a:solidFill>
                  <a:srgbClr val="16304C"/>
                </a:solidFill>
                <a:latin typeface="Cambria"/>
                <a:ea typeface="Cambria"/>
              </a:rPr>
              <a:t>Chicago Office Featured in Chicago Lawyer Magazine</a:t>
            </a:r>
            <a:br>
              <a:rPr lang="en-US" b="1" i="1">
                <a:solidFill>
                  <a:srgbClr val="16304C"/>
                </a:solidFill>
                <a:latin typeface="Cambria" panose="02040503050406030204" pitchFamily="18" charset="0"/>
                <a:ea typeface="Cambria" panose="02040503050406030204" pitchFamily="18" charset="0"/>
              </a:rPr>
            </a:br>
            <a:endParaRPr lang="en-US"/>
          </a:p>
        </p:txBody>
      </p:sp>
      <p:sp>
        <p:nvSpPr>
          <p:cNvPr id="6" name="Content Placeholder 5">
            <a:extLst>
              <a:ext uri="{FF2B5EF4-FFF2-40B4-BE49-F238E27FC236}">
                <a16:creationId xmlns:a16="http://schemas.microsoft.com/office/drawing/2014/main" id="{E6FD06F5-EBAE-A48E-C2CE-CD4A880858E1}"/>
              </a:ext>
            </a:extLst>
          </p:cNvPr>
          <p:cNvSpPr txBox="1">
            <a:spLocks noGrp="1"/>
          </p:cNvSpPr>
          <p:nvPr>
            <p:ph sz="half" idx="1"/>
          </p:nvPr>
        </p:nvSpPr>
        <p:spPr>
          <a:xfrm>
            <a:off x="584703" y="2472120"/>
            <a:ext cx="5181600" cy="1687129"/>
          </a:xfrm>
          <a:prstGeom prst="rect">
            <a:avLst/>
          </a:prstGeom>
          <a:noFill/>
        </p:spPr>
        <p:txBody>
          <a:bodyPr wrap="square" lIns="91440" tIns="45720" rIns="91440" bIns="45720" rtlCol="0" anchor="t">
            <a:spAutoFit/>
          </a:bodyPr>
          <a:lstStyle/>
          <a:p>
            <a:pPr marL="0" indent="0" algn="ctr">
              <a:buNone/>
            </a:pPr>
            <a:r>
              <a:rPr lang="en-US" sz="2300" i="1">
                <a:solidFill>
                  <a:srgbClr val="16304C"/>
                </a:solidFill>
                <a:ea typeface="+mn-lt"/>
                <a:cs typeface="+mn-lt"/>
              </a:rPr>
              <a:t>Chicago Lawyer Magazine </a:t>
            </a:r>
            <a:r>
              <a:rPr lang="en-US" sz="2300">
                <a:solidFill>
                  <a:srgbClr val="16304C"/>
                </a:solidFill>
                <a:ea typeface="+mn-lt"/>
                <a:cs typeface="+mn-lt"/>
              </a:rPr>
              <a:t>spoke with the firm to discuss the Chicago office’s recent move from River North to the Chicago Loop and what drove their decision-making for the new space.</a:t>
            </a:r>
            <a:endParaRPr lang="en-US" sz="2300">
              <a:ea typeface="+mn-lt"/>
              <a:cs typeface="+mn-lt"/>
            </a:endParaRPr>
          </a:p>
        </p:txBody>
      </p:sp>
      <p:pic>
        <p:nvPicPr>
          <p:cNvPr id="7" name="Picture 6">
            <a:extLst>
              <a:ext uri="{FF2B5EF4-FFF2-40B4-BE49-F238E27FC236}">
                <a16:creationId xmlns:a16="http://schemas.microsoft.com/office/drawing/2014/main" id="{7352ED4F-B03E-1D87-BC93-64C78EB95D99}"/>
              </a:ext>
            </a:extLst>
          </p:cNvPr>
          <p:cNvPicPr>
            <a:picLocks noChangeAspect="1"/>
          </p:cNvPicPr>
          <p:nvPr/>
        </p:nvPicPr>
        <p:blipFill>
          <a:blip r:embed="rId3"/>
          <a:stretch>
            <a:fillRect/>
          </a:stretch>
        </p:blipFill>
        <p:spPr>
          <a:xfrm>
            <a:off x="5994901" y="2014605"/>
            <a:ext cx="5968501" cy="2828789"/>
          </a:xfrm>
          <a:prstGeom prst="rect">
            <a:avLst/>
          </a:prstGeom>
        </p:spPr>
      </p:pic>
      <p:pic>
        <p:nvPicPr>
          <p:cNvPr id="8" name="Picture 7">
            <a:extLst>
              <a:ext uri="{FF2B5EF4-FFF2-40B4-BE49-F238E27FC236}">
                <a16:creationId xmlns:a16="http://schemas.microsoft.com/office/drawing/2014/main" id="{28EE5D79-123D-368D-A5F5-882DCDED20B1}"/>
              </a:ext>
            </a:extLst>
          </p:cNvPr>
          <p:cNvPicPr>
            <a:picLocks noChangeAspect="1"/>
          </p:cNvPicPr>
          <p:nvPr/>
        </p:nvPicPr>
        <p:blipFill>
          <a:blip r:embed="rId4"/>
          <a:stretch>
            <a:fillRect/>
          </a:stretch>
        </p:blipFill>
        <p:spPr>
          <a:xfrm>
            <a:off x="11100303" y="5726755"/>
            <a:ext cx="755970" cy="938865"/>
          </a:xfrm>
          <a:prstGeom prst="rect">
            <a:avLst/>
          </a:prstGeom>
        </p:spPr>
      </p:pic>
    </p:spTree>
    <p:extLst>
      <p:ext uri="{BB962C8B-B14F-4D97-AF65-F5344CB8AC3E}">
        <p14:creationId xmlns:p14="http://schemas.microsoft.com/office/powerpoint/2010/main" val="331993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3426-6BE3-5376-1D65-281D062ADB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0871DA-0450-763C-65B1-7F930801B461}"/>
              </a:ext>
            </a:extLst>
          </p:cNvPr>
          <p:cNvPicPr>
            <a:picLocks noChangeAspect="1"/>
          </p:cNvPicPr>
          <p:nvPr/>
        </p:nvPicPr>
        <p:blipFill>
          <a:blip r:embed="rId2"/>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9AE12610-1D81-ED6D-26E2-BA52162DFB95}"/>
              </a:ext>
            </a:extLst>
          </p:cNvPr>
          <p:cNvSpPr>
            <a:spLocks noGrp="1"/>
          </p:cNvSpPr>
          <p:nvPr>
            <p:ph type="title"/>
          </p:nvPr>
        </p:nvSpPr>
        <p:spPr>
          <a:xfrm>
            <a:off x="811040" y="793461"/>
            <a:ext cx="11801475" cy="779463"/>
          </a:xfrm>
        </p:spPr>
        <p:txBody>
          <a:bodyPr>
            <a:normAutofit/>
          </a:bodyPr>
          <a:lstStyle/>
          <a:p>
            <a:r>
              <a:rPr lang="en-US" sz="3900" b="1" i="1">
                <a:solidFill>
                  <a:srgbClr val="16304C"/>
                </a:solidFill>
                <a:latin typeface="Cambria"/>
                <a:ea typeface="Cambria"/>
              </a:rPr>
              <a:t>100 YEARS – TWO LOCATIONS:</a:t>
            </a:r>
          </a:p>
        </p:txBody>
      </p:sp>
      <p:pic>
        <p:nvPicPr>
          <p:cNvPr id="8" name="Picture 7">
            <a:extLst>
              <a:ext uri="{FF2B5EF4-FFF2-40B4-BE49-F238E27FC236}">
                <a16:creationId xmlns:a16="http://schemas.microsoft.com/office/drawing/2014/main" id="{21F75D6F-7625-09D8-27AD-0017531E3BF5}"/>
              </a:ext>
            </a:extLst>
          </p:cNvPr>
          <p:cNvPicPr>
            <a:picLocks noChangeAspect="1"/>
          </p:cNvPicPr>
          <p:nvPr/>
        </p:nvPicPr>
        <p:blipFill>
          <a:blip r:embed="rId3"/>
          <a:stretch>
            <a:fillRect/>
          </a:stretch>
        </p:blipFill>
        <p:spPr>
          <a:xfrm>
            <a:off x="11100303" y="5726755"/>
            <a:ext cx="755970" cy="938865"/>
          </a:xfrm>
          <a:prstGeom prst="rect">
            <a:avLst/>
          </a:prstGeom>
        </p:spPr>
      </p:pic>
      <p:pic>
        <p:nvPicPr>
          <p:cNvPr id="9" name="Content Placeholder 8" descr="A large building with a clock on the corner&#10;&#10;AI-generated content may be incorrect.">
            <a:extLst>
              <a:ext uri="{FF2B5EF4-FFF2-40B4-BE49-F238E27FC236}">
                <a16:creationId xmlns:a16="http://schemas.microsoft.com/office/drawing/2014/main" id="{9822040F-F5C2-5155-CCE6-920C53E344CD}"/>
              </a:ext>
            </a:extLst>
          </p:cNvPr>
          <p:cNvPicPr>
            <a:picLocks noGrp="1" noChangeAspect="1"/>
          </p:cNvPicPr>
          <p:nvPr>
            <p:ph sz="half" idx="1"/>
          </p:nvPr>
        </p:nvPicPr>
        <p:blipFill>
          <a:blip r:embed="rId4"/>
          <a:stretch>
            <a:fillRect/>
          </a:stretch>
        </p:blipFill>
        <p:spPr>
          <a:xfrm>
            <a:off x="932876" y="1741402"/>
            <a:ext cx="4514850" cy="3381375"/>
          </a:xfrm>
        </p:spPr>
      </p:pic>
      <p:pic>
        <p:nvPicPr>
          <p:cNvPr id="10" name="Picture 9" descr="A tall building in Seagram Building&#10;&#10;AI-generated content may be incorrect.">
            <a:extLst>
              <a:ext uri="{FF2B5EF4-FFF2-40B4-BE49-F238E27FC236}">
                <a16:creationId xmlns:a16="http://schemas.microsoft.com/office/drawing/2014/main" id="{B7E7DCCF-D396-3011-E0B0-3CF815901305}"/>
              </a:ext>
            </a:extLst>
          </p:cNvPr>
          <p:cNvPicPr>
            <a:picLocks noChangeAspect="1"/>
          </p:cNvPicPr>
          <p:nvPr/>
        </p:nvPicPr>
        <p:blipFill>
          <a:blip r:embed="rId5"/>
          <a:stretch>
            <a:fillRect/>
          </a:stretch>
        </p:blipFill>
        <p:spPr>
          <a:xfrm>
            <a:off x="8022517" y="205131"/>
            <a:ext cx="3381375" cy="4905375"/>
          </a:xfrm>
          <a:prstGeom prst="rect">
            <a:avLst/>
          </a:prstGeom>
        </p:spPr>
      </p:pic>
      <p:sp>
        <p:nvSpPr>
          <p:cNvPr id="11" name="TextBox 10">
            <a:extLst>
              <a:ext uri="{FF2B5EF4-FFF2-40B4-BE49-F238E27FC236}">
                <a16:creationId xmlns:a16="http://schemas.microsoft.com/office/drawing/2014/main" id="{65FD30FB-5536-7713-EF3C-21BE7C8EF0D4}"/>
              </a:ext>
            </a:extLst>
          </p:cNvPr>
          <p:cNvSpPr txBox="1"/>
          <p:nvPr/>
        </p:nvSpPr>
        <p:spPr>
          <a:xfrm rot="-2760000">
            <a:off x="3338763" y="5795210"/>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1331AF57-8388-18C6-EB54-892D507FEAF2}"/>
              </a:ext>
            </a:extLst>
          </p:cNvPr>
          <p:cNvSpPr txBox="1"/>
          <p:nvPr/>
        </p:nvSpPr>
        <p:spPr>
          <a:xfrm>
            <a:off x="2797342" y="5684921"/>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D890D7DB-D359-FDA1-C17A-7D882321D398}"/>
              </a:ext>
            </a:extLst>
          </p:cNvPr>
          <p:cNvSpPr txBox="1"/>
          <p:nvPr/>
        </p:nvSpPr>
        <p:spPr>
          <a:xfrm>
            <a:off x="934621" y="5434263"/>
            <a:ext cx="32297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One North LaSalle Street</a:t>
            </a:r>
          </a:p>
        </p:txBody>
      </p:sp>
      <p:sp>
        <p:nvSpPr>
          <p:cNvPr id="14" name="TextBox 13">
            <a:extLst>
              <a:ext uri="{FF2B5EF4-FFF2-40B4-BE49-F238E27FC236}">
                <a16:creationId xmlns:a16="http://schemas.microsoft.com/office/drawing/2014/main" id="{5499D531-5E3D-C877-493A-6EB65433B79E}"/>
              </a:ext>
            </a:extLst>
          </p:cNvPr>
          <p:cNvSpPr txBox="1"/>
          <p:nvPr/>
        </p:nvSpPr>
        <p:spPr>
          <a:xfrm>
            <a:off x="8020207" y="5433416"/>
            <a:ext cx="425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330 North Wabash Avenue</a:t>
            </a:r>
          </a:p>
        </p:txBody>
      </p:sp>
    </p:spTree>
    <p:extLst>
      <p:ext uri="{BB962C8B-B14F-4D97-AF65-F5344CB8AC3E}">
        <p14:creationId xmlns:p14="http://schemas.microsoft.com/office/powerpoint/2010/main" val="148763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940FD4-CD65-332D-3B13-6756BEDDDC94}"/>
              </a:ext>
            </a:extLst>
          </p:cNvPr>
          <p:cNvPicPr>
            <a:picLocks noChangeAspect="1"/>
          </p:cNvPicPr>
          <p:nvPr/>
        </p:nvPicPr>
        <p:blipFill>
          <a:blip r:embed="rId3"/>
          <a:stretch>
            <a:fillRect/>
          </a:stretch>
        </p:blipFill>
        <p:spPr>
          <a:xfrm>
            <a:off x="0" y="9959"/>
            <a:ext cx="12192000" cy="6838082"/>
          </a:xfrm>
          <a:prstGeom prst="rect">
            <a:avLst/>
          </a:prstGeom>
        </p:spPr>
      </p:pic>
      <p:sp>
        <p:nvSpPr>
          <p:cNvPr id="6" name="Title 1"/>
          <p:cNvSpPr>
            <a:spLocks noGrp="1"/>
          </p:cNvSpPr>
          <p:nvPr>
            <p:ph type="title"/>
          </p:nvPr>
        </p:nvSpPr>
        <p:spPr>
          <a:xfrm>
            <a:off x="1858650" y="70623"/>
            <a:ext cx="8229600" cy="1143000"/>
          </a:xfrm>
        </p:spPr>
        <p:txBody>
          <a:bodyPr>
            <a:normAutofit/>
          </a:bodyPr>
          <a:lstStyle/>
          <a:p>
            <a:pPr algn="ctr"/>
            <a:r>
              <a:rPr lang="en-US" sz="3800">
                <a:solidFill>
                  <a:srgbClr val="16304C"/>
                </a:solidFill>
                <a:latin typeface="Segoe UI" pitchFamily="34" charset="0"/>
                <a:ea typeface="Segoe UI" pitchFamily="34" charset="0"/>
                <a:cs typeface="Segoe UI" pitchFamily="34" charset="0"/>
              </a:rPr>
              <a:t>N</a:t>
            </a:r>
            <a:r>
              <a:rPr lang="en-US" sz="3600">
                <a:solidFill>
                  <a:srgbClr val="16304C"/>
                </a:solidFill>
                <a:latin typeface="Segoe UI" pitchFamily="34" charset="0"/>
                <a:ea typeface="Segoe UI" pitchFamily="34" charset="0"/>
                <a:cs typeface="Segoe UI" pitchFamily="34" charset="0"/>
              </a:rPr>
              <a:t>ewman </a:t>
            </a:r>
            <a:r>
              <a:rPr lang="en-US" sz="3200">
                <a:solidFill>
                  <a:srgbClr val="16304C"/>
                </a:solidFill>
                <a:latin typeface="Segoe UI" pitchFamily="34" charset="0"/>
                <a:ea typeface="Segoe UI" pitchFamily="34" charset="0"/>
                <a:cs typeface="Segoe UI" pitchFamily="34" charset="0"/>
              </a:rPr>
              <a:t>&amp;</a:t>
            </a:r>
            <a:r>
              <a:rPr lang="en-US" sz="3600">
                <a:solidFill>
                  <a:srgbClr val="16304C"/>
                </a:solidFill>
                <a:latin typeface="Segoe UI" pitchFamily="34" charset="0"/>
                <a:ea typeface="Segoe UI" pitchFamily="34" charset="0"/>
                <a:cs typeface="Segoe UI" pitchFamily="34" charset="0"/>
              </a:rPr>
              <a:t> </a:t>
            </a:r>
            <a:r>
              <a:rPr lang="en-US" sz="3800">
                <a:solidFill>
                  <a:srgbClr val="16304C"/>
                </a:solidFill>
                <a:latin typeface="Segoe UI" pitchFamily="34" charset="0"/>
                <a:ea typeface="Segoe UI" pitchFamily="34" charset="0"/>
                <a:cs typeface="Segoe UI" pitchFamily="34" charset="0"/>
              </a:rPr>
              <a:t>N</a:t>
            </a:r>
            <a:r>
              <a:rPr lang="en-US" sz="3600">
                <a:solidFill>
                  <a:srgbClr val="16304C"/>
                </a:solidFill>
                <a:latin typeface="Segoe UI" pitchFamily="34" charset="0"/>
                <a:ea typeface="Segoe UI" pitchFamily="34" charset="0"/>
                <a:cs typeface="Segoe UI" pitchFamily="34" charset="0"/>
              </a:rPr>
              <a:t>orthrup</a:t>
            </a:r>
          </a:p>
        </p:txBody>
      </p:sp>
      <p:sp>
        <p:nvSpPr>
          <p:cNvPr id="7" name="Content Placeholder 2"/>
          <p:cNvSpPr txBox="1">
            <a:spLocks/>
          </p:cNvSpPr>
          <p:nvPr/>
        </p:nvSpPr>
        <p:spPr>
          <a:xfrm>
            <a:off x="2438400" y="2151328"/>
            <a:ext cx="4571999" cy="1828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SzPct val="75000"/>
              <a:buFont typeface="Arial" panose="020B0604020202020204" pitchFamily="34" charset="0"/>
              <a:buNone/>
            </a:pPr>
            <a:r>
              <a:rPr lang="en-US" sz="1400">
                <a:solidFill>
                  <a:srgbClr val="16304C"/>
                </a:solidFill>
                <a:latin typeface="Segoe UI" pitchFamily="34" charset="0"/>
                <a:ea typeface="Segoe UI" pitchFamily="34" charset="0"/>
                <a:cs typeface="Segoe UI" pitchFamily="34" charset="0"/>
              </a:rPr>
              <a:t>“</a:t>
            </a:r>
            <a:r>
              <a:rPr lang="en-US" sz="1400" b="1">
                <a:solidFill>
                  <a:srgbClr val="16304C"/>
                </a:solidFill>
                <a:latin typeface="Segoe UI" pitchFamily="34" charset="0"/>
                <a:ea typeface="Segoe UI" pitchFamily="34" charset="0"/>
                <a:cs typeface="Segoe UI" pitchFamily="34" charset="0"/>
              </a:rPr>
              <a:t>Mr. Newman </a:t>
            </a:r>
            <a:r>
              <a:rPr lang="en-US" sz="1400">
                <a:solidFill>
                  <a:srgbClr val="16304C"/>
                </a:solidFill>
                <a:latin typeface="Segoe UI" pitchFamily="34" charset="0"/>
                <a:ea typeface="Segoe UI" pitchFamily="34" charset="0"/>
                <a:cs typeface="Segoe UI" pitchFamily="34" charset="0"/>
              </a:rPr>
              <a:t>is one of those lawyers who may with truth be said to be a specialist in all branches of law, so wide is his knowledge of each of them. He has been identified with many important cases, but is remembered most prominently, perhaps, with the litigation of the Chicago Gas Trust.”</a:t>
            </a:r>
          </a:p>
        </p:txBody>
      </p:sp>
      <p:sp>
        <p:nvSpPr>
          <p:cNvPr id="9" name="TextBox 8"/>
          <p:cNvSpPr txBox="1"/>
          <p:nvPr/>
        </p:nvSpPr>
        <p:spPr>
          <a:xfrm>
            <a:off x="5181600" y="949063"/>
            <a:ext cx="1828800" cy="400110"/>
          </a:xfrm>
          <a:prstGeom prst="rect">
            <a:avLst/>
          </a:prstGeom>
          <a:noFill/>
        </p:spPr>
        <p:txBody>
          <a:bodyPr wrap="square" rtlCol="0">
            <a:spAutoFit/>
          </a:bodyPr>
          <a:lstStyle/>
          <a:p>
            <a:r>
              <a:rPr lang="en-US" sz="2000">
                <a:solidFill>
                  <a:srgbClr val="16304C"/>
                </a:solidFill>
                <a:latin typeface="Segoe UI" pitchFamily="34" charset="0"/>
                <a:ea typeface="Segoe UI" pitchFamily="34" charset="0"/>
                <a:cs typeface="Segoe UI" pitchFamily="34" charset="0"/>
              </a:rPr>
              <a:t>1892-1895</a:t>
            </a:r>
          </a:p>
        </p:txBody>
      </p:sp>
      <p:pic>
        <p:nvPicPr>
          <p:cNvPr id="25" name="Picture 24" descr="Northrup.jpg"/>
          <p:cNvPicPr>
            <a:picLocks noChangeAspect="1"/>
          </p:cNvPicPr>
          <p:nvPr/>
        </p:nvPicPr>
        <p:blipFill>
          <a:blip r:embed="rId4" cstate="print"/>
          <a:stretch>
            <a:fillRect/>
          </a:stretch>
        </p:blipFill>
        <p:spPr>
          <a:xfrm>
            <a:off x="4936502" y="3551313"/>
            <a:ext cx="2073897" cy="2533938"/>
          </a:xfrm>
          <a:prstGeom prst="rect">
            <a:avLst/>
          </a:prstGeom>
        </p:spPr>
      </p:pic>
      <p:pic>
        <p:nvPicPr>
          <p:cNvPr id="26" name="Picture 25" descr="Jacob Newman 3.jpg"/>
          <p:cNvPicPr>
            <a:picLocks noChangeAspect="1"/>
          </p:cNvPicPr>
          <p:nvPr/>
        </p:nvPicPr>
        <p:blipFill>
          <a:blip r:embed="rId5" cstate="print"/>
          <a:stretch>
            <a:fillRect/>
          </a:stretch>
        </p:blipFill>
        <p:spPr>
          <a:xfrm>
            <a:off x="430135" y="1898547"/>
            <a:ext cx="2133600" cy="3001204"/>
          </a:xfrm>
          <a:prstGeom prst="rect">
            <a:avLst/>
          </a:prstGeom>
        </p:spPr>
      </p:pic>
      <p:sp>
        <p:nvSpPr>
          <p:cNvPr id="27" name="Content Placeholder 2"/>
          <p:cNvSpPr txBox="1">
            <a:spLocks/>
          </p:cNvSpPr>
          <p:nvPr/>
        </p:nvSpPr>
        <p:spPr>
          <a:xfrm>
            <a:off x="6923164" y="3713413"/>
            <a:ext cx="4190999" cy="2035834"/>
          </a:xfrm>
          <a:prstGeom prst="rect">
            <a:avLst/>
          </a:prstGeom>
        </p:spPr>
        <p:txBody>
          <a:bodyPr vert="horz" lIns="91440" tIns="45720" rIns="91440" bIns="45720" rtlCol="0">
            <a:noAutofit/>
          </a:bodyPr>
          <a:lstStyle/>
          <a:p>
            <a:pPr marL="365760" marR="0" lvl="0" indent="0" algn="just" defTabSz="914400" rtl="0" eaLnBrk="1" fontAlgn="auto" latinLnBrk="0" hangingPunct="1">
              <a:lnSpc>
                <a:spcPct val="100000"/>
              </a:lnSpc>
              <a:spcAft>
                <a:spcPts val="0"/>
              </a:spcAft>
              <a:buClrTx/>
              <a:buSzPct val="75000"/>
              <a:buFont typeface="Arial" pitchFamily="34" charset="0"/>
              <a:buNone/>
              <a:tabLst/>
              <a:defRPr/>
            </a:pPr>
            <a:r>
              <a:rPr kumimoji="0" lang="en-US" sz="1400" b="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rPr>
              <a:t>“He was an</a:t>
            </a:r>
            <a:r>
              <a:rPr kumimoji="0" lang="en-US" sz="1400" b="0" i="0" u="none" strike="noStrike" kern="1200" cap="none" spc="0" normalizeH="0" noProof="0">
                <a:ln>
                  <a:noFill/>
                </a:ln>
                <a:solidFill>
                  <a:srgbClr val="16304C"/>
                </a:solidFill>
                <a:effectLst/>
                <a:uLnTx/>
                <a:uFillTx/>
                <a:latin typeface="Segoe UI" pitchFamily="34" charset="0"/>
                <a:ea typeface="Segoe UI" pitchFamily="34" charset="0"/>
                <a:cs typeface="Segoe UI" pitchFamily="34" charset="0"/>
              </a:rPr>
              <a:t> expert common law and chancery pleader, and a brief writer of marked ability, and had made a specialty of municipal law, particularly the law of trusts and illegal combinations. He had inherited from his distinguished father a mind of rare grasp and analytical power, and he was never more happy than when engaged in working out some difficult and intricate legal problem.”</a:t>
            </a:r>
            <a:endParaRPr kumimoji="0" lang="en-US" sz="1400" b="0" i="0" u="none" strike="noStrike" kern="1200" cap="none" spc="0" normalizeH="0" baseline="0" noProof="0">
              <a:ln>
                <a:noFill/>
              </a:ln>
              <a:solidFill>
                <a:srgbClr val="16304C"/>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2143242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B5CFDA-E178-D6F6-E6E0-D8AFF601A9C4}"/>
              </a:ext>
            </a:extLst>
          </p:cNvPr>
          <p:cNvPicPr>
            <a:picLocks noChangeAspect="1"/>
          </p:cNvPicPr>
          <p:nvPr/>
        </p:nvPicPr>
        <p:blipFill>
          <a:blip r:embed="rId3"/>
          <a:stretch>
            <a:fillRect/>
          </a:stretch>
        </p:blipFill>
        <p:spPr>
          <a:xfrm>
            <a:off x="-1" y="0"/>
            <a:ext cx="12225543" cy="6858000"/>
          </a:xfrm>
          <a:prstGeom prst="rect">
            <a:avLst/>
          </a:prstGeom>
        </p:spPr>
      </p:pic>
      <p:sp>
        <p:nvSpPr>
          <p:cNvPr id="6" name="Title 1"/>
          <p:cNvSpPr>
            <a:spLocks noGrp="1"/>
          </p:cNvSpPr>
          <p:nvPr>
            <p:ph type="title"/>
          </p:nvPr>
        </p:nvSpPr>
        <p:spPr>
          <a:xfrm>
            <a:off x="1981200" y="179358"/>
            <a:ext cx="8229600" cy="1143000"/>
          </a:xfrm>
        </p:spPr>
        <p:txBody>
          <a:bodyPr>
            <a:normAutofit/>
          </a:bodyPr>
          <a:lstStyle/>
          <a:p>
            <a:pPr algn="ctr"/>
            <a:r>
              <a:rPr lang="en-US" sz="3800">
                <a:solidFill>
                  <a:srgbClr val="16304C"/>
                </a:solidFill>
                <a:latin typeface="Segoe UI" pitchFamily="34" charset="0"/>
                <a:ea typeface="Segoe UI" pitchFamily="34" charset="0"/>
                <a:cs typeface="Segoe UI" pitchFamily="34" charset="0"/>
              </a:rPr>
              <a:t>N</a:t>
            </a:r>
            <a:r>
              <a:rPr lang="en-US" sz="3600">
                <a:solidFill>
                  <a:srgbClr val="16304C"/>
                </a:solidFill>
                <a:latin typeface="Segoe UI" pitchFamily="34" charset="0"/>
                <a:ea typeface="Segoe UI" pitchFamily="34" charset="0"/>
                <a:cs typeface="Segoe UI" pitchFamily="34" charset="0"/>
              </a:rPr>
              <a:t>ewman </a:t>
            </a:r>
            <a:r>
              <a:rPr lang="en-US" sz="3800">
                <a:solidFill>
                  <a:srgbClr val="16304C"/>
                </a:solidFill>
                <a:latin typeface="Segoe UI" pitchFamily="34" charset="0"/>
                <a:ea typeface="Segoe UI" pitchFamily="34" charset="0"/>
                <a:cs typeface="Segoe UI" pitchFamily="34" charset="0"/>
              </a:rPr>
              <a:t>N</a:t>
            </a:r>
            <a:r>
              <a:rPr lang="en-US" sz="3600">
                <a:solidFill>
                  <a:srgbClr val="16304C"/>
                </a:solidFill>
                <a:latin typeface="Segoe UI" pitchFamily="34" charset="0"/>
                <a:ea typeface="Segoe UI" pitchFamily="34" charset="0"/>
                <a:cs typeface="Segoe UI" pitchFamily="34" charset="0"/>
              </a:rPr>
              <a:t>orthrup &amp; </a:t>
            </a:r>
            <a:r>
              <a:rPr lang="en-US" sz="3800">
                <a:solidFill>
                  <a:srgbClr val="16304C"/>
                </a:solidFill>
                <a:latin typeface="Segoe UI" pitchFamily="34" charset="0"/>
                <a:ea typeface="Segoe UI" pitchFamily="34" charset="0"/>
                <a:cs typeface="Segoe UI" pitchFamily="34" charset="0"/>
              </a:rPr>
              <a:t>L</a:t>
            </a:r>
            <a:r>
              <a:rPr lang="en-US" sz="3600">
                <a:solidFill>
                  <a:srgbClr val="16304C"/>
                </a:solidFill>
                <a:latin typeface="Segoe UI" pitchFamily="34" charset="0"/>
                <a:ea typeface="Segoe UI" pitchFamily="34" charset="0"/>
                <a:cs typeface="Segoe UI" pitchFamily="34" charset="0"/>
              </a:rPr>
              <a:t>evinson</a:t>
            </a:r>
          </a:p>
        </p:txBody>
      </p:sp>
      <p:sp>
        <p:nvSpPr>
          <p:cNvPr id="8" name="TextBox 7"/>
          <p:cNvSpPr txBox="1"/>
          <p:nvPr/>
        </p:nvSpPr>
        <p:spPr>
          <a:xfrm>
            <a:off x="5181600" y="983596"/>
            <a:ext cx="1828800" cy="400110"/>
          </a:xfrm>
          <a:prstGeom prst="rect">
            <a:avLst/>
          </a:prstGeom>
          <a:noFill/>
        </p:spPr>
        <p:txBody>
          <a:bodyPr wrap="square" rtlCol="0">
            <a:spAutoFit/>
          </a:bodyPr>
          <a:lstStyle/>
          <a:p>
            <a:r>
              <a:rPr lang="en-US" sz="2000">
                <a:solidFill>
                  <a:srgbClr val="16304C"/>
                </a:solidFill>
                <a:latin typeface="Segoe UI" pitchFamily="34" charset="0"/>
                <a:ea typeface="Segoe UI" pitchFamily="34" charset="0"/>
                <a:cs typeface="Segoe UI" pitchFamily="34" charset="0"/>
              </a:rPr>
              <a:t>1896-1902</a:t>
            </a:r>
          </a:p>
        </p:txBody>
      </p:sp>
      <p:pic>
        <p:nvPicPr>
          <p:cNvPr id="24" name="Picture 23" descr="Levinson.jpg"/>
          <p:cNvPicPr>
            <a:picLocks noChangeAspect="1"/>
          </p:cNvPicPr>
          <p:nvPr/>
        </p:nvPicPr>
        <p:blipFill>
          <a:blip r:embed="rId4" cstate="print"/>
          <a:stretch>
            <a:fillRect/>
          </a:stretch>
        </p:blipFill>
        <p:spPr>
          <a:xfrm>
            <a:off x="1181100" y="1981200"/>
            <a:ext cx="2057400" cy="2927310"/>
          </a:xfrm>
          <a:prstGeom prst="rect">
            <a:avLst/>
          </a:prstGeom>
        </p:spPr>
      </p:pic>
      <p:sp>
        <p:nvSpPr>
          <p:cNvPr id="25" name="Content Placeholder 2"/>
          <p:cNvSpPr txBox="1">
            <a:spLocks/>
          </p:cNvSpPr>
          <p:nvPr/>
        </p:nvSpPr>
        <p:spPr>
          <a:xfrm>
            <a:off x="3760509" y="2111354"/>
            <a:ext cx="7510674" cy="33172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SzPct val="75000"/>
              <a:buFont typeface="Arial" panose="020B0604020202020204" pitchFamily="34" charset="0"/>
              <a:buNone/>
            </a:pPr>
            <a:r>
              <a:rPr lang="en-US" sz="1600" b="1">
                <a:solidFill>
                  <a:srgbClr val="16304C"/>
                </a:solidFill>
                <a:latin typeface="Segoe UI" pitchFamily="34" charset="0"/>
                <a:ea typeface="Segoe UI" pitchFamily="34" charset="0"/>
                <a:cs typeface="Segoe UI" pitchFamily="34" charset="0"/>
              </a:rPr>
              <a:t>Salmon Oliver Levinson</a:t>
            </a:r>
            <a:r>
              <a:rPr lang="en-US" sz="1600">
                <a:solidFill>
                  <a:srgbClr val="16304C"/>
                </a:solidFill>
                <a:latin typeface="Segoe UI" pitchFamily="34" charset="0"/>
                <a:ea typeface="Segoe UI" pitchFamily="34" charset="0"/>
                <a:cs typeface="Segoe UI" pitchFamily="34" charset="0"/>
              </a:rPr>
              <a:t> was made partner and the firm became known as </a:t>
            </a:r>
            <a:r>
              <a:rPr lang="en-US" sz="1600" b="1">
                <a:solidFill>
                  <a:srgbClr val="16304C"/>
                </a:solidFill>
                <a:latin typeface="Segoe UI" pitchFamily="34" charset="0"/>
                <a:ea typeface="Segoe UI" pitchFamily="34" charset="0"/>
                <a:cs typeface="Segoe UI" pitchFamily="34" charset="0"/>
              </a:rPr>
              <a:t>Newman Northrup &amp; Levinson </a:t>
            </a:r>
            <a:r>
              <a:rPr lang="en-US" sz="1600">
                <a:solidFill>
                  <a:srgbClr val="16304C"/>
                </a:solidFill>
                <a:latin typeface="Segoe UI" pitchFamily="34" charset="0"/>
                <a:ea typeface="Segoe UI" pitchFamily="34" charset="0"/>
                <a:cs typeface="Segoe UI" pitchFamily="34" charset="0"/>
              </a:rPr>
              <a:t>in 1896. </a:t>
            </a:r>
          </a:p>
          <a:p>
            <a:pPr indent="0" algn="just">
              <a:buSzPct val="75000"/>
              <a:buFont typeface="Arial" panose="020B0604020202020204" pitchFamily="34" charset="0"/>
              <a:buNone/>
            </a:pPr>
            <a:endParaRPr lang="en-US" sz="1600">
              <a:solidFill>
                <a:srgbClr val="16304C"/>
              </a:solidFill>
              <a:latin typeface="Segoe UI" pitchFamily="34" charset="0"/>
              <a:ea typeface="Segoe UI" pitchFamily="34" charset="0"/>
              <a:cs typeface="Segoe UI" pitchFamily="34" charset="0"/>
            </a:endParaRPr>
          </a:p>
          <a:p>
            <a:pPr indent="0" algn="just">
              <a:buSzPct val="75000"/>
              <a:buFont typeface="Arial" panose="020B0604020202020204" pitchFamily="34" charset="0"/>
              <a:buNone/>
            </a:pPr>
            <a:r>
              <a:rPr lang="en-US" sz="1600">
                <a:solidFill>
                  <a:srgbClr val="16304C"/>
                </a:solidFill>
                <a:latin typeface="Segoe UI" pitchFamily="34" charset="0"/>
                <a:ea typeface="Segoe UI" pitchFamily="34" charset="0"/>
                <a:cs typeface="Segoe UI" pitchFamily="34" charset="0"/>
              </a:rPr>
              <a:t>“He has a wide and extended acquaintance with the best writers of English and reads them with keen discrimination and appreciation. He has one of the largest and best selected private libraries in Chicago.” </a:t>
            </a:r>
          </a:p>
          <a:p>
            <a:pPr indent="0" algn="just">
              <a:buSzPct val="75000"/>
              <a:buFont typeface="Arial" panose="020B0604020202020204" pitchFamily="34" charset="0"/>
              <a:buNone/>
            </a:pPr>
            <a:endParaRPr lang="en-US" sz="1600">
              <a:solidFill>
                <a:srgbClr val="16304C"/>
              </a:solidFill>
              <a:latin typeface="Segoe UI" pitchFamily="34" charset="0"/>
              <a:ea typeface="Segoe UI" pitchFamily="34" charset="0"/>
              <a:cs typeface="Segoe UI" pitchFamily="34" charset="0"/>
            </a:endParaRPr>
          </a:p>
          <a:p>
            <a:pPr indent="0" algn="just">
              <a:buSzPct val="75000"/>
              <a:buFont typeface="Arial" panose="020B0604020202020204" pitchFamily="34" charset="0"/>
              <a:buNone/>
            </a:pPr>
            <a:r>
              <a:rPr lang="en-US" sz="1600">
                <a:solidFill>
                  <a:srgbClr val="16304C"/>
                </a:solidFill>
                <a:latin typeface="Segoe UI" pitchFamily="34" charset="0"/>
                <a:ea typeface="Segoe UI" pitchFamily="34" charset="0"/>
                <a:cs typeface="Segoe UI" pitchFamily="34" charset="0"/>
              </a:rPr>
              <a:t>“He is a man of unimpeachable integrity and of high character. Probably no firm in Chicago stands better or is more implicitly trusted by the bankers generally of this city than is his firm.”</a:t>
            </a:r>
          </a:p>
        </p:txBody>
      </p:sp>
    </p:spTree>
    <p:extLst>
      <p:ext uri="{BB962C8B-B14F-4D97-AF65-F5344CB8AC3E}">
        <p14:creationId xmlns:p14="http://schemas.microsoft.com/office/powerpoint/2010/main" val="194399353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8E11-AB7A-1CF4-FEC6-3C876893562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452C4AA-AEF6-7817-C301-D3D6B5FC80A7}"/>
              </a:ext>
            </a:extLst>
          </p:cNvPr>
          <p:cNvPicPr>
            <a:picLocks noChangeAspect="1"/>
          </p:cNvPicPr>
          <p:nvPr/>
        </p:nvPicPr>
        <p:blipFill>
          <a:blip r:embed="rId3"/>
          <a:stretch>
            <a:fillRect/>
          </a:stretch>
        </p:blipFill>
        <p:spPr>
          <a:xfrm>
            <a:off x="-33543" y="0"/>
            <a:ext cx="12225543" cy="6858000"/>
          </a:xfrm>
          <a:prstGeom prst="rect">
            <a:avLst/>
          </a:prstGeom>
        </p:spPr>
      </p:pic>
      <p:sp>
        <p:nvSpPr>
          <p:cNvPr id="6" name="Title 1">
            <a:extLst>
              <a:ext uri="{FF2B5EF4-FFF2-40B4-BE49-F238E27FC236}">
                <a16:creationId xmlns:a16="http://schemas.microsoft.com/office/drawing/2014/main" id="{0D509366-56A3-2EE7-7E29-BD7053126EFC}"/>
              </a:ext>
            </a:extLst>
          </p:cNvPr>
          <p:cNvSpPr>
            <a:spLocks noGrp="1"/>
          </p:cNvSpPr>
          <p:nvPr>
            <p:ph type="title"/>
          </p:nvPr>
        </p:nvSpPr>
        <p:spPr>
          <a:xfrm>
            <a:off x="1981200" y="179358"/>
            <a:ext cx="8229600" cy="1143000"/>
          </a:xfrm>
        </p:spPr>
        <p:txBody>
          <a:bodyPr>
            <a:normAutofit/>
          </a:bodyPr>
          <a:lstStyle/>
          <a:p>
            <a:pPr algn="ctr"/>
            <a:r>
              <a:rPr lang="en-US" sz="3800">
                <a:solidFill>
                  <a:srgbClr val="16304C"/>
                </a:solidFill>
                <a:latin typeface="Segoe UI"/>
                <a:ea typeface="Segoe UI" pitchFamily="34" charset="0"/>
                <a:cs typeface="Segoe UI"/>
              </a:rPr>
              <a:t>Salmon Levinson</a:t>
            </a:r>
            <a:endParaRPr lang="en-US" sz="3600">
              <a:solidFill>
                <a:srgbClr val="16304C"/>
              </a:solidFill>
              <a:latin typeface="Segoe UI" pitchFamily="34" charset="0"/>
              <a:ea typeface="Segoe UI" pitchFamily="34" charset="0"/>
              <a:cs typeface="Segoe UI" pitchFamily="34" charset="0"/>
            </a:endParaRPr>
          </a:p>
        </p:txBody>
      </p:sp>
      <p:sp>
        <p:nvSpPr>
          <p:cNvPr id="8" name="TextBox 7">
            <a:extLst>
              <a:ext uri="{FF2B5EF4-FFF2-40B4-BE49-F238E27FC236}">
                <a16:creationId xmlns:a16="http://schemas.microsoft.com/office/drawing/2014/main" id="{8A252B23-58A8-A077-07EA-08EF82C83F27}"/>
              </a:ext>
            </a:extLst>
          </p:cNvPr>
          <p:cNvSpPr txBox="1"/>
          <p:nvPr/>
        </p:nvSpPr>
        <p:spPr>
          <a:xfrm>
            <a:off x="5181600" y="983596"/>
            <a:ext cx="1828800" cy="400110"/>
          </a:xfrm>
          <a:prstGeom prst="rect">
            <a:avLst/>
          </a:prstGeom>
          <a:noFill/>
        </p:spPr>
        <p:txBody>
          <a:bodyPr wrap="square" lIns="91440" tIns="45720" rIns="91440" bIns="45720" rtlCol="0" anchor="t">
            <a:spAutoFit/>
          </a:bodyPr>
          <a:lstStyle/>
          <a:p>
            <a:r>
              <a:rPr lang="en-US" sz="2000">
                <a:solidFill>
                  <a:srgbClr val="16304C"/>
                </a:solidFill>
                <a:latin typeface="Segoe UI"/>
                <a:ea typeface="Segoe UI" pitchFamily="34" charset="0"/>
                <a:cs typeface="Segoe UI"/>
              </a:rPr>
              <a:t> (1865-1941)</a:t>
            </a:r>
            <a:endParaRPr lang="en-US" sz="2000">
              <a:solidFill>
                <a:srgbClr val="16304C"/>
              </a:solidFill>
              <a:latin typeface="Segoe UI"/>
              <a:ea typeface="Segoe UI" pitchFamily="34" charset="0"/>
              <a:cs typeface="Segoe UI" pitchFamily="34" charset="0"/>
            </a:endParaRPr>
          </a:p>
        </p:txBody>
      </p:sp>
      <p:pic>
        <p:nvPicPr>
          <p:cNvPr id="2" name="Picture 1" descr="A close-up of a person&#10;&#10;AI-generated content may be incorrect.">
            <a:extLst>
              <a:ext uri="{FF2B5EF4-FFF2-40B4-BE49-F238E27FC236}">
                <a16:creationId xmlns:a16="http://schemas.microsoft.com/office/drawing/2014/main" id="{E151D530-F843-00C1-4AFC-FDE54EAB5A7E}"/>
              </a:ext>
            </a:extLst>
          </p:cNvPr>
          <p:cNvPicPr>
            <a:picLocks noChangeAspect="1"/>
          </p:cNvPicPr>
          <p:nvPr/>
        </p:nvPicPr>
        <p:blipFill>
          <a:blip r:embed="rId4"/>
          <a:stretch>
            <a:fillRect/>
          </a:stretch>
        </p:blipFill>
        <p:spPr>
          <a:xfrm>
            <a:off x="1142426" y="1715992"/>
            <a:ext cx="3333750" cy="4362450"/>
          </a:xfrm>
          <a:prstGeom prst="rect">
            <a:avLst/>
          </a:prstGeom>
        </p:spPr>
      </p:pic>
      <p:graphicFrame>
        <p:nvGraphicFramePr>
          <p:cNvPr id="11" name="TextBox 2">
            <a:extLst>
              <a:ext uri="{FF2B5EF4-FFF2-40B4-BE49-F238E27FC236}">
                <a16:creationId xmlns:a16="http://schemas.microsoft.com/office/drawing/2014/main" id="{8264113C-606B-F389-5488-945C1D578291}"/>
              </a:ext>
            </a:extLst>
          </p:cNvPr>
          <p:cNvGraphicFramePr/>
          <p:nvPr/>
        </p:nvGraphicFramePr>
        <p:xfrm>
          <a:off x="4986823" y="1714862"/>
          <a:ext cx="4772138" cy="40626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5093023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2EB669-480F-DB2E-23E3-6D734FA75A70}"/>
              </a:ext>
            </a:extLst>
          </p:cNvPr>
          <p:cNvPicPr>
            <a:picLocks noChangeAspect="1"/>
          </p:cNvPicPr>
          <p:nvPr/>
        </p:nvPicPr>
        <p:blipFill>
          <a:blip r:embed="rId3"/>
          <a:stretch>
            <a:fillRect/>
          </a:stretch>
        </p:blipFill>
        <p:spPr>
          <a:xfrm>
            <a:off x="0" y="0"/>
            <a:ext cx="12192000" cy="6833616"/>
          </a:xfrm>
          <a:prstGeom prst="rect">
            <a:avLst/>
          </a:prstGeom>
        </p:spPr>
      </p:pic>
      <p:pic>
        <p:nvPicPr>
          <p:cNvPr id="9" name="Picture 8"/>
          <p:cNvPicPr>
            <a:picLocks noChangeAspect="1"/>
          </p:cNvPicPr>
          <p:nvPr/>
        </p:nvPicPr>
        <p:blipFill>
          <a:blip r:embed="rId4"/>
          <a:stretch>
            <a:fillRect/>
          </a:stretch>
        </p:blipFill>
        <p:spPr>
          <a:xfrm>
            <a:off x="1757903" y="1422121"/>
            <a:ext cx="3754526" cy="3060737"/>
          </a:xfrm>
          <a:prstGeom prst="rect">
            <a:avLst/>
          </a:prstGeom>
        </p:spPr>
      </p:pic>
      <p:sp>
        <p:nvSpPr>
          <p:cNvPr id="2" name="Title 1"/>
          <p:cNvSpPr>
            <a:spLocks noGrp="1"/>
          </p:cNvSpPr>
          <p:nvPr>
            <p:ph type="title"/>
          </p:nvPr>
        </p:nvSpPr>
        <p:spPr>
          <a:xfrm>
            <a:off x="838200" y="363506"/>
            <a:ext cx="10515600" cy="1362285"/>
          </a:xfrm>
        </p:spPr>
        <p:txBody>
          <a:bodyPr>
            <a:normAutofit/>
          </a:bodyPr>
          <a:lstStyle/>
          <a:p>
            <a:pPr algn="ctr"/>
            <a:r>
              <a:rPr lang="en-US">
                <a:solidFill>
                  <a:srgbClr val="16304C"/>
                </a:solidFill>
              </a:rPr>
              <a:t>Kellog-Briand Pact of Paris</a:t>
            </a:r>
            <a:endParaRPr lang="en-US"/>
          </a:p>
        </p:txBody>
      </p:sp>
      <p:sp>
        <p:nvSpPr>
          <p:cNvPr id="6" name="Rectangle 5"/>
          <p:cNvSpPr/>
          <p:nvPr/>
        </p:nvSpPr>
        <p:spPr>
          <a:xfrm>
            <a:off x="5424983" y="1022433"/>
            <a:ext cx="184731" cy="400110"/>
          </a:xfrm>
          <a:prstGeom prst="rect">
            <a:avLst/>
          </a:prstGeom>
        </p:spPr>
        <p:txBody>
          <a:bodyPr wrap="none" lIns="91440" tIns="45720" rIns="91440" bIns="45720" anchor="t">
            <a:spAutoFit/>
          </a:bodyPr>
          <a:lstStyle/>
          <a:p>
            <a:endParaRPr lang="en-US" sz="2000">
              <a:solidFill>
                <a:srgbClr val="16304C"/>
              </a:solidFill>
            </a:endParaRPr>
          </a:p>
        </p:txBody>
      </p:sp>
      <p:pic>
        <p:nvPicPr>
          <p:cNvPr id="8" name="Picture 7"/>
          <p:cNvPicPr>
            <a:picLocks noChangeAspect="1"/>
          </p:cNvPicPr>
          <p:nvPr/>
        </p:nvPicPr>
        <p:blipFill>
          <a:blip r:embed="rId5"/>
          <a:stretch>
            <a:fillRect/>
          </a:stretch>
        </p:blipFill>
        <p:spPr>
          <a:xfrm>
            <a:off x="5722538" y="1423958"/>
            <a:ext cx="3991745" cy="3056061"/>
          </a:xfrm>
          <a:prstGeom prst="rect">
            <a:avLst/>
          </a:prstGeom>
        </p:spPr>
      </p:pic>
      <p:pic>
        <p:nvPicPr>
          <p:cNvPr id="11" name="Picture 10">
            <a:extLst>
              <a:ext uri="{FF2B5EF4-FFF2-40B4-BE49-F238E27FC236}">
                <a16:creationId xmlns:a16="http://schemas.microsoft.com/office/drawing/2014/main" id="{F8F248C9-E269-A265-ED4D-5031B69FF55C}"/>
              </a:ext>
            </a:extLst>
          </p:cNvPr>
          <p:cNvPicPr>
            <a:picLocks noChangeAspect="1"/>
          </p:cNvPicPr>
          <p:nvPr/>
        </p:nvPicPr>
        <p:blipFill>
          <a:blip r:embed="rId6"/>
          <a:stretch>
            <a:fillRect/>
          </a:stretch>
        </p:blipFill>
        <p:spPr>
          <a:xfrm>
            <a:off x="11169723" y="5785147"/>
            <a:ext cx="755970" cy="938865"/>
          </a:xfrm>
          <a:prstGeom prst="rect">
            <a:avLst/>
          </a:prstGeom>
        </p:spPr>
      </p:pic>
      <p:sp>
        <p:nvSpPr>
          <p:cNvPr id="3" name="TextBox 2">
            <a:extLst>
              <a:ext uri="{FF2B5EF4-FFF2-40B4-BE49-F238E27FC236}">
                <a16:creationId xmlns:a16="http://schemas.microsoft.com/office/drawing/2014/main" id="{73CE5ED0-88FC-1679-D873-AEB958E8BDB8}"/>
              </a:ext>
            </a:extLst>
          </p:cNvPr>
          <p:cNvSpPr txBox="1"/>
          <p:nvPr/>
        </p:nvSpPr>
        <p:spPr>
          <a:xfrm>
            <a:off x="2314991" y="5145916"/>
            <a:ext cx="71866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a:t>Named After US Secretary of State &amp; French Foreign Minister</a:t>
            </a:r>
          </a:p>
          <a:p>
            <a:pPr marL="285750" indent="-285750">
              <a:buFont typeface="Wingdings"/>
              <a:buChar char="Ø"/>
            </a:pPr>
            <a:r>
              <a:rPr lang="en-US"/>
              <a:t>Independent International Agreement (Not thru League of Nations)</a:t>
            </a:r>
          </a:p>
          <a:p>
            <a:pPr marL="285750" indent="-285750">
              <a:buFont typeface="Wingdings"/>
              <a:buChar char="Ø"/>
            </a:pPr>
            <a:r>
              <a:rPr lang="en-US"/>
              <a:t>France, Germany &amp; US original signatory countries</a:t>
            </a:r>
          </a:p>
          <a:p>
            <a:pPr marL="285750" indent="-285750">
              <a:buFont typeface="Wingdings"/>
              <a:buChar char="Ø"/>
            </a:pPr>
            <a:r>
              <a:rPr lang="en-US"/>
              <a:t>Ridiculed as ineffective in preventing WWII</a:t>
            </a:r>
          </a:p>
        </p:txBody>
      </p:sp>
    </p:spTree>
    <p:extLst>
      <p:ext uri="{BB962C8B-B14F-4D97-AF65-F5344CB8AC3E}">
        <p14:creationId xmlns:p14="http://schemas.microsoft.com/office/powerpoint/2010/main" val="11814921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AF57-64D5-813B-D38B-5C875CB14E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0E59C5-ACC3-2381-8FB9-99275FCA4175}"/>
              </a:ext>
            </a:extLst>
          </p:cNvPr>
          <p:cNvPicPr>
            <a:picLocks noChangeAspect="1"/>
          </p:cNvPicPr>
          <p:nvPr/>
        </p:nvPicPr>
        <p:blipFill>
          <a:blip r:embed="rId3"/>
          <a:stretch>
            <a:fillRect/>
          </a:stretch>
        </p:blipFill>
        <p:spPr>
          <a:xfrm>
            <a:off x="0" y="0"/>
            <a:ext cx="12192000" cy="6857999"/>
          </a:xfrm>
          <a:prstGeom prst="rect">
            <a:avLst/>
          </a:prstGeom>
        </p:spPr>
      </p:pic>
      <p:sp>
        <p:nvSpPr>
          <p:cNvPr id="6" name="Title 1">
            <a:extLst>
              <a:ext uri="{FF2B5EF4-FFF2-40B4-BE49-F238E27FC236}">
                <a16:creationId xmlns:a16="http://schemas.microsoft.com/office/drawing/2014/main" id="{6C86005F-8E94-48DE-FD0E-2B995E5106A1}"/>
              </a:ext>
            </a:extLst>
          </p:cNvPr>
          <p:cNvSpPr>
            <a:spLocks noGrp="1"/>
          </p:cNvSpPr>
          <p:nvPr>
            <p:ph type="title"/>
          </p:nvPr>
        </p:nvSpPr>
        <p:spPr>
          <a:xfrm>
            <a:off x="1981200" y="721020"/>
            <a:ext cx="8385672" cy="867578"/>
          </a:xfrm>
        </p:spPr>
        <p:txBody>
          <a:bodyPr>
            <a:normAutofit fontScale="90000"/>
          </a:bodyPr>
          <a:lstStyle/>
          <a:p>
            <a:pPr algn="ctr"/>
            <a:r>
              <a:rPr lang="en-US" sz="3800">
                <a:solidFill>
                  <a:srgbClr val="16304C"/>
                </a:solidFill>
                <a:latin typeface="Segoe UI"/>
                <a:ea typeface="Segoe UI" pitchFamily="34" charset="0"/>
                <a:cs typeface="Segoe UI"/>
              </a:rPr>
              <a:t>Nuremburg &amp; Tokyo </a:t>
            </a:r>
            <a:br>
              <a:rPr lang="en-US" sz="3800">
                <a:latin typeface="Segoe UI"/>
                <a:ea typeface="Segoe UI" pitchFamily="34" charset="0"/>
                <a:cs typeface="Segoe UI"/>
              </a:rPr>
            </a:br>
            <a:r>
              <a:rPr lang="en-US" sz="3800">
                <a:solidFill>
                  <a:srgbClr val="16304C"/>
                </a:solidFill>
                <a:latin typeface="Segoe UI"/>
                <a:ea typeface="Segoe UI" pitchFamily="34" charset="0"/>
                <a:cs typeface="Segoe UI"/>
              </a:rPr>
              <a:t>War Crime Tribunals:</a:t>
            </a:r>
            <a:endParaRPr lang="en-US" sz="3800">
              <a:latin typeface="Segoe UI"/>
              <a:ea typeface="Segoe UI" pitchFamily="34" charset="0"/>
              <a:cs typeface="Segoe UI" pitchFamily="34" charset="0"/>
            </a:endParaRPr>
          </a:p>
        </p:txBody>
      </p:sp>
      <p:pic>
        <p:nvPicPr>
          <p:cNvPr id="5" name="Picture 4" descr="A person in military uniform standing behind a podium&#10;&#10;AI-generated content may be incorrect.">
            <a:extLst>
              <a:ext uri="{FF2B5EF4-FFF2-40B4-BE49-F238E27FC236}">
                <a16:creationId xmlns:a16="http://schemas.microsoft.com/office/drawing/2014/main" id="{32634B32-9699-8931-AFB3-B5C2192C90F0}"/>
              </a:ext>
            </a:extLst>
          </p:cNvPr>
          <p:cNvPicPr>
            <a:picLocks noChangeAspect="1"/>
          </p:cNvPicPr>
          <p:nvPr/>
        </p:nvPicPr>
        <p:blipFill>
          <a:blip r:embed="rId4"/>
          <a:stretch>
            <a:fillRect/>
          </a:stretch>
        </p:blipFill>
        <p:spPr>
          <a:xfrm>
            <a:off x="682312" y="2241839"/>
            <a:ext cx="5234457" cy="3167350"/>
          </a:xfrm>
          <a:prstGeom prst="rect">
            <a:avLst/>
          </a:prstGeom>
        </p:spPr>
      </p:pic>
      <p:pic>
        <p:nvPicPr>
          <p:cNvPr id="7" name="Picture 6" descr="A group of people sitting in a courtroom&#10;&#10;AI-generated content may be incorrect.">
            <a:extLst>
              <a:ext uri="{FF2B5EF4-FFF2-40B4-BE49-F238E27FC236}">
                <a16:creationId xmlns:a16="http://schemas.microsoft.com/office/drawing/2014/main" id="{93F37C3D-DA30-133E-A8F3-4EB0B8C0E109}"/>
              </a:ext>
            </a:extLst>
          </p:cNvPr>
          <p:cNvPicPr>
            <a:picLocks noChangeAspect="1"/>
          </p:cNvPicPr>
          <p:nvPr/>
        </p:nvPicPr>
        <p:blipFill>
          <a:blip r:embed="rId5"/>
          <a:stretch>
            <a:fillRect/>
          </a:stretch>
        </p:blipFill>
        <p:spPr>
          <a:xfrm>
            <a:off x="6499705" y="2252689"/>
            <a:ext cx="4514620" cy="3164939"/>
          </a:xfrm>
          <a:prstGeom prst="rect">
            <a:avLst/>
          </a:prstGeom>
        </p:spPr>
      </p:pic>
      <p:sp>
        <p:nvSpPr>
          <p:cNvPr id="2" name="TextBox 1">
            <a:extLst>
              <a:ext uri="{FF2B5EF4-FFF2-40B4-BE49-F238E27FC236}">
                <a16:creationId xmlns:a16="http://schemas.microsoft.com/office/drawing/2014/main" id="{17F1A7D8-8C25-9861-DE25-120B8AF06C6D}"/>
              </a:ext>
            </a:extLst>
          </p:cNvPr>
          <p:cNvSpPr txBox="1"/>
          <p:nvPr/>
        </p:nvSpPr>
        <p:spPr>
          <a:xfrm>
            <a:off x="1273215" y="5980253"/>
            <a:ext cx="9273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Kellog-Briand Pact Provides Legal Basis for Prosecution and Execution of Many Nazi Leaders</a:t>
            </a:r>
          </a:p>
        </p:txBody>
      </p:sp>
      <p:pic>
        <p:nvPicPr>
          <p:cNvPr id="8" name="Picture 7">
            <a:extLst>
              <a:ext uri="{FF2B5EF4-FFF2-40B4-BE49-F238E27FC236}">
                <a16:creationId xmlns:a16="http://schemas.microsoft.com/office/drawing/2014/main" id="{4DA8378D-F559-7F21-1E76-AD7F939DE353}"/>
              </a:ext>
            </a:extLst>
          </p:cNvPr>
          <p:cNvPicPr>
            <a:picLocks noChangeAspect="1"/>
          </p:cNvPicPr>
          <p:nvPr/>
        </p:nvPicPr>
        <p:blipFill>
          <a:blip r:embed="rId6"/>
          <a:stretch>
            <a:fillRect/>
          </a:stretch>
        </p:blipFill>
        <p:spPr>
          <a:xfrm>
            <a:off x="11146663" y="5810989"/>
            <a:ext cx="755970" cy="938865"/>
          </a:xfrm>
          <a:prstGeom prst="rect">
            <a:avLst/>
          </a:prstGeom>
        </p:spPr>
      </p:pic>
    </p:spTree>
    <p:extLst>
      <p:ext uri="{BB962C8B-B14F-4D97-AF65-F5344CB8AC3E}">
        <p14:creationId xmlns:p14="http://schemas.microsoft.com/office/powerpoint/2010/main" val="22279160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1044</Words>
  <Application>Microsoft Office PowerPoint</Application>
  <PresentationFormat>Widescreen</PresentationFormat>
  <Paragraphs>97</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Calibri</vt:lpstr>
      <vt:lpstr>Cambria</vt:lpstr>
      <vt:lpstr>Segoe UI</vt:lpstr>
      <vt:lpstr>Wingdings</vt:lpstr>
      <vt:lpstr>Office Theme</vt:lpstr>
      <vt:lpstr>Welcome to  ARONBERG GOLDGEHN </vt:lpstr>
      <vt:lpstr>PowerPoint Presentation</vt:lpstr>
      <vt:lpstr>Chicago Office Featured in Chicago Lawyer Magazine </vt:lpstr>
      <vt:lpstr>100 YEARS – TWO LOCATIONS:</vt:lpstr>
      <vt:lpstr>Newman &amp; Northrup</vt:lpstr>
      <vt:lpstr>Newman Northrup &amp; Levinson</vt:lpstr>
      <vt:lpstr>Salmon Levinson</vt:lpstr>
      <vt:lpstr>Kellog-Briand Pact of Paris</vt:lpstr>
      <vt:lpstr>Nuremburg &amp; Tokyo  War Crime Tribunals:</vt:lpstr>
      <vt:lpstr>Jerome Frank</vt:lpstr>
      <vt:lpstr>Jerome Frank 1929: A Consequential Year</vt:lpstr>
      <vt:lpstr>Jerome Frank 1933-1957: Public Life</vt:lpstr>
      <vt:lpstr>Frank Greenburg</vt:lpstr>
      <vt:lpstr>The Justices</vt:lpstr>
      <vt:lpstr>Summer in the City</vt:lpstr>
      <vt:lpstr>Final Report</vt:lpstr>
      <vt:lpstr>2024 – 2025 CBA President and DCBA President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Carlson</dc:creator>
  <cp:lastModifiedBy>Marge Enders Bacon</cp:lastModifiedBy>
  <cp:revision>36</cp:revision>
  <cp:lastPrinted>2025-06-19T13:11:43Z</cp:lastPrinted>
  <dcterms:created xsi:type="dcterms:W3CDTF">2025-06-18T17:35:20Z</dcterms:created>
  <dcterms:modified xsi:type="dcterms:W3CDTF">2025-06-24T13:47:37Z</dcterms:modified>
</cp:coreProperties>
</file>