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64" r:id="rId1"/>
  </p:sldMasterIdLst>
  <p:notesMasterIdLst>
    <p:notesMasterId r:id="rId34"/>
  </p:notesMasterIdLst>
  <p:sldIdLst>
    <p:sldId id="256" r:id="rId2"/>
    <p:sldId id="341" r:id="rId3"/>
    <p:sldId id="342" r:id="rId4"/>
    <p:sldId id="343" r:id="rId5"/>
    <p:sldId id="346" r:id="rId6"/>
    <p:sldId id="344" r:id="rId7"/>
    <p:sldId id="345" r:id="rId8"/>
    <p:sldId id="347" r:id="rId9"/>
    <p:sldId id="348" r:id="rId10"/>
    <p:sldId id="257" r:id="rId11"/>
    <p:sldId id="268" r:id="rId12"/>
    <p:sldId id="333" r:id="rId13"/>
    <p:sldId id="270" r:id="rId14"/>
    <p:sldId id="302" r:id="rId15"/>
    <p:sldId id="263" r:id="rId16"/>
    <p:sldId id="327" r:id="rId17"/>
    <p:sldId id="326" r:id="rId18"/>
    <p:sldId id="340" r:id="rId19"/>
    <p:sldId id="338" r:id="rId20"/>
    <p:sldId id="336" r:id="rId21"/>
    <p:sldId id="339" r:id="rId22"/>
    <p:sldId id="301" r:id="rId23"/>
    <p:sldId id="315" r:id="rId24"/>
    <p:sldId id="303" r:id="rId25"/>
    <p:sldId id="312" r:id="rId26"/>
    <p:sldId id="334" r:id="rId27"/>
    <p:sldId id="318" r:id="rId28"/>
    <p:sldId id="319" r:id="rId29"/>
    <p:sldId id="299" r:id="rId30"/>
    <p:sldId id="337" r:id="rId31"/>
    <p:sldId id="317" r:id="rId32"/>
    <p:sldId id="31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24"/>
    <p:restoredTop sz="95840"/>
  </p:normalViewPr>
  <p:slideViewPr>
    <p:cSldViewPr snapToGrid="0" snapToObjects="1">
      <p:cViewPr varScale="1">
        <p:scale>
          <a:sx n="82" d="100"/>
          <a:sy n="82" d="100"/>
        </p:scale>
        <p:origin x="176" y="784"/>
      </p:cViewPr>
      <p:guideLst>
        <p:guide orient="horz" pos="2160"/>
        <p:guide pos="3840"/>
      </p:guideLst>
    </p:cSldViewPr>
  </p:slideViewPr>
  <p:outlineViewPr>
    <p:cViewPr>
      <p:scale>
        <a:sx n="33" d="100"/>
        <a:sy n="33" d="100"/>
      </p:scale>
      <p:origin x="0" y="-725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svg"/><Relationship Id="rId5" Type="http://schemas.openxmlformats.org/officeDocument/2006/relationships/image" Target="../media/image7.png"/><Relationship Id="rId6" Type="http://schemas.openxmlformats.org/officeDocument/2006/relationships/image" Target="../media/image9.svg"/><Relationship Id="rId1" Type="http://schemas.openxmlformats.org/officeDocument/2006/relationships/image" Target="../media/image5.png"/><Relationship Id="rId2" Type="http://schemas.openxmlformats.org/officeDocument/2006/relationships/image" Target="../media/image5.sv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9.svg"/><Relationship Id="rId5" Type="http://schemas.openxmlformats.org/officeDocument/2006/relationships/image" Target="../media/image15.png"/><Relationship Id="rId6" Type="http://schemas.openxmlformats.org/officeDocument/2006/relationships/image" Target="../media/image21.svg"/><Relationship Id="rId7" Type="http://schemas.openxmlformats.org/officeDocument/2006/relationships/image" Target="../media/image16.png"/><Relationship Id="rId8" Type="http://schemas.openxmlformats.org/officeDocument/2006/relationships/image" Target="../media/image23.svg"/><Relationship Id="rId9" Type="http://schemas.openxmlformats.org/officeDocument/2006/relationships/image" Target="../media/image17.png"/><Relationship Id="rId10" Type="http://schemas.openxmlformats.org/officeDocument/2006/relationships/image" Target="../media/image25.svg"/><Relationship Id="rId1" Type="http://schemas.openxmlformats.org/officeDocument/2006/relationships/image" Target="../media/image13.png"/><Relationship Id="rId2"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svg"/><Relationship Id="rId5" Type="http://schemas.openxmlformats.org/officeDocument/2006/relationships/image" Target="../media/image7.png"/><Relationship Id="rId6" Type="http://schemas.openxmlformats.org/officeDocument/2006/relationships/image" Target="../media/image9.svg"/><Relationship Id="rId1" Type="http://schemas.openxmlformats.org/officeDocument/2006/relationships/image" Target="../media/image5.png"/><Relationship Id="rId2" Type="http://schemas.openxmlformats.org/officeDocument/2006/relationships/image" Target="../media/image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9.svg"/><Relationship Id="rId5" Type="http://schemas.openxmlformats.org/officeDocument/2006/relationships/image" Target="../media/image15.png"/><Relationship Id="rId6" Type="http://schemas.openxmlformats.org/officeDocument/2006/relationships/image" Target="../media/image21.svg"/><Relationship Id="rId7" Type="http://schemas.openxmlformats.org/officeDocument/2006/relationships/image" Target="../media/image16.png"/><Relationship Id="rId8" Type="http://schemas.openxmlformats.org/officeDocument/2006/relationships/image" Target="../media/image23.svg"/><Relationship Id="rId9" Type="http://schemas.openxmlformats.org/officeDocument/2006/relationships/image" Target="../media/image17.png"/><Relationship Id="rId10" Type="http://schemas.openxmlformats.org/officeDocument/2006/relationships/image" Target="../media/image25.svg"/><Relationship Id="rId1" Type="http://schemas.openxmlformats.org/officeDocument/2006/relationships/image" Target="../media/image13.png"/><Relationship Id="rId2"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11D1AD-3186-4591-B8C5-B754CA48913E}"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384CD163-B658-4C8C-B167-E14B232D9B6F}">
      <dgm:prSet/>
      <dgm:spPr/>
      <dgm:t>
        <a:bodyPr/>
        <a:lstStyle/>
        <a:p>
          <a:pPr>
            <a:lnSpc>
              <a:spcPct val="100000"/>
            </a:lnSpc>
          </a:pPr>
          <a:r>
            <a:rPr lang="en-US" dirty="0"/>
            <a:t>Homes-Foster or Family</a:t>
          </a:r>
        </a:p>
      </dgm:t>
    </dgm:pt>
    <dgm:pt modelId="{F11C4725-5B2F-489B-9FF7-CBFDA8F0970B}" type="parTrans" cxnId="{D6441916-2522-48E0-8C3F-5BB9369AB073}">
      <dgm:prSet/>
      <dgm:spPr/>
      <dgm:t>
        <a:bodyPr/>
        <a:lstStyle/>
        <a:p>
          <a:endParaRPr lang="en-US"/>
        </a:p>
      </dgm:t>
    </dgm:pt>
    <dgm:pt modelId="{2864E1D0-F7EA-46BC-9611-6DEC3CEAE6F1}" type="sibTrans" cxnId="{D6441916-2522-48E0-8C3F-5BB9369AB073}">
      <dgm:prSet/>
      <dgm:spPr/>
      <dgm:t>
        <a:bodyPr/>
        <a:lstStyle/>
        <a:p>
          <a:endParaRPr lang="en-US"/>
        </a:p>
      </dgm:t>
    </dgm:pt>
    <dgm:pt modelId="{0B4212F2-D61C-475D-9C7B-7FB7C0292059}">
      <dgm:prSet/>
      <dgm:spPr/>
      <dgm:t>
        <a:bodyPr/>
        <a:lstStyle/>
        <a:p>
          <a:pPr>
            <a:lnSpc>
              <a:spcPct val="100000"/>
            </a:lnSpc>
          </a:pPr>
          <a:r>
            <a:rPr lang="en-US" dirty="0"/>
            <a:t>Schools </a:t>
          </a:r>
        </a:p>
      </dgm:t>
    </dgm:pt>
    <dgm:pt modelId="{EAA76179-3A95-419D-98B1-3E12E2D3D382}" type="parTrans" cxnId="{59CC7DDF-DC75-4CA8-8E33-8F35DF02E6AA}">
      <dgm:prSet/>
      <dgm:spPr/>
      <dgm:t>
        <a:bodyPr/>
        <a:lstStyle/>
        <a:p>
          <a:endParaRPr lang="en-US"/>
        </a:p>
      </dgm:t>
    </dgm:pt>
    <dgm:pt modelId="{BC32C37B-4AB2-43E2-B17F-46093E8B74FF}" type="sibTrans" cxnId="{59CC7DDF-DC75-4CA8-8E33-8F35DF02E6AA}">
      <dgm:prSet/>
      <dgm:spPr/>
      <dgm:t>
        <a:bodyPr/>
        <a:lstStyle/>
        <a:p>
          <a:endParaRPr lang="en-US"/>
        </a:p>
      </dgm:t>
    </dgm:pt>
    <dgm:pt modelId="{26F5F8DA-2316-49CA-93B5-75F0F6F48918}">
      <dgm:prSet/>
      <dgm:spPr/>
      <dgm:t>
        <a:bodyPr/>
        <a:lstStyle/>
        <a:p>
          <a:pPr>
            <a:lnSpc>
              <a:spcPct val="100000"/>
            </a:lnSpc>
          </a:pPr>
          <a:r>
            <a:rPr lang="en-US" dirty="0"/>
            <a:t>Youth-Serving organizations like youth sports and social centers for children.</a:t>
          </a:r>
        </a:p>
      </dgm:t>
    </dgm:pt>
    <dgm:pt modelId="{E0AE763F-EDF5-4110-9418-9699933EF040}" type="parTrans" cxnId="{36D8E641-9E85-4391-8163-AB2AD5B517FF}">
      <dgm:prSet/>
      <dgm:spPr/>
      <dgm:t>
        <a:bodyPr/>
        <a:lstStyle/>
        <a:p>
          <a:endParaRPr lang="en-US"/>
        </a:p>
      </dgm:t>
    </dgm:pt>
    <dgm:pt modelId="{A3F8BFBA-DAAA-49D4-B611-BD2EAF6CA2EF}" type="sibTrans" cxnId="{36D8E641-9E85-4391-8163-AB2AD5B517FF}">
      <dgm:prSet/>
      <dgm:spPr/>
      <dgm:t>
        <a:bodyPr/>
        <a:lstStyle/>
        <a:p>
          <a:endParaRPr lang="en-US"/>
        </a:p>
      </dgm:t>
    </dgm:pt>
    <dgm:pt modelId="{26A04ED9-237D-40A3-9DFF-ACD152C05628}" type="pres">
      <dgm:prSet presAssocID="{D711D1AD-3186-4591-B8C5-B754CA48913E}" presName="root" presStyleCnt="0">
        <dgm:presLayoutVars>
          <dgm:dir/>
          <dgm:resizeHandles val="exact"/>
        </dgm:presLayoutVars>
      </dgm:prSet>
      <dgm:spPr/>
      <dgm:t>
        <a:bodyPr/>
        <a:lstStyle/>
        <a:p>
          <a:endParaRPr lang="en-US"/>
        </a:p>
      </dgm:t>
    </dgm:pt>
    <dgm:pt modelId="{85E21B38-5085-437F-8B4F-5479D2E6F655}" type="pres">
      <dgm:prSet presAssocID="{384CD163-B658-4C8C-B167-E14B232D9B6F}" presName="compNode" presStyleCnt="0"/>
      <dgm:spPr/>
    </dgm:pt>
    <dgm:pt modelId="{4DD342FC-FF43-49B1-B585-5ECF674D67C5}" type="pres">
      <dgm:prSet presAssocID="{384CD163-B658-4C8C-B167-E14B232D9B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A817628F-B2CF-4281-870C-20C3CD3350D4}" type="pres">
      <dgm:prSet presAssocID="{384CD163-B658-4C8C-B167-E14B232D9B6F}" presName="spaceRect" presStyleCnt="0"/>
      <dgm:spPr/>
    </dgm:pt>
    <dgm:pt modelId="{F19BC699-B6AF-403F-8B09-D7AEF741B0D5}" type="pres">
      <dgm:prSet presAssocID="{384CD163-B658-4C8C-B167-E14B232D9B6F}" presName="textRect" presStyleLbl="revTx" presStyleIdx="0" presStyleCnt="3" custScaleX="145824">
        <dgm:presLayoutVars>
          <dgm:chMax val="1"/>
          <dgm:chPref val="1"/>
        </dgm:presLayoutVars>
      </dgm:prSet>
      <dgm:spPr/>
      <dgm:t>
        <a:bodyPr/>
        <a:lstStyle/>
        <a:p>
          <a:endParaRPr lang="en-US"/>
        </a:p>
      </dgm:t>
    </dgm:pt>
    <dgm:pt modelId="{73BF576A-6F6F-478D-AB2D-F5FDEDA2E72D}" type="pres">
      <dgm:prSet presAssocID="{2864E1D0-F7EA-46BC-9611-6DEC3CEAE6F1}" presName="sibTrans" presStyleCnt="0"/>
      <dgm:spPr/>
    </dgm:pt>
    <dgm:pt modelId="{37CCFCFB-E7B5-4157-8681-ED244D969BA2}" type="pres">
      <dgm:prSet presAssocID="{0B4212F2-D61C-475D-9C7B-7FB7C0292059}" presName="compNode" presStyleCnt="0"/>
      <dgm:spPr/>
    </dgm:pt>
    <dgm:pt modelId="{78869A2B-6356-498A-A8DE-CC911CEF5BE1}" type="pres">
      <dgm:prSet presAssocID="{0B4212F2-D61C-475D-9C7B-7FB7C02920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1A8D2DF7-1E0D-4F1B-8691-030CAC1CA3C3}" type="pres">
      <dgm:prSet presAssocID="{0B4212F2-D61C-475D-9C7B-7FB7C0292059}" presName="spaceRect" presStyleCnt="0"/>
      <dgm:spPr/>
    </dgm:pt>
    <dgm:pt modelId="{D49DFBC8-9D86-4D2E-9E37-919E7942088C}" type="pres">
      <dgm:prSet presAssocID="{0B4212F2-D61C-475D-9C7B-7FB7C0292059}" presName="textRect" presStyleLbl="revTx" presStyleIdx="1" presStyleCnt="3">
        <dgm:presLayoutVars>
          <dgm:chMax val="1"/>
          <dgm:chPref val="1"/>
        </dgm:presLayoutVars>
      </dgm:prSet>
      <dgm:spPr/>
      <dgm:t>
        <a:bodyPr/>
        <a:lstStyle/>
        <a:p>
          <a:endParaRPr lang="en-US"/>
        </a:p>
      </dgm:t>
    </dgm:pt>
    <dgm:pt modelId="{4CC5C4CF-5DAA-416C-B93F-ACF574D0623F}" type="pres">
      <dgm:prSet presAssocID="{BC32C37B-4AB2-43E2-B17F-46093E8B74FF}" presName="sibTrans" presStyleCnt="0"/>
      <dgm:spPr/>
    </dgm:pt>
    <dgm:pt modelId="{FE0D9B53-FB43-43BF-92E2-F0F45F055E05}" type="pres">
      <dgm:prSet presAssocID="{26F5F8DA-2316-49CA-93B5-75F0F6F48918}" presName="compNode" presStyleCnt="0"/>
      <dgm:spPr/>
    </dgm:pt>
    <dgm:pt modelId="{E223B9A1-A651-4D61-96D6-4022FDCB2A7A}" type="pres">
      <dgm:prSet presAssocID="{26F5F8DA-2316-49CA-93B5-75F0F6F4891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ild with Balloon"/>
        </a:ext>
      </dgm:extLst>
    </dgm:pt>
    <dgm:pt modelId="{A6CAE0E7-6D5B-410D-95C1-C522BE355F55}" type="pres">
      <dgm:prSet presAssocID="{26F5F8DA-2316-49CA-93B5-75F0F6F48918}" presName="spaceRect" presStyleCnt="0"/>
      <dgm:spPr/>
    </dgm:pt>
    <dgm:pt modelId="{122E04E8-9E4B-4AAF-A164-9E5BE18DE8C1}" type="pres">
      <dgm:prSet presAssocID="{26F5F8DA-2316-49CA-93B5-75F0F6F48918}" presName="textRect" presStyleLbl="revTx" presStyleIdx="2" presStyleCnt="3" custScaleX="203451" custScaleY="141922">
        <dgm:presLayoutVars>
          <dgm:chMax val="1"/>
          <dgm:chPref val="1"/>
        </dgm:presLayoutVars>
      </dgm:prSet>
      <dgm:spPr/>
      <dgm:t>
        <a:bodyPr/>
        <a:lstStyle/>
        <a:p>
          <a:endParaRPr lang="en-US"/>
        </a:p>
      </dgm:t>
    </dgm:pt>
  </dgm:ptLst>
  <dgm:cxnLst>
    <dgm:cxn modelId="{10461EE0-6038-4606-994F-8D6F84CF5BD3}" type="presOf" srcId="{26F5F8DA-2316-49CA-93B5-75F0F6F48918}" destId="{122E04E8-9E4B-4AAF-A164-9E5BE18DE8C1}" srcOrd="0" destOrd="0" presId="urn:microsoft.com/office/officeart/2018/2/layout/IconLabelList"/>
    <dgm:cxn modelId="{C33AEC12-7ACA-452B-8617-B4A3C5A27F33}" type="presOf" srcId="{D711D1AD-3186-4591-B8C5-B754CA48913E}" destId="{26A04ED9-237D-40A3-9DFF-ACD152C05628}" srcOrd="0" destOrd="0" presId="urn:microsoft.com/office/officeart/2018/2/layout/IconLabelList"/>
    <dgm:cxn modelId="{59CC7DDF-DC75-4CA8-8E33-8F35DF02E6AA}" srcId="{D711D1AD-3186-4591-B8C5-B754CA48913E}" destId="{0B4212F2-D61C-475D-9C7B-7FB7C0292059}" srcOrd="1" destOrd="0" parTransId="{EAA76179-3A95-419D-98B1-3E12E2D3D382}" sibTransId="{BC32C37B-4AB2-43E2-B17F-46093E8B74FF}"/>
    <dgm:cxn modelId="{36D8E641-9E85-4391-8163-AB2AD5B517FF}" srcId="{D711D1AD-3186-4591-B8C5-B754CA48913E}" destId="{26F5F8DA-2316-49CA-93B5-75F0F6F48918}" srcOrd="2" destOrd="0" parTransId="{E0AE763F-EDF5-4110-9418-9699933EF040}" sibTransId="{A3F8BFBA-DAAA-49D4-B611-BD2EAF6CA2EF}"/>
    <dgm:cxn modelId="{D6441916-2522-48E0-8C3F-5BB9369AB073}" srcId="{D711D1AD-3186-4591-B8C5-B754CA48913E}" destId="{384CD163-B658-4C8C-B167-E14B232D9B6F}" srcOrd="0" destOrd="0" parTransId="{F11C4725-5B2F-489B-9FF7-CBFDA8F0970B}" sibTransId="{2864E1D0-F7EA-46BC-9611-6DEC3CEAE6F1}"/>
    <dgm:cxn modelId="{412FD295-7956-4437-82F4-47B581C7D0E4}" type="presOf" srcId="{384CD163-B658-4C8C-B167-E14B232D9B6F}" destId="{F19BC699-B6AF-403F-8B09-D7AEF741B0D5}" srcOrd="0" destOrd="0" presId="urn:microsoft.com/office/officeart/2018/2/layout/IconLabelList"/>
    <dgm:cxn modelId="{07937F97-D1AD-439C-BDC5-EBCFC51C38C1}" type="presOf" srcId="{0B4212F2-D61C-475D-9C7B-7FB7C0292059}" destId="{D49DFBC8-9D86-4D2E-9E37-919E7942088C}" srcOrd="0" destOrd="0" presId="urn:microsoft.com/office/officeart/2018/2/layout/IconLabelList"/>
    <dgm:cxn modelId="{3A0455C0-E0AD-4340-BE52-AA50636264E1}" type="presParOf" srcId="{26A04ED9-237D-40A3-9DFF-ACD152C05628}" destId="{85E21B38-5085-437F-8B4F-5479D2E6F655}" srcOrd="0" destOrd="0" presId="urn:microsoft.com/office/officeart/2018/2/layout/IconLabelList"/>
    <dgm:cxn modelId="{25E44151-CE19-4220-A7D2-AEF3CB6C9350}" type="presParOf" srcId="{85E21B38-5085-437F-8B4F-5479D2E6F655}" destId="{4DD342FC-FF43-49B1-B585-5ECF674D67C5}" srcOrd="0" destOrd="0" presId="urn:microsoft.com/office/officeart/2018/2/layout/IconLabelList"/>
    <dgm:cxn modelId="{F91EC53C-B24B-4F37-BD7B-35338DF671F4}" type="presParOf" srcId="{85E21B38-5085-437F-8B4F-5479D2E6F655}" destId="{A817628F-B2CF-4281-870C-20C3CD3350D4}" srcOrd="1" destOrd="0" presId="urn:microsoft.com/office/officeart/2018/2/layout/IconLabelList"/>
    <dgm:cxn modelId="{A59C69B3-7A7A-48CF-A6B0-1936E5238BAE}" type="presParOf" srcId="{85E21B38-5085-437F-8B4F-5479D2E6F655}" destId="{F19BC699-B6AF-403F-8B09-D7AEF741B0D5}" srcOrd="2" destOrd="0" presId="urn:microsoft.com/office/officeart/2018/2/layout/IconLabelList"/>
    <dgm:cxn modelId="{FC8D4FAD-7B65-4533-AEB0-33C922BAC6A2}" type="presParOf" srcId="{26A04ED9-237D-40A3-9DFF-ACD152C05628}" destId="{73BF576A-6F6F-478D-AB2D-F5FDEDA2E72D}" srcOrd="1" destOrd="0" presId="urn:microsoft.com/office/officeart/2018/2/layout/IconLabelList"/>
    <dgm:cxn modelId="{181DEDAB-6011-4A3C-BFAE-BFFFF9F96E8C}" type="presParOf" srcId="{26A04ED9-237D-40A3-9DFF-ACD152C05628}" destId="{37CCFCFB-E7B5-4157-8681-ED244D969BA2}" srcOrd="2" destOrd="0" presId="urn:microsoft.com/office/officeart/2018/2/layout/IconLabelList"/>
    <dgm:cxn modelId="{25A35F5C-07CA-4E85-8BE3-045006789514}" type="presParOf" srcId="{37CCFCFB-E7B5-4157-8681-ED244D969BA2}" destId="{78869A2B-6356-498A-A8DE-CC911CEF5BE1}" srcOrd="0" destOrd="0" presId="urn:microsoft.com/office/officeart/2018/2/layout/IconLabelList"/>
    <dgm:cxn modelId="{0BEB8F64-38CE-40D3-8EF7-F07FBFEAF46E}" type="presParOf" srcId="{37CCFCFB-E7B5-4157-8681-ED244D969BA2}" destId="{1A8D2DF7-1E0D-4F1B-8691-030CAC1CA3C3}" srcOrd="1" destOrd="0" presId="urn:microsoft.com/office/officeart/2018/2/layout/IconLabelList"/>
    <dgm:cxn modelId="{09BA5FF6-4E78-4B10-AAF7-0BA5F9E01809}" type="presParOf" srcId="{37CCFCFB-E7B5-4157-8681-ED244D969BA2}" destId="{D49DFBC8-9D86-4D2E-9E37-919E7942088C}" srcOrd="2" destOrd="0" presId="urn:microsoft.com/office/officeart/2018/2/layout/IconLabelList"/>
    <dgm:cxn modelId="{0B5FF0C2-96CF-47D6-90CD-9EA61BD11DB1}" type="presParOf" srcId="{26A04ED9-237D-40A3-9DFF-ACD152C05628}" destId="{4CC5C4CF-5DAA-416C-B93F-ACF574D0623F}" srcOrd="3" destOrd="0" presId="urn:microsoft.com/office/officeart/2018/2/layout/IconLabelList"/>
    <dgm:cxn modelId="{2CDF6D89-6964-43E7-99C2-CC35BFC60D12}" type="presParOf" srcId="{26A04ED9-237D-40A3-9DFF-ACD152C05628}" destId="{FE0D9B53-FB43-43BF-92E2-F0F45F055E05}" srcOrd="4" destOrd="0" presId="urn:microsoft.com/office/officeart/2018/2/layout/IconLabelList"/>
    <dgm:cxn modelId="{663EE769-3F2B-4DEB-83B8-0823B31C43E4}" type="presParOf" srcId="{FE0D9B53-FB43-43BF-92E2-F0F45F055E05}" destId="{E223B9A1-A651-4D61-96D6-4022FDCB2A7A}" srcOrd="0" destOrd="0" presId="urn:microsoft.com/office/officeart/2018/2/layout/IconLabelList"/>
    <dgm:cxn modelId="{0129D427-6B87-4776-8519-6D6E54B4510B}" type="presParOf" srcId="{FE0D9B53-FB43-43BF-92E2-F0F45F055E05}" destId="{A6CAE0E7-6D5B-410D-95C1-C522BE355F55}" srcOrd="1" destOrd="0" presId="urn:microsoft.com/office/officeart/2018/2/layout/IconLabelList"/>
    <dgm:cxn modelId="{199447AA-C85B-4D47-8378-19DCFC33775B}" type="presParOf" srcId="{FE0D9B53-FB43-43BF-92E2-F0F45F055E05}" destId="{122E04E8-9E4B-4AAF-A164-9E5BE18DE8C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AB09FF-BD77-4131-BD81-EF0D9A99F75E}"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D62CB4B2-BBFF-4B6F-9810-3052949DD2D3}">
      <dgm:prSet/>
      <dgm:spPr/>
      <dgm:t>
        <a:bodyPr/>
        <a:lstStyle/>
        <a:p>
          <a:r>
            <a:rPr lang="en-US" baseline="0" dirty="0"/>
            <a:t>Children living without either parent (children in foster or kinship care) are </a:t>
          </a:r>
          <a:r>
            <a:rPr lang="en-US" b="1" baseline="0" dirty="0">
              <a:solidFill>
                <a:srgbClr val="C00000"/>
              </a:solidFill>
            </a:rPr>
            <a:t>10 times </a:t>
          </a:r>
          <a:r>
            <a:rPr lang="en-US" baseline="0" dirty="0"/>
            <a:t>more likely to be sexually abused.</a:t>
          </a:r>
          <a:endParaRPr lang="en-US" dirty="0"/>
        </a:p>
      </dgm:t>
    </dgm:pt>
    <dgm:pt modelId="{1C7E5497-EEC0-4CFE-B9A8-C27F9C571951}" type="parTrans" cxnId="{8265AD87-1256-4662-8E79-11D3A206EF80}">
      <dgm:prSet/>
      <dgm:spPr/>
      <dgm:t>
        <a:bodyPr/>
        <a:lstStyle/>
        <a:p>
          <a:endParaRPr lang="en-US"/>
        </a:p>
      </dgm:t>
    </dgm:pt>
    <dgm:pt modelId="{32A7B129-457F-409B-B375-5C22BC76BB25}" type="sibTrans" cxnId="{8265AD87-1256-4662-8E79-11D3A206EF80}">
      <dgm:prSet/>
      <dgm:spPr/>
      <dgm:t>
        <a:bodyPr/>
        <a:lstStyle/>
        <a:p>
          <a:endParaRPr lang="en-US"/>
        </a:p>
      </dgm:t>
    </dgm:pt>
    <dgm:pt modelId="{E6853599-DA13-4412-8235-5FF6B4674F04}">
      <dgm:prSet/>
      <dgm:spPr/>
      <dgm:t>
        <a:bodyPr/>
        <a:lstStyle/>
        <a:p>
          <a:r>
            <a:rPr lang="en-US" baseline="0" dirty="0"/>
            <a:t>Children who live with a single parent that has a live-in partner are </a:t>
          </a:r>
          <a:r>
            <a:rPr lang="en-US" b="1" baseline="0" dirty="0">
              <a:solidFill>
                <a:srgbClr val="C00000"/>
              </a:solidFill>
            </a:rPr>
            <a:t>20 times </a:t>
          </a:r>
          <a:r>
            <a:rPr lang="en-US" baseline="0" dirty="0"/>
            <a:t>more likely to be victims of sexual abuse.</a:t>
          </a:r>
          <a:endParaRPr lang="en-US" dirty="0"/>
        </a:p>
      </dgm:t>
    </dgm:pt>
    <dgm:pt modelId="{C8096735-A91D-4456-92B3-79DCDADDAD2D}" type="parTrans" cxnId="{B04FE3B5-D525-4EB0-9DE4-408DCBFC6ECB}">
      <dgm:prSet/>
      <dgm:spPr/>
      <dgm:t>
        <a:bodyPr/>
        <a:lstStyle/>
        <a:p>
          <a:endParaRPr lang="en-US"/>
        </a:p>
      </dgm:t>
    </dgm:pt>
    <dgm:pt modelId="{236DFF54-3B67-4BC1-8E40-3CEDD5FACE2D}" type="sibTrans" cxnId="{B04FE3B5-D525-4EB0-9DE4-408DCBFC6ECB}">
      <dgm:prSet/>
      <dgm:spPr/>
      <dgm:t>
        <a:bodyPr/>
        <a:lstStyle/>
        <a:p>
          <a:endParaRPr lang="en-US"/>
        </a:p>
      </dgm:t>
    </dgm:pt>
    <dgm:pt modelId="{94A16AF1-2B83-0F42-AEFB-05B270E5AC7A}" type="pres">
      <dgm:prSet presAssocID="{16AB09FF-BD77-4131-BD81-EF0D9A99F75E}" presName="hierChild1" presStyleCnt="0">
        <dgm:presLayoutVars>
          <dgm:chPref val="1"/>
          <dgm:dir/>
          <dgm:animOne val="branch"/>
          <dgm:animLvl val="lvl"/>
          <dgm:resizeHandles/>
        </dgm:presLayoutVars>
      </dgm:prSet>
      <dgm:spPr/>
      <dgm:t>
        <a:bodyPr/>
        <a:lstStyle/>
        <a:p>
          <a:endParaRPr lang="en-US"/>
        </a:p>
      </dgm:t>
    </dgm:pt>
    <dgm:pt modelId="{40DA2131-F047-CF47-A60C-E0947E0A3D01}" type="pres">
      <dgm:prSet presAssocID="{D62CB4B2-BBFF-4B6F-9810-3052949DD2D3}" presName="hierRoot1" presStyleCnt="0"/>
      <dgm:spPr/>
    </dgm:pt>
    <dgm:pt modelId="{9D39E7E5-E82C-CE48-93D2-E0E8779D11C6}" type="pres">
      <dgm:prSet presAssocID="{D62CB4B2-BBFF-4B6F-9810-3052949DD2D3}" presName="composite" presStyleCnt="0"/>
      <dgm:spPr/>
    </dgm:pt>
    <dgm:pt modelId="{4BB1F1AD-9764-C542-9834-9160FC2261FF}" type="pres">
      <dgm:prSet presAssocID="{D62CB4B2-BBFF-4B6F-9810-3052949DD2D3}" presName="background" presStyleLbl="node0" presStyleIdx="0" presStyleCnt="2"/>
      <dgm:spPr/>
    </dgm:pt>
    <dgm:pt modelId="{050F12BE-B26F-8D43-9B5A-8122DA939C71}" type="pres">
      <dgm:prSet presAssocID="{D62CB4B2-BBFF-4B6F-9810-3052949DD2D3}" presName="text" presStyleLbl="fgAcc0" presStyleIdx="0" presStyleCnt="2">
        <dgm:presLayoutVars>
          <dgm:chPref val="3"/>
        </dgm:presLayoutVars>
      </dgm:prSet>
      <dgm:spPr/>
      <dgm:t>
        <a:bodyPr/>
        <a:lstStyle/>
        <a:p>
          <a:endParaRPr lang="en-US"/>
        </a:p>
      </dgm:t>
    </dgm:pt>
    <dgm:pt modelId="{F8BC40E1-FF45-F448-B8B3-7CB0F07E4C8C}" type="pres">
      <dgm:prSet presAssocID="{D62CB4B2-BBFF-4B6F-9810-3052949DD2D3}" presName="hierChild2" presStyleCnt="0"/>
      <dgm:spPr/>
    </dgm:pt>
    <dgm:pt modelId="{E1FE952D-B9BD-4B47-8D1F-EFE9EF97DBB0}" type="pres">
      <dgm:prSet presAssocID="{E6853599-DA13-4412-8235-5FF6B4674F04}" presName="hierRoot1" presStyleCnt="0"/>
      <dgm:spPr/>
    </dgm:pt>
    <dgm:pt modelId="{4560042A-C9D0-8648-BD24-E82C4BFD880C}" type="pres">
      <dgm:prSet presAssocID="{E6853599-DA13-4412-8235-5FF6B4674F04}" presName="composite" presStyleCnt="0"/>
      <dgm:spPr/>
    </dgm:pt>
    <dgm:pt modelId="{3B5EBCFD-4837-B442-85FD-229CB59F306F}" type="pres">
      <dgm:prSet presAssocID="{E6853599-DA13-4412-8235-5FF6B4674F04}" presName="background" presStyleLbl="node0" presStyleIdx="1" presStyleCnt="2"/>
      <dgm:spPr/>
    </dgm:pt>
    <dgm:pt modelId="{29BE41E8-8F07-E247-A92A-69CA5D5E8266}" type="pres">
      <dgm:prSet presAssocID="{E6853599-DA13-4412-8235-5FF6B4674F04}" presName="text" presStyleLbl="fgAcc0" presStyleIdx="1" presStyleCnt="2">
        <dgm:presLayoutVars>
          <dgm:chPref val="3"/>
        </dgm:presLayoutVars>
      </dgm:prSet>
      <dgm:spPr/>
      <dgm:t>
        <a:bodyPr/>
        <a:lstStyle/>
        <a:p>
          <a:endParaRPr lang="en-US"/>
        </a:p>
      </dgm:t>
    </dgm:pt>
    <dgm:pt modelId="{C7A3E0E4-9BEF-A444-A936-AF445A78BCB5}" type="pres">
      <dgm:prSet presAssocID="{E6853599-DA13-4412-8235-5FF6B4674F04}" presName="hierChild2" presStyleCnt="0"/>
      <dgm:spPr/>
    </dgm:pt>
  </dgm:ptLst>
  <dgm:cxnLst>
    <dgm:cxn modelId="{B04FE3B5-D525-4EB0-9DE4-408DCBFC6ECB}" srcId="{16AB09FF-BD77-4131-BD81-EF0D9A99F75E}" destId="{E6853599-DA13-4412-8235-5FF6B4674F04}" srcOrd="1" destOrd="0" parTransId="{C8096735-A91D-4456-92B3-79DCDADDAD2D}" sibTransId="{236DFF54-3B67-4BC1-8E40-3CEDD5FACE2D}"/>
    <dgm:cxn modelId="{8265AD87-1256-4662-8E79-11D3A206EF80}" srcId="{16AB09FF-BD77-4131-BD81-EF0D9A99F75E}" destId="{D62CB4B2-BBFF-4B6F-9810-3052949DD2D3}" srcOrd="0" destOrd="0" parTransId="{1C7E5497-EEC0-4CFE-B9A8-C27F9C571951}" sibTransId="{32A7B129-457F-409B-B375-5C22BC76BB25}"/>
    <dgm:cxn modelId="{AFC61B79-01C6-4740-8FCF-F103178753D2}" type="presOf" srcId="{D62CB4B2-BBFF-4B6F-9810-3052949DD2D3}" destId="{050F12BE-B26F-8D43-9B5A-8122DA939C71}" srcOrd="0" destOrd="0" presId="urn:microsoft.com/office/officeart/2005/8/layout/hierarchy1"/>
    <dgm:cxn modelId="{87905FCC-147A-CC4C-AD2C-D97B88758304}" type="presOf" srcId="{16AB09FF-BD77-4131-BD81-EF0D9A99F75E}" destId="{94A16AF1-2B83-0F42-AEFB-05B270E5AC7A}" srcOrd="0" destOrd="0" presId="urn:microsoft.com/office/officeart/2005/8/layout/hierarchy1"/>
    <dgm:cxn modelId="{258824C8-0563-F14D-9B23-DC6E3A7511B6}" type="presOf" srcId="{E6853599-DA13-4412-8235-5FF6B4674F04}" destId="{29BE41E8-8F07-E247-A92A-69CA5D5E8266}" srcOrd="0" destOrd="0" presId="urn:microsoft.com/office/officeart/2005/8/layout/hierarchy1"/>
    <dgm:cxn modelId="{B25E9837-C8A7-F44C-86BC-9602B9008483}" type="presParOf" srcId="{94A16AF1-2B83-0F42-AEFB-05B270E5AC7A}" destId="{40DA2131-F047-CF47-A60C-E0947E0A3D01}" srcOrd="0" destOrd="0" presId="urn:microsoft.com/office/officeart/2005/8/layout/hierarchy1"/>
    <dgm:cxn modelId="{DDD37B93-6271-4443-B731-FE9CDD43D6BE}" type="presParOf" srcId="{40DA2131-F047-CF47-A60C-E0947E0A3D01}" destId="{9D39E7E5-E82C-CE48-93D2-E0E8779D11C6}" srcOrd="0" destOrd="0" presId="urn:microsoft.com/office/officeart/2005/8/layout/hierarchy1"/>
    <dgm:cxn modelId="{BD1A3820-39C7-094F-BAD9-D4B16A2CE339}" type="presParOf" srcId="{9D39E7E5-E82C-CE48-93D2-E0E8779D11C6}" destId="{4BB1F1AD-9764-C542-9834-9160FC2261FF}" srcOrd="0" destOrd="0" presId="urn:microsoft.com/office/officeart/2005/8/layout/hierarchy1"/>
    <dgm:cxn modelId="{87F71E71-A91E-BC4F-963B-5CCAA4AA5909}" type="presParOf" srcId="{9D39E7E5-E82C-CE48-93D2-E0E8779D11C6}" destId="{050F12BE-B26F-8D43-9B5A-8122DA939C71}" srcOrd="1" destOrd="0" presId="urn:microsoft.com/office/officeart/2005/8/layout/hierarchy1"/>
    <dgm:cxn modelId="{ED0F91A2-FA97-EA4D-ACDE-101D2F092849}" type="presParOf" srcId="{40DA2131-F047-CF47-A60C-E0947E0A3D01}" destId="{F8BC40E1-FF45-F448-B8B3-7CB0F07E4C8C}" srcOrd="1" destOrd="0" presId="urn:microsoft.com/office/officeart/2005/8/layout/hierarchy1"/>
    <dgm:cxn modelId="{C87F7A93-8FE3-C14D-BC96-E66293F3EC29}" type="presParOf" srcId="{94A16AF1-2B83-0F42-AEFB-05B270E5AC7A}" destId="{E1FE952D-B9BD-4B47-8D1F-EFE9EF97DBB0}" srcOrd="1" destOrd="0" presId="urn:microsoft.com/office/officeart/2005/8/layout/hierarchy1"/>
    <dgm:cxn modelId="{F40874CC-EC1B-7547-8B85-FC26E529B2AF}" type="presParOf" srcId="{E1FE952D-B9BD-4B47-8D1F-EFE9EF97DBB0}" destId="{4560042A-C9D0-8648-BD24-E82C4BFD880C}" srcOrd="0" destOrd="0" presId="urn:microsoft.com/office/officeart/2005/8/layout/hierarchy1"/>
    <dgm:cxn modelId="{A9C8C457-A462-FD48-B9D5-8A9814D47059}" type="presParOf" srcId="{4560042A-C9D0-8648-BD24-E82C4BFD880C}" destId="{3B5EBCFD-4837-B442-85FD-229CB59F306F}" srcOrd="0" destOrd="0" presId="urn:microsoft.com/office/officeart/2005/8/layout/hierarchy1"/>
    <dgm:cxn modelId="{8B64CE7A-510B-804F-B718-4041097827E2}" type="presParOf" srcId="{4560042A-C9D0-8648-BD24-E82C4BFD880C}" destId="{29BE41E8-8F07-E247-A92A-69CA5D5E8266}" srcOrd="1" destOrd="0" presId="urn:microsoft.com/office/officeart/2005/8/layout/hierarchy1"/>
    <dgm:cxn modelId="{EF3B1328-81C9-B64D-83E4-4845B5AD87BF}" type="presParOf" srcId="{E1FE952D-B9BD-4B47-8D1F-EFE9EF97DBB0}" destId="{C7A3E0E4-9BEF-A444-A936-AF445A78BCB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AF6B8F-E946-4E3B-8A91-C9893799292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05C9269-F4D6-47D5-B01B-ADD10F734066}">
      <dgm:prSet custT="1"/>
      <dgm:spPr/>
      <dgm:t>
        <a:bodyPr/>
        <a:lstStyle/>
        <a:p>
          <a:r>
            <a:rPr lang="en-US" sz="2000" dirty="0"/>
            <a:t>The Beau Biden Shield of Protection</a:t>
          </a:r>
          <a:r>
            <a:rPr lang="en-US" sz="2000" baseline="30000" dirty="0"/>
            <a:t>®</a:t>
          </a:r>
          <a:endParaRPr lang="en-US" sz="2000" dirty="0"/>
        </a:p>
      </dgm:t>
    </dgm:pt>
    <dgm:pt modelId="{7F88DE63-F786-4A84-B824-AA8E1E695A58}" type="parTrans" cxnId="{9D0B04AC-1F71-4132-AA80-C750D876B8E1}">
      <dgm:prSet/>
      <dgm:spPr/>
      <dgm:t>
        <a:bodyPr/>
        <a:lstStyle/>
        <a:p>
          <a:endParaRPr lang="en-US"/>
        </a:p>
      </dgm:t>
    </dgm:pt>
    <dgm:pt modelId="{106F6438-C57F-4EAF-BC94-178DAEBD0478}" type="sibTrans" cxnId="{9D0B04AC-1F71-4132-AA80-C750D876B8E1}">
      <dgm:prSet/>
      <dgm:spPr/>
      <dgm:t>
        <a:bodyPr/>
        <a:lstStyle/>
        <a:p>
          <a:endParaRPr lang="en-US"/>
        </a:p>
      </dgm:t>
    </dgm:pt>
    <dgm:pt modelId="{B07A7E10-34CC-462E-9773-D4F406ACBF70}">
      <dgm:prSet/>
      <dgm:spPr/>
      <dgm:t>
        <a:bodyPr/>
        <a:lstStyle/>
        <a:p>
          <a:r>
            <a:rPr lang="en-US" dirty="0"/>
            <a:t>Mandatory Reporting Laws </a:t>
          </a:r>
        </a:p>
      </dgm:t>
    </dgm:pt>
    <dgm:pt modelId="{EB23F3A2-C1FC-475F-A68B-9DCEDF34C0BE}" type="parTrans" cxnId="{ED0BD550-20D0-4DE6-8381-D32E4B394C9B}">
      <dgm:prSet/>
      <dgm:spPr/>
      <dgm:t>
        <a:bodyPr/>
        <a:lstStyle/>
        <a:p>
          <a:endParaRPr lang="en-US"/>
        </a:p>
      </dgm:t>
    </dgm:pt>
    <dgm:pt modelId="{F9B24A41-2024-4748-91F5-013B5F9E52DD}" type="sibTrans" cxnId="{ED0BD550-20D0-4DE6-8381-D32E4B394C9B}">
      <dgm:prSet/>
      <dgm:spPr/>
      <dgm:t>
        <a:bodyPr/>
        <a:lstStyle/>
        <a:p>
          <a:endParaRPr lang="en-US"/>
        </a:p>
      </dgm:t>
    </dgm:pt>
    <dgm:pt modelId="{1616C407-0CC3-4257-AD86-4A7A6AD06B0E}">
      <dgm:prSet/>
      <dgm:spPr/>
      <dgm:t>
        <a:bodyPr/>
        <a:lstStyle/>
        <a:p>
          <a:r>
            <a:rPr lang="en-US" dirty="0"/>
            <a:t>Policies and Procedures that protect children</a:t>
          </a:r>
        </a:p>
      </dgm:t>
    </dgm:pt>
    <dgm:pt modelId="{1E39B99A-9F6E-4AD5-B125-A72BD90F14A8}" type="parTrans" cxnId="{9C7C59BF-87F8-4EE1-A2A4-C75A684B7E80}">
      <dgm:prSet/>
      <dgm:spPr/>
      <dgm:t>
        <a:bodyPr/>
        <a:lstStyle/>
        <a:p>
          <a:endParaRPr lang="en-US"/>
        </a:p>
      </dgm:t>
    </dgm:pt>
    <dgm:pt modelId="{760D16CD-8E97-4F94-AF1A-1DAE51CA5E39}" type="sibTrans" cxnId="{9C7C59BF-87F8-4EE1-A2A4-C75A684B7E80}">
      <dgm:prSet/>
      <dgm:spPr/>
      <dgm:t>
        <a:bodyPr/>
        <a:lstStyle/>
        <a:p>
          <a:endParaRPr lang="en-US"/>
        </a:p>
      </dgm:t>
    </dgm:pt>
    <dgm:pt modelId="{3DF76D5A-E8C0-40C4-A8F8-6B6B1E78B8D5}">
      <dgm:prSet/>
      <dgm:spPr/>
      <dgm:t>
        <a:bodyPr/>
        <a:lstStyle/>
        <a:p>
          <a:r>
            <a:rPr lang="en-US" dirty="0"/>
            <a:t>Predator Awareness Education</a:t>
          </a:r>
        </a:p>
      </dgm:t>
    </dgm:pt>
    <dgm:pt modelId="{B2F9E88E-8472-4D99-A4D5-F3A32D22FB1F}" type="parTrans" cxnId="{97201D4F-C9B0-4DC8-880B-04DA4D0CD8A0}">
      <dgm:prSet/>
      <dgm:spPr/>
      <dgm:t>
        <a:bodyPr/>
        <a:lstStyle/>
        <a:p>
          <a:endParaRPr lang="en-US"/>
        </a:p>
      </dgm:t>
    </dgm:pt>
    <dgm:pt modelId="{64FAF546-A628-45DD-93E7-E3FED8665303}" type="sibTrans" cxnId="{97201D4F-C9B0-4DC8-880B-04DA4D0CD8A0}">
      <dgm:prSet/>
      <dgm:spPr/>
      <dgm:t>
        <a:bodyPr/>
        <a:lstStyle/>
        <a:p>
          <a:endParaRPr lang="en-US"/>
        </a:p>
      </dgm:t>
    </dgm:pt>
    <dgm:pt modelId="{20B8D6CC-3D17-4A2D-9B96-E455F193A44A}">
      <dgm:prSet/>
      <dgm:spPr/>
      <dgm:t>
        <a:bodyPr/>
        <a:lstStyle/>
        <a:p>
          <a:r>
            <a:rPr lang="en-US" dirty="0"/>
            <a:t>Facility Code of Conduct</a:t>
          </a:r>
        </a:p>
      </dgm:t>
    </dgm:pt>
    <dgm:pt modelId="{6CE43754-4592-4233-A8D4-CD1A71BA1C2E}" type="parTrans" cxnId="{275CFF77-B515-4A26-B091-84ACD3FC68AD}">
      <dgm:prSet/>
      <dgm:spPr/>
      <dgm:t>
        <a:bodyPr/>
        <a:lstStyle/>
        <a:p>
          <a:endParaRPr lang="en-US"/>
        </a:p>
      </dgm:t>
    </dgm:pt>
    <dgm:pt modelId="{C75C7AB7-18EB-4097-BB37-C65AD31F53B2}" type="sibTrans" cxnId="{275CFF77-B515-4A26-B091-84ACD3FC68AD}">
      <dgm:prSet/>
      <dgm:spPr/>
      <dgm:t>
        <a:bodyPr/>
        <a:lstStyle/>
        <a:p>
          <a:endParaRPr lang="en-US"/>
        </a:p>
      </dgm:t>
    </dgm:pt>
    <dgm:pt modelId="{07D54986-E12D-4ECA-AB4C-AB9DEC175856}" type="pres">
      <dgm:prSet presAssocID="{85AF6B8F-E946-4E3B-8A91-C9893799292D}" presName="root" presStyleCnt="0">
        <dgm:presLayoutVars>
          <dgm:dir/>
          <dgm:resizeHandles val="exact"/>
        </dgm:presLayoutVars>
      </dgm:prSet>
      <dgm:spPr/>
      <dgm:t>
        <a:bodyPr/>
        <a:lstStyle/>
        <a:p>
          <a:endParaRPr lang="en-US"/>
        </a:p>
      </dgm:t>
    </dgm:pt>
    <dgm:pt modelId="{598D65B4-B6ED-4789-870C-39EBB4613C11}" type="pres">
      <dgm:prSet presAssocID="{105C9269-F4D6-47D5-B01B-ADD10F734066}" presName="compNode" presStyleCnt="0"/>
      <dgm:spPr/>
    </dgm:pt>
    <dgm:pt modelId="{161C69DF-D830-4F4B-A742-5887C66A18F7}" type="pres">
      <dgm:prSet presAssocID="{105C9269-F4D6-47D5-B01B-ADD10F73406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AF85F6D-A0F9-4867-A24A-D76493C49880}" type="pres">
      <dgm:prSet presAssocID="{105C9269-F4D6-47D5-B01B-ADD10F734066}" presName="spaceRect" presStyleCnt="0"/>
      <dgm:spPr/>
    </dgm:pt>
    <dgm:pt modelId="{5D65B584-6FE4-4339-8D71-2BE86F56F239}" type="pres">
      <dgm:prSet presAssocID="{105C9269-F4D6-47D5-B01B-ADD10F734066}" presName="textRect" presStyleLbl="revTx" presStyleIdx="0" presStyleCnt="5">
        <dgm:presLayoutVars>
          <dgm:chMax val="1"/>
          <dgm:chPref val="1"/>
        </dgm:presLayoutVars>
      </dgm:prSet>
      <dgm:spPr/>
      <dgm:t>
        <a:bodyPr/>
        <a:lstStyle/>
        <a:p>
          <a:endParaRPr lang="en-US"/>
        </a:p>
      </dgm:t>
    </dgm:pt>
    <dgm:pt modelId="{46C6A435-C8D8-4104-AD08-ED2CFA5BE3EF}" type="pres">
      <dgm:prSet presAssocID="{106F6438-C57F-4EAF-BC94-178DAEBD0478}" presName="sibTrans" presStyleCnt="0"/>
      <dgm:spPr/>
    </dgm:pt>
    <dgm:pt modelId="{02B66D08-3C03-4452-9DBD-9A0755AF04DD}" type="pres">
      <dgm:prSet presAssocID="{B07A7E10-34CC-462E-9773-D4F406ACBF70}" presName="compNode" presStyleCnt="0"/>
      <dgm:spPr/>
    </dgm:pt>
    <dgm:pt modelId="{A5313089-1CCF-41CF-A0FB-F94B7339DE5D}" type="pres">
      <dgm:prSet presAssocID="{B07A7E10-34CC-462E-9773-D4F406ACBF7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D94217AD-5D9B-49F8-85B2-925F73F389F0}" type="pres">
      <dgm:prSet presAssocID="{B07A7E10-34CC-462E-9773-D4F406ACBF70}" presName="spaceRect" presStyleCnt="0"/>
      <dgm:spPr/>
    </dgm:pt>
    <dgm:pt modelId="{4C277DDC-B98C-4374-8D2C-A611E702441A}" type="pres">
      <dgm:prSet presAssocID="{B07A7E10-34CC-462E-9773-D4F406ACBF70}" presName="textRect" presStyleLbl="revTx" presStyleIdx="1" presStyleCnt="5">
        <dgm:presLayoutVars>
          <dgm:chMax val="1"/>
          <dgm:chPref val="1"/>
        </dgm:presLayoutVars>
      </dgm:prSet>
      <dgm:spPr/>
      <dgm:t>
        <a:bodyPr/>
        <a:lstStyle/>
        <a:p>
          <a:endParaRPr lang="en-US"/>
        </a:p>
      </dgm:t>
    </dgm:pt>
    <dgm:pt modelId="{2BDE52D9-95C1-42C1-9BC4-0782AF1A8593}" type="pres">
      <dgm:prSet presAssocID="{F9B24A41-2024-4748-91F5-013B5F9E52DD}" presName="sibTrans" presStyleCnt="0"/>
      <dgm:spPr/>
    </dgm:pt>
    <dgm:pt modelId="{C8912CDD-F0D4-4443-927A-BAD55975065B}" type="pres">
      <dgm:prSet presAssocID="{1616C407-0CC3-4257-AD86-4A7A6AD06B0E}" presName="compNode" presStyleCnt="0"/>
      <dgm:spPr/>
    </dgm:pt>
    <dgm:pt modelId="{360F13D8-B5E5-4251-961C-32610F9309AE}" type="pres">
      <dgm:prSet presAssocID="{1616C407-0CC3-4257-AD86-4A7A6AD06B0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rent and Child"/>
        </a:ext>
      </dgm:extLst>
    </dgm:pt>
    <dgm:pt modelId="{26EB6710-3EDC-488D-AF23-82C1CF39E320}" type="pres">
      <dgm:prSet presAssocID="{1616C407-0CC3-4257-AD86-4A7A6AD06B0E}" presName="spaceRect" presStyleCnt="0"/>
      <dgm:spPr/>
    </dgm:pt>
    <dgm:pt modelId="{C65135F8-F117-400D-9E5F-FAA5427A0DD9}" type="pres">
      <dgm:prSet presAssocID="{1616C407-0CC3-4257-AD86-4A7A6AD06B0E}" presName="textRect" presStyleLbl="revTx" presStyleIdx="2" presStyleCnt="5">
        <dgm:presLayoutVars>
          <dgm:chMax val="1"/>
          <dgm:chPref val="1"/>
        </dgm:presLayoutVars>
      </dgm:prSet>
      <dgm:spPr/>
      <dgm:t>
        <a:bodyPr/>
        <a:lstStyle/>
        <a:p>
          <a:endParaRPr lang="en-US"/>
        </a:p>
      </dgm:t>
    </dgm:pt>
    <dgm:pt modelId="{AF8BE030-E7BA-4BD9-AB09-9E7688ADCBC5}" type="pres">
      <dgm:prSet presAssocID="{760D16CD-8E97-4F94-AF1A-1DAE51CA5E39}" presName="sibTrans" presStyleCnt="0"/>
      <dgm:spPr/>
    </dgm:pt>
    <dgm:pt modelId="{1CCF5B67-E0CF-497E-9009-193805836A2E}" type="pres">
      <dgm:prSet presAssocID="{3DF76D5A-E8C0-40C4-A8F8-6B6B1E78B8D5}" presName="compNode" presStyleCnt="0"/>
      <dgm:spPr/>
    </dgm:pt>
    <dgm:pt modelId="{944A5A1D-BB3B-444E-AE35-91062B2F7434}" type="pres">
      <dgm:prSet presAssocID="{3DF76D5A-E8C0-40C4-A8F8-6B6B1E78B8D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nagement"/>
        </a:ext>
      </dgm:extLst>
    </dgm:pt>
    <dgm:pt modelId="{B2E3DC77-BD6C-49A3-BE6A-827B654D4467}" type="pres">
      <dgm:prSet presAssocID="{3DF76D5A-E8C0-40C4-A8F8-6B6B1E78B8D5}" presName="spaceRect" presStyleCnt="0"/>
      <dgm:spPr/>
    </dgm:pt>
    <dgm:pt modelId="{573AFA84-C3B0-48B2-809A-85B6897EDAF2}" type="pres">
      <dgm:prSet presAssocID="{3DF76D5A-E8C0-40C4-A8F8-6B6B1E78B8D5}" presName="textRect" presStyleLbl="revTx" presStyleIdx="3" presStyleCnt="5">
        <dgm:presLayoutVars>
          <dgm:chMax val="1"/>
          <dgm:chPref val="1"/>
        </dgm:presLayoutVars>
      </dgm:prSet>
      <dgm:spPr/>
      <dgm:t>
        <a:bodyPr/>
        <a:lstStyle/>
        <a:p>
          <a:endParaRPr lang="en-US"/>
        </a:p>
      </dgm:t>
    </dgm:pt>
    <dgm:pt modelId="{F6866186-F2DF-442F-9219-283C1335061C}" type="pres">
      <dgm:prSet presAssocID="{64FAF546-A628-45DD-93E7-E3FED8665303}" presName="sibTrans" presStyleCnt="0"/>
      <dgm:spPr/>
    </dgm:pt>
    <dgm:pt modelId="{D76CBA12-CD58-41A2-B086-635EFC89F839}" type="pres">
      <dgm:prSet presAssocID="{20B8D6CC-3D17-4A2D-9B96-E455F193A44A}" presName="compNode" presStyleCnt="0"/>
      <dgm:spPr/>
    </dgm:pt>
    <dgm:pt modelId="{EE0D218B-8563-4A74-82CF-D49B5F5C68EA}" type="pres">
      <dgm:prSet presAssocID="{20B8D6CC-3D17-4A2D-9B96-E455F193A44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Judge"/>
        </a:ext>
      </dgm:extLst>
    </dgm:pt>
    <dgm:pt modelId="{BA65F155-9386-4C15-94E6-A4C016F78262}" type="pres">
      <dgm:prSet presAssocID="{20B8D6CC-3D17-4A2D-9B96-E455F193A44A}" presName="spaceRect" presStyleCnt="0"/>
      <dgm:spPr/>
    </dgm:pt>
    <dgm:pt modelId="{53613664-2B74-4963-A5C9-E2BE5DBE0F53}" type="pres">
      <dgm:prSet presAssocID="{20B8D6CC-3D17-4A2D-9B96-E455F193A44A}" presName="textRect" presStyleLbl="revTx" presStyleIdx="4" presStyleCnt="5">
        <dgm:presLayoutVars>
          <dgm:chMax val="1"/>
          <dgm:chPref val="1"/>
        </dgm:presLayoutVars>
      </dgm:prSet>
      <dgm:spPr/>
      <dgm:t>
        <a:bodyPr/>
        <a:lstStyle/>
        <a:p>
          <a:endParaRPr lang="en-US"/>
        </a:p>
      </dgm:t>
    </dgm:pt>
  </dgm:ptLst>
  <dgm:cxnLst>
    <dgm:cxn modelId="{6FADDA22-E87D-4E1B-B004-685BD3EF58A0}" type="presOf" srcId="{105C9269-F4D6-47D5-B01B-ADD10F734066}" destId="{5D65B584-6FE4-4339-8D71-2BE86F56F239}" srcOrd="0" destOrd="0" presId="urn:microsoft.com/office/officeart/2018/2/layout/IconLabelList"/>
    <dgm:cxn modelId="{275CFF77-B515-4A26-B091-84ACD3FC68AD}" srcId="{85AF6B8F-E946-4E3B-8A91-C9893799292D}" destId="{20B8D6CC-3D17-4A2D-9B96-E455F193A44A}" srcOrd="4" destOrd="0" parTransId="{6CE43754-4592-4233-A8D4-CD1A71BA1C2E}" sibTransId="{C75C7AB7-18EB-4097-BB37-C65AD31F53B2}"/>
    <dgm:cxn modelId="{AB320A50-DF58-4F9B-9D2F-648D26849890}" type="presOf" srcId="{B07A7E10-34CC-462E-9773-D4F406ACBF70}" destId="{4C277DDC-B98C-4374-8D2C-A611E702441A}" srcOrd="0" destOrd="0" presId="urn:microsoft.com/office/officeart/2018/2/layout/IconLabelList"/>
    <dgm:cxn modelId="{14EB3F2D-6EF1-48F8-A310-C07C3CD99F87}" type="presOf" srcId="{1616C407-0CC3-4257-AD86-4A7A6AD06B0E}" destId="{C65135F8-F117-400D-9E5F-FAA5427A0DD9}" srcOrd="0" destOrd="0" presId="urn:microsoft.com/office/officeart/2018/2/layout/IconLabelList"/>
    <dgm:cxn modelId="{97201D4F-C9B0-4DC8-880B-04DA4D0CD8A0}" srcId="{85AF6B8F-E946-4E3B-8A91-C9893799292D}" destId="{3DF76D5A-E8C0-40C4-A8F8-6B6B1E78B8D5}" srcOrd="3" destOrd="0" parTransId="{B2F9E88E-8472-4D99-A4D5-F3A32D22FB1F}" sibTransId="{64FAF546-A628-45DD-93E7-E3FED8665303}"/>
    <dgm:cxn modelId="{9D0B04AC-1F71-4132-AA80-C750D876B8E1}" srcId="{85AF6B8F-E946-4E3B-8A91-C9893799292D}" destId="{105C9269-F4D6-47D5-B01B-ADD10F734066}" srcOrd="0" destOrd="0" parTransId="{7F88DE63-F786-4A84-B824-AA8E1E695A58}" sibTransId="{106F6438-C57F-4EAF-BC94-178DAEBD0478}"/>
    <dgm:cxn modelId="{27EF4EEA-CA16-44D6-B969-CA3EF51C3105}" type="presOf" srcId="{85AF6B8F-E946-4E3B-8A91-C9893799292D}" destId="{07D54986-E12D-4ECA-AB4C-AB9DEC175856}" srcOrd="0" destOrd="0" presId="urn:microsoft.com/office/officeart/2018/2/layout/IconLabelList"/>
    <dgm:cxn modelId="{9C7C59BF-87F8-4EE1-A2A4-C75A684B7E80}" srcId="{85AF6B8F-E946-4E3B-8A91-C9893799292D}" destId="{1616C407-0CC3-4257-AD86-4A7A6AD06B0E}" srcOrd="2" destOrd="0" parTransId="{1E39B99A-9F6E-4AD5-B125-A72BD90F14A8}" sibTransId="{760D16CD-8E97-4F94-AF1A-1DAE51CA5E39}"/>
    <dgm:cxn modelId="{AB782F75-480B-4B9E-85ED-C72219943AA9}" type="presOf" srcId="{3DF76D5A-E8C0-40C4-A8F8-6B6B1E78B8D5}" destId="{573AFA84-C3B0-48B2-809A-85B6897EDAF2}" srcOrd="0" destOrd="0" presId="urn:microsoft.com/office/officeart/2018/2/layout/IconLabelList"/>
    <dgm:cxn modelId="{ED0BD550-20D0-4DE6-8381-D32E4B394C9B}" srcId="{85AF6B8F-E946-4E3B-8A91-C9893799292D}" destId="{B07A7E10-34CC-462E-9773-D4F406ACBF70}" srcOrd="1" destOrd="0" parTransId="{EB23F3A2-C1FC-475F-A68B-9DCEDF34C0BE}" sibTransId="{F9B24A41-2024-4748-91F5-013B5F9E52DD}"/>
    <dgm:cxn modelId="{7615A443-0687-48A0-A1E4-A792E8AA3A65}" type="presOf" srcId="{20B8D6CC-3D17-4A2D-9B96-E455F193A44A}" destId="{53613664-2B74-4963-A5C9-E2BE5DBE0F53}" srcOrd="0" destOrd="0" presId="urn:microsoft.com/office/officeart/2018/2/layout/IconLabelList"/>
    <dgm:cxn modelId="{A7F9884C-E445-4E9F-8FF4-645250B93C10}" type="presParOf" srcId="{07D54986-E12D-4ECA-AB4C-AB9DEC175856}" destId="{598D65B4-B6ED-4789-870C-39EBB4613C11}" srcOrd="0" destOrd="0" presId="urn:microsoft.com/office/officeart/2018/2/layout/IconLabelList"/>
    <dgm:cxn modelId="{1C35C6FD-B001-41CF-BE32-5441B09AAB5E}" type="presParOf" srcId="{598D65B4-B6ED-4789-870C-39EBB4613C11}" destId="{161C69DF-D830-4F4B-A742-5887C66A18F7}" srcOrd="0" destOrd="0" presId="urn:microsoft.com/office/officeart/2018/2/layout/IconLabelList"/>
    <dgm:cxn modelId="{FDFA0994-D0F2-4162-973A-309D2536B177}" type="presParOf" srcId="{598D65B4-B6ED-4789-870C-39EBB4613C11}" destId="{7AF85F6D-A0F9-4867-A24A-D76493C49880}" srcOrd="1" destOrd="0" presId="urn:microsoft.com/office/officeart/2018/2/layout/IconLabelList"/>
    <dgm:cxn modelId="{0E788FCB-97F7-41C2-B89C-95156B25271F}" type="presParOf" srcId="{598D65B4-B6ED-4789-870C-39EBB4613C11}" destId="{5D65B584-6FE4-4339-8D71-2BE86F56F239}" srcOrd="2" destOrd="0" presId="urn:microsoft.com/office/officeart/2018/2/layout/IconLabelList"/>
    <dgm:cxn modelId="{1AA2AEDE-5AE8-4DDD-A30C-E401F15CF27F}" type="presParOf" srcId="{07D54986-E12D-4ECA-AB4C-AB9DEC175856}" destId="{46C6A435-C8D8-4104-AD08-ED2CFA5BE3EF}" srcOrd="1" destOrd="0" presId="urn:microsoft.com/office/officeart/2018/2/layout/IconLabelList"/>
    <dgm:cxn modelId="{0F7D9634-2E19-4F85-A392-832C2057515A}" type="presParOf" srcId="{07D54986-E12D-4ECA-AB4C-AB9DEC175856}" destId="{02B66D08-3C03-4452-9DBD-9A0755AF04DD}" srcOrd="2" destOrd="0" presId="urn:microsoft.com/office/officeart/2018/2/layout/IconLabelList"/>
    <dgm:cxn modelId="{78A975D1-36B9-41F7-8504-D5D7E2B6FF43}" type="presParOf" srcId="{02B66D08-3C03-4452-9DBD-9A0755AF04DD}" destId="{A5313089-1CCF-41CF-A0FB-F94B7339DE5D}" srcOrd="0" destOrd="0" presId="urn:microsoft.com/office/officeart/2018/2/layout/IconLabelList"/>
    <dgm:cxn modelId="{CC50C7BA-58A1-4D8A-AEF2-B06437BC17C6}" type="presParOf" srcId="{02B66D08-3C03-4452-9DBD-9A0755AF04DD}" destId="{D94217AD-5D9B-49F8-85B2-925F73F389F0}" srcOrd="1" destOrd="0" presId="urn:microsoft.com/office/officeart/2018/2/layout/IconLabelList"/>
    <dgm:cxn modelId="{95D10547-55D4-49CA-B41B-C1C285EEB38B}" type="presParOf" srcId="{02B66D08-3C03-4452-9DBD-9A0755AF04DD}" destId="{4C277DDC-B98C-4374-8D2C-A611E702441A}" srcOrd="2" destOrd="0" presId="urn:microsoft.com/office/officeart/2018/2/layout/IconLabelList"/>
    <dgm:cxn modelId="{2D829A55-0722-4DF1-8346-0B528F105466}" type="presParOf" srcId="{07D54986-E12D-4ECA-AB4C-AB9DEC175856}" destId="{2BDE52D9-95C1-42C1-9BC4-0782AF1A8593}" srcOrd="3" destOrd="0" presId="urn:microsoft.com/office/officeart/2018/2/layout/IconLabelList"/>
    <dgm:cxn modelId="{11966672-D894-4766-99E4-F613F6B1351A}" type="presParOf" srcId="{07D54986-E12D-4ECA-AB4C-AB9DEC175856}" destId="{C8912CDD-F0D4-4443-927A-BAD55975065B}" srcOrd="4" destOrd="0" presId="urn:microsoft.com/office/officeart/2018/2/layout/IconLabelList"/>
    <dgm:cxn modelId="{77E2241B-64C2-4673-9B45-641F2A224A9B}" type="presParOf" srcId="{C8912CDD-F0D4-4443-927A-BAD55975065B}" destId="{360F13D8-B5E5-4251-961C-32610F9309AE}" srcOrd="0" destOrd="0" presId="urn:microsoft.com/office/officeart/2018/2/layout/IconLabelList"/>
    <dgm:cxn modelId="{72A81622-DC5D-48EE-95C2-71450D118A21}" type="presParOf" srcId="{C8912CDD-F0D4-4443-927A-BAD55975065B}" destId="{26EB6710-3EDC-488D-AF23-82C1CF39E320}" srcOrd="1" destOrd="0" presId="urn:microsoft.com/office/officeart/2018/2/layout/IconLabelList"/>
    <dgm:cxn modelId="{8DF81FCB-FB03-4FDE-AF06-67B5F294CA80}" type="presParOf" srcId="{C8912CDD-F0D4-4443-927A-BAD55975065B}" destId="{C65135F8-F117-400D-9E5F-FAA5427A0DD9}" srcOrd="2" destOrd="0" presId="urn:microsoft.com/office/officeart/2018/2/layout/IconLabelList"/>
    <dgm:cxn modelId="{F5B17ED1-0934-413A-99DF-62AB97AC6DC5}" type="presParOf" srcId="{07D54986-E12D-4ECA-AB4C-AB9DEC175856}" destId="{AF8BE030-E7BA-4BD9-AB09-9E7688ADCBC5}" srcOrd="5" destOrd="0" presId="urn:microsoft.com/office/officeart/2018/2/layout/IconLabelList"/>
    <dgm:cxn modelId="{018329C0-E25C-4A6F-BEA7-E4553E11EFC2}" type="presParOf" srcId="{07D54986-E12D-4ECA-AB4C-AB9DEC175856}" destId="{1CCF5B67-E0CF-497E-9009-193805836A2E}" srcOrd="6" destOrd="0" presId="urn:microsoft.com/office/officeart/2018/2/layout/IconLabelList"/>
    <dgm:cxn modelId="{376A58DD-82E8-4F01-B039-1E541E32CD59}" type="presParOf" srcId="{1CCF5B67-E0CF-497E-9009-193805836A2E}" destId="{944A5A1D-BB3B-444E-AE35-91062B2F7434}" srcOrd="0" destOrd="0" presId="urn:microsoft.com/office/officeart/2018/2/layout/IconLabelList"/>
    <dgm:cxn modelId="{3EA4494E-C2A3-47F7-9D96-792C99C7461E}" type="presParOf" srcId="{1CCF5B67-E0CF-497E-9009-193805836A2E}" destId="{B2E3DC77-BD6C-49A3-BE6A-827B654D4467}" srcOrd="1" destOrd="0" presId="urn:microsoft.com/office/officeart/2018/2/layout/IconLabelList"/>
    <dgm:cxn modelId="{6F5DFF48-D52B-4957-AE69-DBA0C2B887B6}" type="presParOf" srcId="{1CCF5B67-E0CF-497E-9009-193805836A2E}" destId="{573AFA84-C3B0-48B2-809A-85B6897EDAF2}" srcOrd="2" destOrd="0" presId="urn:microsoft.com/office/officeart/2018/2/layout/IconLabelList"/>
    <dgm:cxn modelId="{422F1458-B85D-4B71-9A96-0AF2CE43909D}" type="presParOf" srcId="{07D54986-E12D-4ECA-AB4C-AB9DEC175856}" destId="{F6866186-F2DF-442F-9219-283C1335061C}" srcOrd="7" destOrd="0" presId="urn:microsoft.com/office/officeart/2018/2/layout/IconLabelList"/>
    <dgm:cxn modelId="{CF07F952-3766-402B-9E13-07E8767ACE36}" type="presParOf" srcId="{07D54986-E12D-4ECA-AB4C-AB9DEC175856}" destId="{D76CBA12-CD58-41A2-B086-635EFC89F839}" srcOrd="8" destOrd="0" presId="urn:microsoft.com/office/officeart/2018/2/layout/IconLabelList"/>
    <dgm:cxn modelId="{4402A114-F881-42A9-9A5C-67E0E268353E}" type="presParOf" srcId="{D76CBA12-CD58-41A2-B086-635EFC89F839}" destId="{EE0D218B-8563-4A74-82CF-D49B5F5C68EA}" srcOrd="0" destOrd="0" presId="urn:microsoft.com/office/officeart/2018/2/layout/IconLabelList"/>
    <dgm:cxn modelId="{4D525B4A-16DA-44A5-AC19-05D21C66FB38}" type="presParOf" srcId="{D76CBA12-CD58-41A2-B086-635EFC89F839}" destId="{BA65F155-9386-4C15-94E6-A4C016F78262}" srcOrd="1" destOrd="0" presId="urn:microsoft.com/office/officeart/2018/2/layout/IconLabelList"/>
    <dgm:cxn modelId="{985092ED-DC71-4967-BC13-AFEBE7365418}" type="presParOf" srcId="{D76CBA12-CD58-41A2-B086-635EFC89F839}" destId="{53613664-2B74-4963-A5C9-E2BE5DBE0F5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342FC-FF43-49B1-B585-5ECF674D67C5}">
      <dsp:nvSpPr>
        <dsp:cNvPr id="0" name=""/>
        <dsp:cNvSpPr/>
      </dsp:nvSpPr>
      <dsp:spPr>
        <a:xfrm>
          <a:off x="805443" y="752870"/>
          <a:ext cx="718242" cy="718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9BC699-B6AF-403F-8B09-D7AEF741B0D5}">
      <dsp:nvSpPr>
        <dsp:cNvPr id="0" name=""/>
        <dsp:cNvSpPr/>
      </dsp:nvSpPr>
      <dsp:spPr>
        <a:xfrm>
          <a:off x="820" y="1710667"/>
          <a:ext cx="2327487" cy="63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100000"/>
            </a:lnSpc>
            <a:spcBef>
              <a:spcPct val="0"/>
            </a:spcBef>
            <a:spcAft>
              <a:spcPct val="35000"/>
            </a:spcAft>
          </a:pPr>
          <a:r>
            <a:rPr lang="en-US" sz="1900" kern="1200" dirty="0"/>
            <a:t>Homes-Foster or Family</a:t>
          </a:r>
        </a:p>
      </dsp:txBody>
      <dsp:txXfrm>
        <a:off x="820" y="1710667"/>
        <a:ext cx="2327487" cy="638437"/>
      </dsp:txXfrm>
    </dsp:sp>
    <dsp:sp modelId="{78869A2B-6356-498A-A8DE-CC911CEF5BE1}">
      <dsp:nvSpPr>
        <dsp:cNvPr id="0" name=""/>
        <dsp:cNvSpPr/>
      </dsp:nvSpPr>
      <dsp:spPr>
        <a:xfrm>
          <a:off x="3046550" y="752870"/>
          <a:ext cx="718242" cy="718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9DFBC8-9D86-4D2E-9E37-919E7942088C}">
      <dsp:nvSpPr>
        <dsp:cNvPr id="0" name=""/>
        <dsp:cNvSpPr/>
      </dsp:nvSpPr>
      <dsp:spPr>
        <a:xfrm>
          <a:off x="2607625" y="1710667"/>
          <a:ext cx="1596093" cy="638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100000"/>
            </a:lnSpc>
            <a:spcBef>
              <a:spcPct val="0"/>
            </a:spcBef>
            <a:spcAft>
              <a:spcPct val="35000"/>
            </a:spcAft>
          </a:pPr>
          <a:r>
            <a:rPr lang="en-US" sz="1900" kern="1200" dirty="0"/>
            <a:t>Schools </a:t>
          </a:r>
        </a:p>
      </dsp:txBody>
      <dsp:txXfrm>
        <a:off x="2607625" y="1710667"/>
        <a:ext cx="1596093" cy="638437"/>
      </dsp:txXfrm>
    </dsp:sp>
    <dsp:sp modelId="{E223B9A1-A651-4D61-96D6-4022FDCB2A7A}">
      <dsp:nvSpPr>
        <dsp:cNvPr id="0" name=""/>
        <dsp:cNvSpPr/>
      </dsp:nvSpPr>
      <dsp:spPr>
        <a:xfrm>
          <a:off x="5747548" y="685958"/>
          <a:ext cx="718242" cy="718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2E04E8-9E4B-4AAF-A164-9E5BE18DE8C1}">
      <dsp:nvSpPr>
        <dsp:cNvPr id="0" name=""/>
        <dsp:cNvSpPr/>
      </dsp:nvSpPr>
      <dsp:spPr>
        <a:xfrm>
          <a:off x="4483035" y="1509932"/>
          <a:ext cx="3247268" cy="906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100000"/>
            </a:lnSpc>
            <a:spcBef>
              <a:spcPct val="0"/>
            </a:spcBef>
            <a:spcAft>
              <a:spcPct val="35000"/>
            </a:spcAft>
          </a:pPr>
          <a:r>
            <a:rPr lang="en-US" sz="1900" kern="1200" dirty="0"/>
            <a:t>Youth-Serving organizations like youth sports and social centers for children.</a:t>
          </a:r>
        </a:p>
      </dsp:txBody>
      <dsp:txXfrm>
        <a:off x="4483035" y="1509932"/>
        <a:ext cx="3247268" cy="906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1F1AD-9764-C542-9834-9160FC2261FF}">
      <dsp:nvSpPr>
        <dsp:cNvPr id="0" name=""/>
        <dsp:cNvSpPr/>
      </dsp:nvSpPr>
      <dsp:spPr>
        <a:xfrm>
          <a:off x="238000" y="992"/>
          <a:ext cx="4193827" cy="266308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0F12BE-B26F-8D43-9B5A-8122DA939C71}">
      <dsp:nvSpPr>
        <dsp:cNvPr id="0" name=""/>
        <dsp:cNvSpPr/>
      </dsp:nvSpPr>
      <dsp:spPr>
        <a:xfrm>
          <a:off x="703981" y="443674"/>
          <a:ext cx="4193827" cy="266308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baseline="0" dirty="0"/>
            <a:t>Children living without either parent (children in foster or kinship care) are </a:t>
          </a:r>
          <a:r>
            <a:rPr lang="en-US" sz="2900" b="1" kern="1200" baseline="0" dirty="0">
              <a:solidFill>
                <a:srgbClr val="C00000"/>
              </a:solidFill>
            </a:rPr>
            <a:t>10 times </a:t>
          </a:r>
          <a:r>
            <a:rPr lang="en-US" sz="2900" kern="1200" baseline="0" dirty="0"/>
            <a:t>more likely to be sexually abused.</a:t>
          </a:r>
          <a:endParaRPr lang="en-US" sz="2900" kern="1200" dirty="0"/>
        </a:p>
      </dsp:txBody>
      <dsp:txXfrm>
        <a:off x="781980" y="521673"/>
        <a:ext cx="4037829" cy="2507082"/>
      </dsp:txXfrm>
    </dsp:sp>
    <dsp:sp modelId="{3B5EBCFD-4837-B442-85FD-229CB59F306F}">
      <dsp:nvSpPr>
        <dsp:cNvPr id="0" name=""/>
        <dsp:cNvSpPr/>
      </dsp:nvSpPr>
      <dsp:spPr>
        <a:xfrm>
          <a:off x="5363790" y="992"/>
          <a:ext cx="4193827" cy="266308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BE41E8-8F07-E247-A92A-69CA5D5E8266}">
      <dsp:nvSpPr>
        <dsp:cNvPr id="0" name=""/>
        <dsp:cNvSpPr/>
      </dsp:nvSpPr>
      <dsp:spPr>
        <a:xfrm>
          <a:off x="5829771" y="443674"/>
          <a:ext cx="4193827" cy="266308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baseline="0" dirty="0"/>
            <a:t>Children who live with a single parent that has a live-in partner are </a:t>
          </a:r>
          <a:r>
            <a:rPr lang="en-US" sz="2900" b="1" kern="1200" baseline="0" dirty="0">
              <a:solidFill>
                <a:srgbClr val="C00000"/>
              </a:solidFill>
            </a:rPr>
            <a:t>20 times </a:t>
          </a:r>
          <a:r>
            <a:rPr lang="en-US" sz="2900" kern="1200" baseline="0" dirty="0"/>
            <a:t>more likely to be victims of sexual abuse.</a:t>
          </a:r>
          <a:endParaRPr lang="en-US" sz="2900" kern="1200" dirty="0"/>
        </a:p>
      </dsp:txBody>
      <dsp:txXfrm>
        <a:off x="5907770" y="521673"/>
        <a:ext cx="4037829" cy="2507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C69DF-D830-4F4B-A742-5887C66A18F7}">
      <dsp:nvSpPr>
        <dsp:cNvPr id="0" name=""/>
        <dsp:cNvSpPr/>
      </dsp:nvSpPr>
      <dsp:spPr>
        <a:xfrm>
          <a:off x="495799" y="600929"/>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65B584-6FE4-4339-8D71-2BE86F56F239}">
      <dsp:nvSpPr>
        <dsp:cNvPr id="0" name=""/>
        <dsp:cNvSpPr/>
      </dsp:nvSpPr>
      <dsp:spPr>
        <a:xfrm>
          <a:off x="799" y="1696818"/>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pPr>
          <a:r>
            <a:rPr lang="en-US" sz="2000" kern="1200" dirty="0"/>
            <a:t>The Beau Biden Shield of Protection</a:t>
          </a:r>
          <a:r>
            <a:rPr lang="en-US" sz="2000" kern="1200" baseline="30000" dirty="0"/>
            <a:t>®</a:t>
          </a:r>
          <a:endParaRPr lang="en-US" sz="2000" kern="1200" dirty="0"/>
        </a:p>
      </dsp:txBody>
      <dsp:txXfrm>
        <a:off x="799" y="1696818"/>
        <a:ext cx="1800000" cy="810000"/>
      </dsp:txXfrm>
    </dsp:sp>
    <dsp:sp modelId="{A5313089-1CCF-41CF-A0FB-F94B7339DE5D}">
      <dsp:nvSpPr>
        <dsp:cNvPr id="0" name=""/>
        <dsp:cNvSpPr/>
      </dsp:nvSpPr>
      <dsp:spPr>
        <a:xfrm>
          <a:off x="2610799" y="600929"/>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277DDC-B98C-4374-8D2C-A611E702441A}">
      <dsp:nvSpPr>
        <dsp:cNvPr id="0" name=""/>
        <dsp:cNvSpPr/>
      </dsp:nvSpPr>
      <dsp:spPr>
        <a:xfrm>
          <a:off x="2115799" y="1696818"/>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pPr>
          <a:r>
            <a:rPr lang="en-US" sz="2000" kern="1200" dirty="0"/>
            <a:t>Mandatory Reporting Laws </a:t>
          </a:r>
        </a:p>
      </dsp:txBody>
      <dsp:txXfrm>
        <a:off x="2115799" y="1696818"/>
        <a:ext cx="1800000" cy="810000"/>
      </dsp:txXfrm>
    </dsp:sp>
    <dsp:sp modelId="{360F13D8-B5E5-4251-961C-32610F9309AE}">
      <dsp:nvSpPr>
        <dsp:cNvPr id="0" name=""/>
        <dsp:cNvSpPr/>
      </dsp:nvSpPr>
      <dsp:spPr>
        <a:xfrm>
          <a:off x="4725799" y="600929"/>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5135F8-F117-400D-9E5F-FAA5427A0DD9}">
      <dsp:nvSpPr>
        <dsp:cNvPr id="0" name=""/>
        <dsp:cNvSpPr/>
      </dsp:nvSpPr>
      <dsp:spPr>
        <a:xfrm>
          <a:off x="4230799" y="1696818"/>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pPr>
          <a:r>
            <a:rPr lang="en-US" sz="2000" kern="1200" dirty="0"/>
            <a:t>Policies and Procedures that protect children</a:t>
          </a:r>
        </a:p>
      </dsp:txBody>
      <dsp:txXfrm>
        <a:off x="4230799" y="1696818"/>
        <a:ext cx="1800000" cy="810000"/>
      </dsp:txXfrm>
    </dsp:sp>
    <dsp:sp modelId="{944A5A1D-BB3B-444E-AE35-91062B2F7434}">
      <dsp:nvSpPr>
        <dsp:cNvPr id="0" name=""/>
        <dsp:cNvSpPr/>
      </dsp:nvSpPr>
      <dsp:spPr>
        <a:xfrm>
          <a:off x="6840800" y="600929"/>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3AFA84-C3B0-48B2-809A-85B6897EDAF2}">
      <dsp:nvSpPr>
        <dsp:cNvPr id="0" name=""/>
        <dsp:cNvSpPr/>
      </dsp:nvSpPr>
      <dsp:spPr>
        <a:xfrm>
          <a:off x="6345799" y="1696818"/>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pPr>
          <a:r>
            <a:rPr lang="en-US" sz="2000" kern="1200" dirty="0"/>
            <a:t>Predator Awareness Education</a:t>
          </a:r>
        </a:p>
      </dsp:txBody>
      <dsp:txXfrm>
        <a:off x="6345799" y="1696818"/>
        <a:ext cx="1800000" cy="810000"/>
      </dsp:txXfrm>
    </dsp:sp>
    <dsp:sp modelId="{EE0D218B-8563-4A74-82CF-D49B5F5C68EA}">
      <dsp:nvSpPr>
        <dsp:cNvPr id="0" name=""/>
        <dsp:cNvSpPr/>
      </dsp:nvSpPr>
      <dsp:spPr>
        <a:xfrm>
          <a:off x="8955800" y="600929"/>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613664-2B74-4963-A5C9-E2BE5DBE0F53}">
      <dsp:nvSpPr>
        <dsp:cNvPr id="0" name=""/>
        <dsp:cNvSpPr/>
      </dsp:nvSpPr>
      <dsp:spPr>
        <a:xfrm>
          <a:off x="8460800" y="1696818"/>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pPr>
          <a:r>
            <a:rPr lang="en-US" sz="2000" kern="1200" dirty="0"/>
            <a:t>Facility Code of Conduct</a:t>
          </a:r>
        </a:p>
      </dsp:txBody>
      <dsp:txXfrm>
        <a:off x="8460800" y="1696818"/>
        <a:ext cx="1800000" cy="81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89E4D-7412-B241-81FD-F40FFB1F4AC4}" type="datetimeFigureOut">
              <a:rPr lang="en-US" smtClean="0"/>
              <a:t>10/22/21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24D323-36DE-DC4E-94BD-635201E8729B}" type="slidenum">
              <a:rPr lang="en-US" smtClean="0"/>
              <a:t>‹#›</a:t>
            </a:fld>
            <a:endParaRPr lang="en-US"/>
          </a:p>
        </p:txBody>
      </p:sp>
    </p:spTree>
    <p:extLst>
      <p:ext uri="{BB962C8B-B14F-4D97-AF65-F5344CB8AC3E}">
        <p14:creationId xmlns:p14="http://schemas.microsoft.com/office/powerpoint/2010/main" val="212412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24D323-36DE-DC4E-94BD-635201E8729B}" type="slidenum">
              <a:rPr lang="en-US" smtClean="0"/>
              <a:t>10</a:t>
            </a:fld>
            <a:endParaRPr lang="en-US" dirty="0"/>
          </a:p>
        </p:txBody>
      </p:sp>
    </p:spTree>
    <p:extLst>
      <p:ext uri="{BB962C8B-B14F-4D97-AF65-F5344CB8AC3E}">
        <p14:creationId xmlns:p14="http://schemas.microsoft.com/office/powerpoint/2010/main" val="898309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24D323-36DE-DC4E-94BD-635201E8729B}" type="slidenum">
              <a:rPr lang="en-US" smtClean="0"/>
              <a:t>11</a:t>
            </a:fld>
            <a:endParaRPr lang="en-US" dirty="0"/>
          </a:p>
        </p:txBody>
      </p:sp>
    </p:spTree>
    <p:extLst>
      <p:ext uri="{BB962C8B-B14F-4D97-AF65-F5344CB8AC3E}">
        <p14:creationId xmlns:p14="http://schemas.microsoft.com/office/powerpoint/2010/main" val="1816295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Children living without either parent (foster children) are 10 times more likely to be sexually abused than children who live with both biological parents. Children who live with a single parent that has a live-in partner are at the highest risk: they are 20 times more likely to be victims of sexual abuse than children living with both biological parents</a:t>
            </a:r>
            <a:endParaRPr lang="en-US" dirty="0"/>
          </a:p>
          <a:p>
            <a:endParaRPr lang="en-US" dirty="0"/>
          </a:p>
        </p:txBody>
      </p:sp>
      <p:sp>
        <p:nvSpPr>
          <p:cNvPr id="4" name="Slide Number Placeholder 3"/>
          <p:cNvSpPr>
            <a:spLocks noGrp="1"/>
          </p:cNvSpPr>
          <p:nvPr>
            <p:ph type="sldNum" sz="quarter" idx="5"/>
          </p:nvPr>
        </p:nvSpPr>
        <p:spPr/>
        <p:txBody>
          <a:bodyPr/>
          <a:lstStyle/>
          <a:p>
            <a:fld id="{D124D323-36DE-DC4E-94BD-635201E8729B}" type="slidenum">
              <a:rPr lang="en-US" smtClean="0"/>
              <a:t>12</a:t>
            </a:fld>
            <a:endParaRPr lang="en-US" dirty="0"/>
          </a:p>
        </p:txBody>
      </p:sp>
    </p:spTree>
    <p:extLst>
      <p:ext uri="{BB962C8B-B14F-4D97-AF65-F5344CB8AC3E}">
        <p14:creationId xmlns:p14="http://schemas.microsoft.com/office/powerpoint/2010/main" val="95279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24D323-36DE-DC4E-94BD-635201E8729B}" type="slidenum">
              <a:rPr lang="en-US" smtClean="0"/>
              <a:t>25</a:t>
            </a:fld>
            <a:endParaRPr lang="en-US" dirty="0"/>
          </a:p>
        </p:txBody>
      </p:sp>
    </p:spTree>
    <p:extLst>
      <p:ext uri="{BB962C8B-B14F-4D97-AF65-F5344CB8AC3E}">
        <p14:creationId xmlns:p14="http://schemas.microsoft.com/office/powerpoint/2010/main" val="4063316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981860B-9A55-1D45-BA1D-5BA96F1364A4}" type="datetime1">
              <a:rPr lang="en-US" smtClean="0"/>
              <a:t>10/22/21</a:t>
            </a:fld>
            <a:endParaRPr lang="en-US"/>
          </a:p>
        </p:txBody>
      </p:sp>
      <p:sp>
        <p:nvSpPr>
          <p:cNvPr id="8" name="Footer Placeholder 7"/>
          <p:cNvSpPr>
            <a:spLocks noGrp="1"/>
          </p:cNvSpPr>
          <p:nvPr>
            <p:ph type="ftr" sz="quarter" idx="11"/>
          </p:nvPr>
        </p:nvSpPr>
        <p:spPr/>
        <p:txBody>
          <a:bodyPr/>
          <a:lstStyle/>
          <a:p>
            <a:r>
              <a:rPr lang="en-US"/>
              <a:t>Beau Biden Foundation, 2020</a:t>
            </a: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5529885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F15C5-C41C-E249-95C5-5662485D0852}" type="datetime1">
              <a:rPr lang="en-US" smtClean="0"/>
              <a:t>10/22/21</a:t>
            </a:fld>
            <a:endParaRPr lang="en-US"/>
          </a:p>
        </p:txBody>
      </p:sp>
      <p:sp>
        <p:nvSpPr>
          <p:cNvPr id="5" name="Footer Placeholder 4"/>
          <p:cNvSpPr>
            <a:spLocks noGrp="1"/>
          </p:cNvSpPr>
          <p:nvPr>
            <p:ph type="ftr" sz="quarter" idx="11"/>
          </p:nvPr>
        </p:nvSpPr>
        <p:spPr/>
        <p:txBody>
          <a:bodyPr/>
          <a:lstStyle/>
          <a:p>
            <a:r>
              <a:rPr lang="en-US"/>
              <a:t>Beau Biden Foundation, 2020</a:t>
            </a: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0081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0D17CB-6EC7-8741-ADF2-494C9E9D561D}" type="datetime1">
              <a:rPr lang="en-US" smtClean="0"/>
              <a:t>10/22/21</a:t>
            </a:fld>
            <a:endParaRPr lang="en-US"/>
          </a:p>
        </p:txBody>
      </p:sp>
      <p:sp>
        <p:nvSpPr>
          <p:cNvPr id="5" name="Footer Placeholder 4"/>
          <p:cNvSpPr>
            <a:spLocks noGrp="1"/>
          </p:cNvSpPr>
          <p:nvPr>
            <p:ph type="ftr" sz="quarter" idx="11"/>
          </p:nvPr>
        </p:nvSpPr>
        <p:spPr/>
        <p:txBody>
          <a:bodyPr/>
          <a:lstStyle/>
          <a:p>
            <a:r>
              <a:rPr lang="en-US"/>
              <a:t>Beau Biden Foundation, 2020</a:t>
            </a: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78587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D3DCE4-FDE1-D444-A2B7-DE1F0216C639}" type="datetime1">
              <a:rPr lang="en-US" smtClean="0"/>
              <a:t>10/22/21</a:t>
            </a:fld>
            <a:endParaRPr lang="en-US"/>
          </a:p>
        </p:txBody>
      </p:sp>
      <p:sp>
        <p:nvSpPr>
          <p:cNvPr id="8" name="Footer Placeholder 7"/>
          <p:cNvSpPr>
            <a:spLocks noGrp="1"/>
          </p:cNvSpPr>
          <p:nvPr>
            <p:ph type="ftr" sz="quarter" idx="11"/>
          </p:nvPr>
        </p:nvSpPr>
        <p:spPr/>
        <p:txBody>
          <a:bodyPr/>
          <a:lstStyle/>
          <a:p>
            <a:r>
              <a:rPr lang="en-US"/>
              <a:t>Beau Biden Foundation, 2020</a:t>
            </a: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851456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D1EEAE9-E44A-BC42-8EE1-FBF5DE47CC97}" type="datetime1">
              <a:rPr lang="en-US" smtClean="0"/>
              <a:t>10/22/21</a:t>
            </a:fld>
            <a:endParaRPr lang="en-US"/>
          </a:p>
        </p:txBody>
      </p:sp>
      <p:sp>
        <p:nvSpPr>
          <p:cNvPr id="8" name="Footer Placeholder 7"/>
          <p:cNvSpPr>
            <a:spLocks noGrp="1"/>
          </p:cNvSpPr>
          <p:nvPr>
            <p:ph type="ftr" sz="quarter" idx="11"/>
          </p:nvPr>
        </p:nvSpPr>
        <p:spPr/>
        <p:txBody>
          <a:bodyPr/>
          <a:lstStyle/>
          <a:p>
            <a:r>
              <a:rPr lang="en-US"/>
              <a:t>Beau Biden Foundation, 2020</a:t>
            </a: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6447248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F1D8F9F-2A52-6F4F-A7D9-B6EFF04385A1}" type="datetime1">
              <a:rPr lang="en-US" smtClean="0"/>
              <a:t>10/22/21</a:t>
            </a:fld>
            <a:endParaRPr lang="en-US"/>
          </a:p>
        </p:txBody>
      </p:sp>
      <p:sp>
        <p:nvSpPr>
          <p:cNvPr id="9" name="Footer Placeholder 8"/>
          <p:cNvSpPr>
            <a:spLocks noGrp="1"/>
          </p:cNvSpPr>
          <p:nvPr>
            <p:ph type="ftr" sz="quarter" idx="11"/>
          </p:nvPr>
        </p:nvSpPr>
        <p:spPr/>
        <p:txBody>
          <a:bodyPr/>
          <a:lstStyle/>
          <a:p>
            <a:r>
              <a:rPr lang="en-US"/>
              <a:t>Beau Biden Foundation, 2020</a:t>
            </a:r>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26642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0022248-C45E-6943-8CDA-23689CD099EC}" type="datetime1">
              <a:rPr lang="en-US" smtClean="0"/>
              <a:t>10/22/21</a:t>
            </a:fld>
            <a:endParaRPr lang="en-US"/>
          </a:p>
        </p:txBody>
      </p:sp>
      <p:sp>
        <p:nvSpPr>
          <p:cNvPr id="8" name="Footer Placeholder 7"/>
          <p:cNvSpPr>
            <a:spLocks noGrp="1"/>
          </p:cNvSpPr>
          <p:nvPr>
            <p:ph type="ftr" sz="quarter" idx="11"/>
          </p:nvPr>
        </p:nvSpPr>
        <p:spPr/>
        <p:txBody>
          <a:bodyPr/>
          <a:lstStyle/>
          <a:p>
            <a:r>
              <a:rPr lang="en-US"/>
              <a:t>Beau Biden Foundation, 2020</a:t>
            </a:r>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52242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E5DB87-0F0A-A44E-8CCD-7518F2C8D256}" type="datetime1">
              <a:rPr lang="en-US" smtClean="0"/>
              <a:t>10/22/21</a:t>
            </a:fld>
            <a:endParaRPr lang="en-US"/>
          </a:p>
        </p:txBody>
      </p:sp>
      <p:sp>
        <p:nvSpPr>
          <p:cNvPr id="4" name="Footer Placeholder 3"/>
          <p:cNvSpPr>
            <a:spLocks noGrp="1"/>
          </p:cNvSpPr>
          <p:nvPr>
            <p:ph type="ftr" sz="quarter" idx="11"/>
          </p:nvPr>
        </p:nvSpPr>
        <p:spPr/>
        <p:txBody>
          <a:bodyPr/>
          <a:lstStyle/>
          <a:p>
            <a:r>
              <a:rPr lang="en-US"/>
              <a:t>Beau Biden Foundation, 2020</a:t>
            </a:r>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18050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52B7A-3511-2E49-9CCF-B1A70DD76629}" type="datetime1">
              <a:rPr lang="en-US" smtClean="0"/>
              <a:t>10/22/21</a:t>
            </a:fld>
            <a:endParaRPr lang="en-US"/>
          </a:p>
        </p:txBody>
      </p:sp>
      <p:sp>
        <p:nvSpPr>
          <p:cNvPr id="3" name="Footer Placeholder 2"/>
          <p:cNvSpPr>
            <a:spLocks noGrp="1"/>
          </p:cNvSpPr>
          <p:nvPr>
            <p:ph type="ftr" sz="quarter" idx="11"/>
          </p:nvPr>
        </p:nvSpPr>
        <p:spPr/>
        <p:txBody>
          <a:bodyPr/>
          <a:lstStyle/>
          <a:p>
            <a:r>
              <a:rPr lang="en-US"/>
              <a:t>Beau Biden Foundation, 2020</a:t>
            </a:r>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86471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8ECFB42-34F4-534A-BFD7-3D27F6D2B6BF}" type="datetime1">
              <a:rPr lang="en-US" smtClean="0"/>
              <a:t>10/22/21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Beau Biden Foundation, 2020</a:t>
            </a:r>
          </a:p>
        </p:txBody>
      </p:sp>
      <p:sp>
        <p:nvSpPr>
          <p:cNvPr id="11" name="Slide Number Placeholder 10"/>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26995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5CA1732-D29B-A94B-B172-4D44BB5E714A}" type="datetime1">
              <a:rPr lang="en-US" smtClean="0"/>
              <a:t>10/22/21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Beau Biden Foundation, 2020</a:t>
            </a:r>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122193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5688BCB-0E1D-7548-9BF6-C1BDF6251712}" type="datetime1">
              <a:rPr lang="en-US" smtClean="0"/>
              <a:t>10/22/21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Beau Biden Foundation, 2020</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46823096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hyperlink" Target="https://www.beaubidenfoundation.org/ebooks-2/"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387459"/>
            <a:ext cx="8991600" cy="3797084"/>
          </a:xfrm>
        </p:spPr>
        <p:txBody>
          <a:bodyPr>
            <a:noAutofit/>
          </a:bodyPr>
          <a:lstStyle/>
          <a:p>
            <a:r>
              <a:rPr lang="en-US" sz="4800" dirty="0"/>
              <a:t/>
            </a:r>
            <a:br>
              <a:rPr lang="en-US" sz="4800" dirty="0"/>
            </a:br>
            <a:r>
              <a:rPr lang="en-US" sz="4800" dirty="0" smtClean="0"/>
              <a:t/>
            </a:r>
            <a:br>
              <a:rPr lang="en-US" sz="4800" dirty="0" smtClean="0"/>
            </a:br>
            <a:r>
              <a:rPr lang="en-US" sz="4400" dirty="0" smtClean="0"/>
              <a:t>the LEGACY OF </a:t>
            </a:r>
            <a:br>
              <a:rPr lang="en-US" sz="4400" dirty="0" smtClean="0"/>
            </a:br>
            <a:r>
              <a:rPr lang="en-US" sz="4400" dirty="0" smtClean="0"/>
              <a:t>Beau Biden- </a:t>
            </a:r>
            <a:br>
              <a:rPr lang="en-US" sz="4400" dirty="0" smtClean="0"/>
            </a:br>
            <a:r>
              <a:rPr lang="en-US" sz="4400" dirty="0" smtClean="0"/>
              <a:t>the beau </a:t>
            </a:r>
            <a:r>
              <a:rPr lang="en-US" sz="4400" dirty="0" err="1" smtClean="0"/>
              <a:t>biden</a:t>
            </a:r>
            <a:r>
              <a:rPr lang="en-US" sz="4400" dirty="0" smtClean="0"/>
              <a:t> Foundation for the protection of children</a:t>
            </a:r>
            <a:r>
              <a:rPr lang="en-US" sz="3600" dirty="0"/>
              <a:t/>
            </a:r>
            <a:br>
              <a:rPr lang="en-US" sz="3600" dirty="0"/>
            </a:br>
            <a:r>
              <a:rPr lang="en-US" sz="4400" dirty="0"/>
              <a:t/>
            </a:r>
            <a:br>
              <a:rPr lang="en-US" sz="4400" dirty="0"/>
            </a:br>
            <a:endParaRPr lang="en-US" sz="4000" dirty="0"/>
          </a:p>
        </p:txBody>
      </p:sp>
      <p:sp>
        <p:nvSpPr>
          <p:cNvPr id="3" name="Subtitle 2"/>
          <p:cNvSpPr>
            <a:spLocks noGrp="1"/>
          </p:cNvSpPr>
          <p:nvPr>
            <p:ph type="subTitle" idx="1"/>
          </p:nvPr>
        </p:nvSpPr>
        <p:spPr/>
        <p:txBody>
          <a:bodyPr>
            <a:normAutofit lnSpcReduction="10000"/>
          </a:bodyPr>
          <a:lstStyle/>
          <a:p>
            <a:r>
              <a:rPr lang="en-US" dirty="0"/>
              <a:t>Patricia Dailey Lewis, Esquire</a:t>
            </a:r>
          </a:p>
          <a:p>
            <a:r>
              <a:rPr lang="en-US" dirty="0"/>
              <a:t>Executive Director</a:t>
            </a:r>
          </a:p>
          <a:p>
            <a:r>
              <a:rPr lang="en-US" dirty="0"/>
              <a:t>Beau Biden Foundation for the Protection of Children</a:t>
            </a:r>
          </a:p>
          <a:p>
            <a:endParaRPr lang="en-US" dirty="0"/>
          </a:p>
          <a:p>
            <a:endParaRPr lang="en-US" dirty="0"/>
          </a:p>
        </p:txBody>
      </p:sp>
      <p:pic>
        <p:nvPicPr>
          <p:cNvPr id="6" name="Picture 5"/>
          <p:cNvPicPr>
            <a:picLocks noChangeAspect="1"/>
          </p:cNvPicPr>
          <p:nvPr/>
        </p:nvPicPr>
        <p:blipFill>
          <a:blip r:embed="rId2"/>
          <a:stretch>
            <a:fillRect/>
          </a:stretch>
        </p:blipFill>
        <p:spPr>
          <a:xfrm>
            <a:off x="10441173" y="4593265"/>
            <a:ext cx="1750828" cy="2264735"/>
          </a:xfrm>
          <a:prstGeom prst="rect">
            <a:avLst/>
          </a:prstGeom>
        </p:spPr>
      </p:pic>
      <p:sp>
        <p:nvSpPr>
          <p:cNvPr id="7" name="TextBox 6"/>
          <p:cNvSpPr txBox="1"/>
          <p:nvPr/>
        </p:nvSpPr>
        <p:spPr>
          <a:xfrm>
            <a:off x="574156" y="6390167"/>
            <a:ext cx="3827722" cy="646331"/>
          </a:xfrm>
          <a:prstGeom prst="rect">
            <a:avLst/>
          </a:prstGeom>
          <a:noFill/>
        </p:spPr>
        <p:txBody>
          <a:bodyPr wrap="square" rtlCol="0">
            <a:spAutoFit/>
          </a:bodyPr>
          <a:lstStyle/>
          <a:p>
            <a:r>
              <a:rPr lang="en-US" dirty="0"/>
              <a:t>© Beau Biden Foundation, </a:t>
            </a:r>
            <a:r>
              <a:rPr lang="en-US" dirty="0" smtClean="0"/>
              <a:t>2021</a:t>
            </a:r>
            <a:endParaRPr lang="en-US" dirty="0"/>
          </a:p>
          <a:p>
            <a:endParaRPr lang="en-US" dirty="0"/>
          </a:p>
        </p:txBody>
      </p:sp>
    </p:spTree>
    <p:extLst>
      <p:ext uri="{BB962C8B-B14F-4D97-AF65-F5344CB8AC3E}">
        <p14:creationId xmlns:p14="http://schemas.microsoft.com/office/powerpoint/2010/main" val="2102084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7834" b="36196"/>
          <a:stretch/>
        </p:blipFill>
        <p:spPr>
          <a:xfrm>
            <a:off x="20" y="10"/>
            <a:ext cx="12191980" cy="4571990"/>
          </a:xfrm>
          <a:prstGeom prst="rect">
            <a:avLst/>
          </a:prstGeom>
        </p:spPr>
      </p:pic>
      <p:sp>
        <p:nvSpPr>
          <p:cNvPr id="2" name="Title 1"/>
          <p:cNvSpPr>
            <a:spLocks noGrp="1"/>
          </p:cNvSpPr>
          <p:nvPr>
            <p:ph type="title"/>
          </p:nvPr>
        </p:nvSpPr>
        <p:spPr>
          <a:xfrm>
            <a:off x="1600200" y="3753529"/>
            <a:ext cx="8991600" cy="2020687"/>
          </a:xfrm>
        </p:spPr>
        <p:txBody>
          <a:bodyPr vert="horz" lIns="274320" tIns="182880" rIns="274320" bIns="182880" rtlCol="0" anchor="ctr" anchorCtr="1">
            <a:normAutofit fontScale="90000"/>
          </a:bodyPr>
          <a:lstStyle/>
          <a:p>
            <a:r>
              <a:rPr lang="en-US" sz="2700" i="1" dirty="0"/>
              <a:t>“As adults, we have a legal and moral obligation to stand up and speak out for children who are being abused. These children cannot speak for themselves.”</a:t>
            </a:r>
            <a:r>
              <a:rPr lang="en-US" sz="2100" i="1" dirty="0"/>
              <a:t/>
            </a:r>
            <a:br>
              <a:rPr lang="en-US" sz="2100" i="1" dirty="0"/>
            </a:br>
            <a:r>
              <a:rPr lang="en-US" sz="1600" i="1" dirty="0"/>
              <a:t>-</a:t>
            </a:r>
            <a:r>
              <a:rPr lang="en-US" sz="2000" dirty="0"/>
              <a:t>BEAU BIDEN </a:t>
            </a:r>
            <a:r>
              <a:rPr lang="en-US" sz="1800" dirty="0"/>
              <a:t>(February 3, 1969—May 30, 2015)</a:t>
            </a:r>
            <a:r>
              <a:rPr lang="en-US" sz="2400" dirty="0"/>
              <a:t/>
            </a:r>
            <a:br>
              <a:rPr lang="en-US" sz="2400" dirty="0"/>
            </a:br>
            <a:endParaRPr lang="en-US" sz="2100" dirty="0"/>
          </a:p>
        </p:txBody>
      </p:sp>
      <p:sp>
        <p:nvSpPr>
          <p:cNvPr id="7" name="TextBox 6"/>
          <p:cNvSpPr txBox="1"/>
          <p:nvPr/>
        </p:nvSpPr>
        <p:spPr>
          <a:xfrm>
            <a:off x="10285227" y="4447953"/>
            <a:ext cx="1045970" cy="1326263"/>
          </a:xfrm>
          <a:prstGeom prst="rect">
            <a:avLst/>
          </a:prstGeom>
          <a:noFill/>
        </p:spPr>
        <p:txBody>
          <a:bodyPr wrap="square" rtlCol="0">
            <a:spAutoFit/>
          </a:bodyPr>
          <a:lstStyle/>
          <a:p>
            <a:endParaRPr lang="en-US" dirty="0"/>
          </a:p>
        </p:txBody>
      </p:sp>
      <p:sp>
        <p:nvSpPr>
          <p:cNvPr id="4" name="TextBox 3"/>
          <p:cNvSpPr txBox="1"/>
          <p:nvPr/>
        </p:nvSpPr>
        <p:spPr>
          <a:xfrm>
            <a:off x="1531088" y="6464595"/>
            <a:ext cx="3553858" cy="369332"/>
          </a:xfrm>
          <a:prstGeom prst="rect">
            <a:avLst/>
          </a:prstGeom>
          <a:noFill/>
        </p:spPr>
        <p:txBody>
          <a:bodyPr wrap="none" rtlCol="0">
            <a:spAutoFit/>
          </a:bodyPr>
          <a:lstStyle/>
          <a:p>
            <a:r>
              <a:rPr lang="en-US" dirty="0"/>
              <a:t>BEAU BIDEN FOUNDATION 2021</a:t>
            </a:r>
          </a:p>
        </p:txBody>
      </p:sp>
    </p:spTree>
    <p:extLst>
      <p:ext uri="{BB962C8B-B14F-4D97-AF65-F5344CB8AC3E}">
        <p14:creationId xmlns:p14="http://schemas.microsoft.com/office/powerpoint/2010/main" val="1335689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33976D1-3430-450C-A978-87A9A6E8E7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7D6AAC78-7D86-415A-ADC1-2B4748079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31136" y="467418"/>
            <a:ext cx="7729728" cy="1188720"/>
          </a:xfrm>
          <a:solidFill>
            <a:srgbClr val="FFFFFF"/>
          </a:solidFill>
        </p:spPr>
        <p:txBody>
          <a:bodyPr>
            <a:normAutofit/>
          </a:bodyPr>
          <a:lstStyle/>
          <a:p>
            <a:r>
              <a:rPr lang="en-US" sz="2600" b="1" dirty="0"/>
              <a:t>Prevalence of Child Sexual Abuse </a:t>
            </a:r>
          </a:p>
        </p:txBody>
      </p:sp>
      <p:sp>
        <p:nvSpPr>
          <p:cNvPr id="3" name="Content Placeholder 2"/>
          <p:cNvSpPr>
            <a:spLocks noGrp="1"/>
          </p:cNvSpPr>
          <p:nvPr>
            <p:ph idx="1"/>
          </p:nvPr>
        </p:nvSpPr>
        <p:spPr>
          <a:xfrm>
            <a:off x="1660138" y="2001863"/>
            <a:ext cx="6847388" cy="3299909"/>
          </a:xfrm>
        </p:spPr>
        <p:txBody>
          <a:bodyPr>
            <a:normAutofit/>
          </a:bodyPr>
          <a:lstStyle/>
          <a:p>
            <a:r>
              <a:rPr lang="en-US" sz="2400" b="1" i="1" dirty="0">
                <a:solidFill>
                  <a:srgbClr val="404040"/>
                </a:solidFill>
              </a:rPr>
              <a:t>One in 10 children </a:t>
            </a:r>
            <a:r>
              <a:rPr lang="en-US" sz="2400" dirty="0">
                <a:solidFill>
                  <a:srgbClr val="404040"/>
                </a:solidFill>
              </a:rPr>
              <a:t>will be the victim of sexual abuse before their 18th birthday.</a:t>
            </a:r>
          </a:p>
          <a:p>
            <a:r>
              <a:rPr lang="en-US" sz="2400" b="1" dirty="0">
                <a:solidFill>
                  <a:srgbClr val="404040"/>
                </a:solidFill>
              </a:rPr>
              <a:t>90%</a:t>
            </a:r>
            <a:r>
              <a:rPr lang="en-US" sz="2400" dirty="0">
                <a:solidFill>
                  <a:srgbClr val="404040"/>
                </a:solidFill>
              </a:rPr>
              <a:t> of children know their abuser. </a:t>
            </a:r>
          </a:p>
          <a:p>
            <a:r>
              <a:rPr lang="en-US" sz="2400" dirty="0">
                <a:solidFill>
                  <a:srgbClr val="404040"/>
                </a:solidFill>
              </a:rPr>
              <a:t>Certain children may be more vulnerable to sexual abuse.</a:t>
            </a:r>
          </a:p>
          <a:p>
            <a:r>
              <a:rPr lang="en-US" sz="2400" dirty="0">
                <a:solidFill>
                  <a:srgbClr val="404040"/>
                </a:solidFill>
              </a:rPr>
              <a:t>35% of reported child sex abuse victims are 11 years old or younger</a:t>
            </a:r>
            <a:r>
              <a:rPr lang="en-US" sz="2000" dirty="0">
                <a:solidFill>
                  <a:srgbClr val="404040"/>
                </a:solidFill>
              </a:rPr>
              <a:t>. </a:t>
            </a:r>
          </a:p>
        </p:txBody>
      </p:sp>
      <p:sp>
        <p:nvSpPr>
          <p:cNvPr id="4" name="Footer Placeholder 3">
            <a:extLst>
              <a:ext uri="{FF2B5EF4-FFF2-40B4-BE49-F238E27FC236}">
                <a16:creationId xmlns="" xmlns:a16="http://schemas.microsoft.com/office/drawing/2014/main" id="{2D70A88B-A086-CB4A-BDDF-E2A5011696CC}"/>
              </a:ext>
            </a:extLst>
          </p:cNvPr>
          <p:cNvSpPr>
            <a:spLocks noGrp="1"/>
          </p:cNvSpPr>
          <p:nvPr>
            <p:ph type="ftr" sz="quarter" idx="11"/>
          </p:nvPr>
        </p:nvSpPr>
        <p:spPr/>
        <p:txBody>
          <a:bodyPr/>
          <a:lstStyle/>
          <a:p>
            <a:r>
              <a:rPr lang="en-US" dirty="0"/>
              <a:t>Beau Biden Foundation, 2021</a:t>
            </a:r>
          </a:p>
        </p:txBody>
      </p:sp>
      <p:pic>
        <p:nvPicPr>
          <p:cNvPr id="9" name="Picture 8" descr="A picture containing holding, game&#10;&#10;Description automatically generated">
            <a:extLst>
              <a:ext uri="{FF2B5EF4-FFF2-40B4-BE49-F238E27FC236}">
                <a16:creationId xmlns="" xmlns:a16="http://schemas.microsoft.com/office/drawing/2014/main" id="{777E47DC-88A9-F74A-A982-28DE20347ED2}"/>
              </a:ext>
            </a:extLst>
          </p:cNvPr>
          <p:cNvPicPr>
            <a:picLocks noChangeAspect="1"/>
          </p:cNvPicPr>
          <p:nvPr/>
        </p:nvPicPr>
        <p:blipFill>
          <a:blip r:embed="rId3"/>
          <a:stretch>
            <a:fillRect/>
          </a:stretch>
        </p:blipFill>
        <p:spPr>
          <a:xfrm>
            <a:off x="8462450" y="2716842"/>
            <a:ext cx="2637064" cy="1603246"/>
          </a:xfrm>
          <a:prstGeom prst="rect">
            <a:avLst/>
          </a:prstGeom>
        </p:spPr>
      </p:pic>
    </p:spTree>
    <p:extLst>
      <p:ext uri="{BB962C8B-B14F-4D97-AF65-F5344CB8AC3E}">
        <p14:creationId xmlns:p14="http://schemas.microsoft.com/office/powerpoint/2010/main" val="1595666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C33976D1-3430-450C-A978-87A9A6E8E7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7D6AAC78-7D86-415A-ADC1-2B4748079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B486CAF1-D582-AA44-B621-54558204FF4C}"/>
              </a:ext>
            </a:extLst>
          </p:cNvPr>
          <p:cNvSpPr>
            <a:spLocks noGrp="1"/>
          </p:cNvSpPr>
          <p:nvPr>
            <p:ph type="title"/>
          </p:nvPr>
        </p:nvSpPr>
        <p:spPr>
          <a:xfrm>
            <a:off x="2231136" y="467418"/>
            <a:ext cx="7729728" cy="1188720"/>
          </a:xfrm>
          <a:solidFill>
            <a:srgbClr val="FFFFFF"/>
          </a:solidFill>
        </p:spPr>
        <p:txBody>
          <a:bodyPr>
            <a:normAutofit/>
          </a:bodyPr>
          <a:lstStyle/>
          <a:p>
            <a:r>
              <a:rPr lang="en-US" sz="2600" b="1" dirty="0"/>
              <a:t>Vulnerable children affected by sexual abuse</a:t>
            </a:r>
          </a:p>
        </p:txBody>
      </p:sp>
      <p:sp>
        <p:nvSpPr>
          <p:cNvPr id="4" name="Footer Placeholder 3">
            <a:extLst>
              <a:ext uri="{FF2B5EF4-FFF2-40B4-BE49-F238E27FC236}">
                <a16:creationId xmlns="" xmlns:a16="http://schemas.microsoft.com/office/drawing/2014/main" id="{E44D9358-E4C0-3E47-93E5-F72696CD7F72}"/>
              </a:ext>
            </a:extLst>
          </p:cNvPr>
          <p:cNvSpPr>
            <a:spLocks noGrp="1"/>
          </p:cNvSpPr>
          <p:nvPr>
            <p:ph type="ftr" sz="quarter" idx="11"/>
          </p:nvPr>
        </p:nvSpPr>
        <p:spPr/>
        <p:txBody>
          <a:bodyPr>
            <a:normAutofit/>
          </a:bodyPr>
          <a:lstStyle/>
          <a:p>
            <a:pPr>
              <a:spcAft>
                <a:spcPts val="600"/>
              </a:spcAft>
            </a:pPr>
            <a:r>
              <a:rPr lang="en-US" dirty="0">
                <a:solidFill>
                  <a:srgbClr val="FFFFFF"/>
                </a:solidFill>
              </a:rPr>
              <a:t>Beau Biden Foundation, 2021</a:t>
            </a:r>
          </a:p>
        </p:txBody>
      </p:sp>
      <p:sp>
        <p:nvSpPr>
          <p:cNvPr id="5" name="Rectangle 4">
            <a:extLst>
              <a:ext uri="{FF2B5EF4-FFF2-40B4-BE49-F238E27FC236}">
                <a16:creationId xmlns="" xmlns:a16="http://schemas.microsoft.com/office/drawing/2014/main" id="{BC80874E-3A03-994C-A53D-2B5CF0A48C06}"/>
              </a:ext>
            </a:extLst>
          </p:cNvPr>
          <p:cNvSpPr/>
          <p:nvPr/>
        </p:nvSpPr>
        <p:spPr>
          <a:xfrm>
            <a:off x="1600200" y="2036703"/>
            <a:ext cx="9342120" cy="2797241"/>
          </a:xfrm>
          <a:prstGeom prst="rect">
            <a:avLst/>
          </a:prstGeom>
        </p:spPr>
        <p:txBody>
          <a:bodyPr wrap="square">
            <a:spAutoFit/>
          </a:bodyPr>
          <a:lstStyle/>
          <a:p>
            <a:pPr marL="457200" indent="-457200">
              <a:lnSpc>
                <a:spcPct val="150000"/>
              </a:lnSpc>
              <a:buFont typeface="Arial" charset="0"/>
              <a:buChar char="•"/>
            </a:pPr>
            <a:r>
              <a:rPr lang="en-US" sz="2400" dirty="0"/>
              <a:t>Children in foster care </a:t>
            </a:r>
          </a:p>
          <a:p>
            <a:pPr marL="457200" indent="-457200">
              <a:lnSpc>
                <a:spcPct val="150000"/>
              </a:lnSpc>
              <a:buFont typeface="Arial" charset="0"/>
              <a:buChar char="•"/>
            </a:pPr>
            <a:r>
              <a:rPr lang="en-US" sz="2400" dirty="0"/>
              <a:t>Children with intellectual and/or developmental disabilities</a:t>
            </a:r>
          </a:p>
          <a:p>
            <a:pPr marL="457200" indent="-457200">
              <a:lnSpc>
                <a:spcPct val="150000"/>
              </a:lnSpc>
              <a:buFont typeface="Arial" charset="0"/>
              <a:buChar char="•"/>
            </a:pPr>
            <a:r>
              <a:rPr lang="en-US" sz="2400" dirty="0"/>
              <a:t>Children without verbal skills</a:t>
            </a:r>
          </a:p>
          <a:p>
            <a:pPr marL="457200" indent="-457200">
              <a:lnSpc>
                <a:spcPct val="150000"/>
              </a:lnSpc>
              <a:buFont typeface="Arial" charset="0"/>
              <a:buChar char="•"/>
            </a:pPr>
            <a:r>
              <a:rPr lang="en-US" sz="2400" dirty="0"/>
              <a:t>Children in military families</a:t>
            </a:r>
          </a:p>
          <a:p>
            <a:pPr marL="457200" indent="-457200">
              <a:lnSpc>
                <a:spcPct val="150000"/>
              </a:lnSpc>
              <a:buFont typeface="Arial" charset="0"/>
              <a:buChar char="•"/>
            </a:pPr>
            <a:r>
              <a:rPr lang="en-US" sz="2400" dirty="0"/>
              <a:t>Children living in single parent households</a:t>
            </a:r>
          </a:p>
        </p:txBody>
      </p:sp>
    </p:spTree>
    <p:extLst>
      <p:ext uri="{BB962C8B-B14F-4D97-AF65-F5344CB8AC3E}">
        <p14:creationId xmlns:p14="http://schemas.microsoft.com/office/powerpoint/2010/main" val="1310760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C02C7B47-DF2D-46D9-9584-5C83FCA86F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348541E3-A59C-41D3-85D2-70F0E0E9B64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806196" y="804672"/>
            <a:ext cx="10579608" cy="5248656"/>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solidFill>
            <a:srgbClr val="FFFFFF">
              <a:alpha val="80000"/>
            </a:srgbClr>
          </a:solidFill>
        </p:spPr>
        <p:txBody>
          <a:bodyPr>
            <a:noAutofit/>
          </a:bodyPr>
          <a:lstStyle/>
          <a:p>
            <a:pPr>
              <a:lnSpc>
                <a:spcPct val="100000"/>
              </a:lnSpc>
            </a:pPr>
            <a:r>
              <a:rPr lang="en-US" sz="2400" b="1" dirty="0"/>
              <a:t>Child Sexual Abuse </a:t>
            </a:r>
            <a:br>
              <a:rPr lang="en-US" sz="2400" b="1" dirty="0"/>
            </a:br>
            <a:r>
              <a:rPr lang="en-US" sz="2400" b="1" dirty="0"/>
              <a:t>Happens in many settings</a:t>
            </a:r>
          </a:p>
        </p:txBody>
      </p:sp>
      <p:graphicFrame>
        <p:nvGraphicFramePr>
          <p:cNvPr id="5" name="Content Placeholder 2">
            <a:extLst>
              <a:ext uri="{FF2B5EF4-FFF2-40B4-BE49-F238E27FC236}">
                <a16:creationId xmlns="" xmlns:a16="http://schemas.microsoft.com/office/drawing/2014/main" id="{96640839-52B4-49F0-B87B-9CABF80D585E}"/>
              </a:ext>
            </a:extLst>
          </p:cNvPr>
          <p:cNvGraphicFramePr>
            <a:graphicFrameLocks noGrp="1"/>
          </p:cNvGraphicFramePr>
          <p:nvPr>
            <p:ph idx="1"/>
            <p:extLst>
              <p:ext uri="{D42A27DB-BD31-4B8C-83A1-F6EECF244321}">
                <p14:modId xmlns:p14="http://schemas.microsoft.com/office/powerpoint/2010/main" val="3905797710"/>
              </p:ext>
            </p:extLst>
          </p:nvPr>
        </p:nvGraphicFramePr>
        <p:xfrm>
          <a:off x="2230438" y="2638425"/>
          <a:ext cx="7731125"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 xmlns:a16="http://schemas.microsoft.com/office/drawing/2014/main" id="{021450F1-B528-2E47-B78D-818538B1230C}"/>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dirty="0">
                <a:solidFill>
                  <a:schemeClr val="bg1">
                    <a:alpha val="70000"/>
                  </a:schemeClr>
                </a:solidFill>
                <a:latin typeface="+mn-lt"/>
                <a:ea typeface="+mn-ea"/>
                <a:cs typeface="+mn-cs"/>
              </a:rPr>
              <a:t>Beau Biden Foundation, 2021</a:t>
            </a:r>
          </a:p>
        </p:txBody>
      </p:sp>
    </p:spTree>
    <p:extLst>
      <p:ext uri="{BB962C8B-B14F-4D97-AF65-F5344CB8AC3E}">
        <p14:creationId xmlns:p14="http://schemas.microsoft.com/office/powerpoint/2010/main" val="1823559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BAAD0565-53CD-4D7C-A6AE-8DCFB6761C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04671" y="1290025"/>
            <a:ext cx="5291327" cy="1188720"/>
          </a:xfrm>
          <a:solidFill>
            <a:srgbClr val="FFFFFF"/>
          </a:solidFill>
          <a:ln>
            <a:solidFill>
              <a:srgbClr val="404040"/>
            </a:solidFill>
          </a:ln>
        </p:spPr>
        <p:txBody>
          <a:bodyPr>
            <a:normAutofit fontScale="90000"/>
          </a:bodyPr>
          <a:lstStyle/>
          <a:p>
            <a:r>
              <a:rPr lang="en-US" sz="2400" dirty="0"/>
              <a:t/>
            </a:r>
            <a:br>
              <a:rPr lang="en-US" sz="2400" dirty="0"/>
            </a:br>
            <a:r>
              <a:rPr lang="en-US" sz="3600" b="1" dirty="0"/>
              <a:t>Who  are  the Perpetrators</a:t>
            </a:r>
            <a:r>
              <a:rPr lang="en-US" sz="2400" b="1" dirty="0"/>
              <a:t/>
            </a:r>
            <a:br>
              <a:rPr lang="en-US" sz="2400" b="1" dirty="0"/>
            </a:br>
            <a:r>
              <a:rPr lang="en-US" sz="1100" b="1" dirty="0"/>
              <a:t/>
            </a:r>
            <a:br>
              <a:rPr lang="en-US" sz="1100" b="1" dirty="0"/>
            </a:br>
            <a:r>
              <a:rPr lang="en-US" sz="1100" dirty="0"/>
              <a:t/>
            </a:r>
            <a:br>
              <a:rPr lang="en-US" sz="1100" dirty="0"/>
            </a:br>
            <a:endParaRPr lang="en-US" sz="1100" dirty="0"/>
          </a:p>
        </p:txBody>
      </p:sp>
      <p:sp>
        <p:nvSpPr>
          <p:cNvPr id="3" name="Content Placeholder 2"/>
          <p:cNvSpPr>
            <a:spLocks noGrp="1"/>
          </p:cNvSpPr>
          <p:nvPr>
            <p:ph idx="1"/>
          </p:nvPr>
        </p:nvSpPr>
        <p:spPr>
          <a:xfrm>
            <a:off x="804671" y="2858703"/>
            <a:ext cx="5285791" cy="3042547"/>
          </a:xfrm>
        </p:spPr>
        <p:txBody>
          <a:bodyPr>
            <a:normAutofit fontScale="92500" lnSpcReduction="20000"/>
          </a:bodyPr>
          <a:lstStyle/>
          <a:p>
            <a:r>
              <a:rPr lang="en-US" sz="3200" dirty="0">
                <a:solidFill>
                  <a:srgbClr val="FFFFFF"/>
                </a:solidFill>
              </a:rPr>
              <a:t>90%+ perpetrators of child sexual abuse are known to the victim and/or the family.</a:t>
            </a:r>
            <a:br>
              <a:rPr lang="en-US" sz="3200" dirty="0">
                <a:solidFill>
                  <a:srgbClr val="FFFFFF"/>
                </a:solidFill>
              </a:rPr>
            </a:br>
            <a:endParaRPr lang="en-US" sz="3200" dirty="0">
              <a:solidFill>
                <a:srgbClr val="FFFFFF"/>
              </a:solidFill>
            </a:endParaRPr>
          </a:p>
          <a:p>
            <a:r>
              <a:rPr lang="en-US" sz="3200" dirty="0">
                <a:solidFill>
                  <a:srgbClr val="FFFFFF"/>
                </a:solidFill>
              </a:rPr>
              <a:t>The majority of perpetrators are people who are respected and trusted. </a:t>
            </a:r>
          </a:p>
          <a:p>
            <a:pPr marL="0" indent="0">
              <a:buNone/>
            </a:pPr>
            <a:endParaRPr lang="en-US" sz="3200" dirty="0">
              <a:solidFill>
                <a:srgbClr val="FFFFFF"/>
              </a:solidFill>
            </a:endParaRPr>
          </a:p>
          <a:p>
            <a:endParaRPr lang="en-US" dirty="0">
              <a:solidFill>
                <a:srgbClr val="FFFFFF"/>
              </a:solidFill>
            </a:endParaRPr>
          </a:p>
        </p:txBody>
      </p:sp>
      <p:sp>
        <p:nvSpPr>
          <p:cNvPr id="4" name="Footer Placeholder 3">
            <a:extLst>
              <a:ext uri="{FF2B5EF4-FFF2-40B4-BE49-F238E27FC236}">
                <a16:creationId xmlns="" xmlns:a16="http://schemas.microsoft.com/office/drawing/2014/main" id="{8650AE07-9F4C-9F4A-9A76-94BEBF61AFCF}"/>
              </a:ext>
            </a:extLst>
          </p:cNvPr>
          <p:cNvSpPr>
            <a:spLocks noGrp="1"/>
          </p:cNvSpPr>
          <p:nvPr>
            <p:ph type="ftr" sz="quarter" idx="11"/>
          </p:nvPr>
        </p:nvSpPr>
        <p:spPr>
          <a:xfrm>
            <a:off x="804672" y="6224660"/>
            <a:ext cx="4671182" cy="313300"/>
          </a:xfrm>
        </p:spPr>
        <p:txBody>
          <a:bodyPr>
            <a:normAutofit/>
          </a:bodyPr>
          <a:lstStyle/>
          <a:p>
            <a:pPr>
              <a:spcAft>
                <a:spcPts val="600"/>
              </a:spcAft>
            </a:pPr>
            <a:r>
              <a:rPr lang="en-US" dirty="0"/>
              <a:t>Beau Biden Foundation, 2021</a:t>
            </a:r>
          </a:p>
        </p:txBody>
      </p:sp>
      <p:sp>
        <p:nvSpPr>
          <p:cNvPr id="23" name="Rectangle 22">
            <a:extLst>
              <a:ext uri="{FF2B5EF4-FFF2-40B4-BE49-F238E27FC236}">
                <a16:creationId xmlns="" xmlns:a16="http://schemas.microsoft.com/office/drawing/2014/main" id="{0B6CB841-CBA1-4DF4-8C19-4C7DDB03A1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 xmlns:a16="http://schemas.microsoft.com/office/drawing/2014/main" id="{83FD6306-603B-410E-AFCF-2EA2E06391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zebra, bird&#10;&#10;Description automatically generated">
            <a:extLst>
              <a:ext uri="{FF2B5EF4-FFF2-40B4-BE49-F238E27FC236}">
                <a16:creationId xmlns="" xmlns:a16="http://schemas.microsoft.com/office/drawing/2014/main" id="{EAE22685-4355-554C-AE20-EF13F12F2A77}"/>
              </a:ext>
            </a:extLst>
          </p:cNvPr>
          <p:cNvPicPr>
            <a:picLocks noChangeAspect="1"/>
          </p:cNvPicPr>
          <p:nvPr/>
        </p:nvPicPr>
        <p:blipFill rotWithShape="1">
          <a:blip r:embed="rId2"/>
          <a:srcRect l="5966" r="7484" b="1"/>
          <a:stretch/>
        </p:blipFill>
        <p:spPr>
          <a:xfrm>
            <a:off x="8020812" y="1126397"/>
            <a:ext cx="3044952" cy="4288536"/>
          </a:xfrm>
          <a:prstGeom prst="rect">
            <a:avLst/>
          </a:prstGeom>
        </p:spPr>
      </p:pic>
    </p:spTree>
    <p:extLst>
      <p:ext uri="{BB962C8B-B14F-4D97-AF65-F5344CB8AC3E}">
        <p14:creationId xmlns:p14="http://schemas.microsoft.com/office/powerpoint/2010/main" val="553347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F7EAFAA4-859B-42B4-AC85-F32CFE6950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6119085"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905331" y="806357"/>
            <a:ext cx="4475892" cy="1188720"/>
          </a:xfrm>
          <a:solidFill>
            <a:srgbClr val="FFFFFF"/>
          </a:solidFill>
          <a:ln>
            <a:solidFill>
              <a:srgbClr val="404040"/>
            </a:solidFill>
          </a:ln>
        </p:spPr>
        <p:txBody>
          <a:bodyPr>
            <a:normAutofit/>
          </a:bodyPr>
          <a:lstStyle/>
          <a:p>
            <a:r>
              <a:rPr lang="en-US" sz="2400" b="1" dirty="0"/>
              <a:t>Youth Serving </a:t>
            </a:r>
            <a:br>
              <a:rPr lang="en-US" sz="2400" b="1" dirty="0"/>
            </a:br>
            <a:r>
              <a:rPr lang="en-US" sz="2400" b="1" dirty="0"/>
              <a:t>Professions</a:t>
            </a:r>
          </a:p>
        </p:txBody>
      </p:sp>
      <p:sp>
        <p:nvSpPr>
          <p:cNvPr id="3" name="Content Placeholder 2"/>
          <p:cNvSpPr>
            <a:spLocks noGrp="1"/>
          </p:cNvSpPr>
          <p:nvPr>
            <p:ph idx="1"/>
          </p:nvPr>
        </p:nvSpPr>
        <p:spPr>
          <a:xfrm>
            <a:off x="6923757" y="2267713"/>
            <a:ext cx="4475892" cy="4096512"/>
          </a:xfrm>
        </p:spPr>
        <p:txBody>
          <a:bodyPr>
            <a:normAutofit/>
          </a:bodyPr>
          <a:lstStyle/>
          <a:p>
            <a:pPr marL="0" indent="0">
              <a:lnSpc>
                <a:spcPct val="90000"/>
              </a:lnSpc>
              <a:buNone/>
            </a:pPr>
            <a:r>
              <a:rPr lang="en-US" sz="2600" dirty="0">
                <a:solidFill>
                  <a:srgbClr val="FFFFFF"/>
                </a:solidFill>
              </a:rPr>
              <a:t>Any organization that relies on adults to provide care, mentorship, education, medical care to children:</a:t>
            </a:r>
          </a:p>
          <a:p>
            <a:pPr>
              <a:lnSpc>
                <a:spcPct val="90000"/>
              </a:lnSpc>
              <a:buClr>
                <a:schemeClr val="bg1"/>
              </a:buClr>
            </a:pPr>
            <a:r>
              <a:rPr lang="en-US" sz="2200" b="1" i="1" dirty="0">
                <a:solidFill>
                  <a:srgbClr val="FFFFFF"/>
                </a:solidFill>
              </a:rPr>
              <a:t>Educators</a:t>
            </a:r>
          </a:p>
          <a:p>
            <a:pPr>
              <a:lnSpc>
                <a:spcPct val="90000"/>
              </a:lnSpc>
              <a:buClr>
                <a:schemeClr val="bg1"/>
              </a:buClr>
            </a:pPr>
            <a:r>
              <a:rPr lang="en-US" sz="2200" b="1" i="1" dirty="0">
                <a:solidFill>
                  <a:srgbClr val="FFFFFF"/>
                </a:solidFill>
              </a:rPr>
              <a:t>Faith Leaders</a:t>
            </a:r>
          </a:p>
          <a:p>
            <a:pPr>
              <a:lnSpc>
                <a:spcPct val="90000"/>
              </a:lnSpc>
              <a:buClr>
                <a:schemeClr val="bg1"/>
              </a:buClr>
            </a:pPr>
            <a:r>
              <a:rPr lang="en-US" sz="2200" b="1" i="1" dirty="0">
                <a:solidFill>
                  <a:srgbClr val="FFFFFF"/>
                </a:solidFill>
              </a:rPr>
              <a:t>Coaches</a:t>
            </a:r>
          </a:p>
          <a:p>
            <a:pPr>
              <a:lnSpc>
                <a:spcPct val="90000"/>
              </a:lnSpc>
              <a:buClr>
                <a:schemeClr val="bg1"/>
              </a:buClr>
            </a:pPr>
            <a:r>
              <a:rPr lang="en-US" sz="2200" b="1" i="1" dirty="0">
                <a:solidFill>
                  <a:srgbClr val="FFFFFF"/>
                </a:solidFill>
              </a:rPr>
              <a:t>Doctors/Nurses/Therapists</a:t>
            </a:r>
          </a:p>
          <a:p>
            <a:pPr>
              <a:lnSpc>
                <a:spcPct val="90000"/>
              </a:lnSpc>
              <a:buClr>
                <a:schemeClr val="bg1"/>
              </a:buClr>
            </a:pPr>
            <a:r>
              <a:rPr lang="en-US" sz="2200" b="1" i="1" dirty="0">
                <a:solidFill>
                  <a:srgbClr val="FFFFFF"/>
                </a:solidFill>
              </a:rPr>
              <a:t>Mentors</a:t>
            </a:r>
          </a:p>
          <a:p>
            <a:pPr>
              <a:lnSpc>
                <a:spcPct val="90000"/>
              </a:lnSpc>
              <a:buClr>
                <a:schemeClr val="bg1"/>
              </a:buClr>
            </a:pPr>
            <a:r>
              <a:rPr lang="en-US" sz="2200" b="1" i="1" dirty="0">
                <a:solidFill>
                  <a:srgbClr val="FFFFFF"/>
                </a:solidFill>
              </a:rPr>
              <a:t>Arts (music/dance/theater)</a:t>
            </a:r>
          </a:p>
        </p:txBody>
      </p:sp>
      <p:sp>
        <p:nvSpPr>
          <p:cNvPr id="4" name="Footer Placeholder 3">
            <a:extLst>
              <a:ext uri="{FF2B5EF4-FFF2-40B4-BE49-F238E27FC236}">
                <a16:creationId xmlns="" xmlns:a16="http://schemas.microsoft.com/office/drawing/2014/main" id="{F968FD60-4A3B-2E4C-B525-C868C3E267B6}"/>
              </a:ext>
            </a:extLst>
          </p:cNvPr>
          <p:cNvSpPr>
            <a:spLocks noGrp="1"/>
          </p:cNvSpPr>
          <p:nvPr>
            <p:ph type="ftr" sz="quarter" idx="11"/>
          </p:nvPr>
        </p:nvSpPr>
        <p:spPr/>
        <p:txBody>
          <a:bodyPr/>
          <a:lstStyle/>
          <a:p>
            <a:r>
              <a:rPr lang="en-US" dirty="0"/>
              <a:t>Beau Biden Foundation, 2021</a:t>
            </a:r>
          </a:p>
        </p:txBody>
      </p:sp>
      <p:sp>
        <p:nvSpPr>
          <p:cNvPr id="13" name="Rectangle 12">
            <a:extLst>
              <a:ext uri="{FF2B5EF4-FFF2-40B4-BE49-F238E27FC236}">
                <a16:creationId xmlns="" xmlns:a16="http://schemas.microsoft.com/office/drawing/2014/main" id="{B3855DB9-46C3-47FA-992C-FC2BE58A73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656966"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A2B401D5-BF67-49A4-8617-0C6BD886C7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810777"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and white photo of a person&#10;&#10;Description automatically generated">
            <a:extLst>
              <a:ext uri="{FF2B5EF4-FFF2-40B4-BE49-F238E27FC236}">
                <a16:creationId xmlns="" xmlns:a16="http://schemas.microsoft.com/office/drawing/2014/main" id="{5FEBA6D9-9182-844C-A292-D9B4EAC35080}"/>
              </a:ext>
            </a:extLst>
          </p:cNvPr>
          <p:cNvPicPr>
            <a:picLocks noChangeAspect="1"/>
          </p:cNvPicPr>
          <p:nvPr/>
        </p:nvPicPr>
        <p:blipFill rotWithShape="1">
          <a:blip r:embed="rId2"/>
          <a:srcRect l="24393" r="13675" b="-1"/>
          <a:stretch/>
        </p:blipFill>
        <p:spPr>
          <a:xfrm>
            <a:off x="1132454" y="1126397"/>
            <a:ext cx="3867912" cy="4288536"/>
          </a:xfrm>
          <a:prstGeom prst="rect">
            <a:avLst/>
          </a:prstGeom>
        </p:spPr>
      </p:pic>
    </p:spTree>
    <p:extLst>
      <p:ext uri="{BB962C8B-B14F-4D97-AF65-F5344CB8AC3E}">
        <p14:creationId xmlns:p14="http://schemas.microsoft.com/office/powerpoint/2010/main" val="1755177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C33976D1-3430-450C-A978-87A9A6E8E7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7D6AAC78-7D86-415A-ADC1-2B4748079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CC072053-66DF-D445-ACEF-CB2E0DAF21E4}"/>
              </a:ext>
            </a:extLst>
          </p:cNvPr>
          <p:cNvSpPr>
            <a:spLocks noGrp="1"/>
          </p:cNvSpPr>
          <p:nvPr>
            <p:ph type="title"/>
          </p:nvPr>
        </p:nvSpPr>
        <p:spPr>
          <a:xfrm>
            <a:off x="2231136" y="467418"/>
            <a:ext cx="7729728" cy="1188720"/>
          </a:xfrm>
          <a:solidFill>
            <a:srgbClr val="FFFFFF"/>
          </a:solidFill>
        </p:spPr>
        <p:txBody>
          <a:bodyPr>
            <a:normAutofit/>
          </a:bodyPr>
          <a:lstStyle/>
          <a:p>
            <a:r>
              <a:rPr lang="en-US" b="1" dirty="0"/>
              <a:t>Choosing Caretakers</a:t>
            </a:r>
          </a:p>
        </p:txBody>
      </p:sp>
      <p:sp>
        <p:nvSpPr>
          <p:cNvPr id="3" name="Content Placeholder 2">
            <a:extLst>
              <a:ext uri="{FF2B5EF4-FFF2-40B4-BE49-F238E27FC236}">
                <a16:creationId xmlns="" xmlns:a16="http://schemas.microsoft.com/office/drawing/2014/main" id="{B9617DE6-0CDB-4846-9B68-E60327686F5B}"/>
              </a:ext>
            </a:extLst>
          </p:cNvPr>
          <p:cNvSpPr>
            <a:spLocks noGrp="1"/>
          </p:cNvSpPr>
          <p:nvPr>
            <p:ph idx="1"/>
          </p:nvPr>
        </p:nvSpPr>
        <p:spPr>
          <a:xfrm>
            <a:off x="1706062" y="1985963"/>
            <a:ext cx="8779512" cy="3486149"/>
          </a:xfrm>
        </p:spPr>
        <p:txBody>
          <a:bodyPr>
            <a:normAutofit fontScale="92500" lnSpcReduction="10000"/>
          </a:bodyPr>
          <a:lstStyle/>
          <a:p>
            <a:pPr>
              <a:lnSpc>
                <a:spcPct val="90000"/>
              </a:lnSpc>
            </a:pPr>
            <a:r>
              <a:rPr lang="en-US" sz="2000" dirty="0">
                <a:solidFill>
                  <a:srgbClr val="404040"/>
                </a:solidFill>
              </a:rPr>
              <a:t>Predators mask as helpful caretakers and enter organizations every day.</a:t>
            </a:r>
          </a:p>
          <a:p>
            <a:pPr>
              <a:lnSpc>
                <a:spcPct val="90000"/>
              </a:lnSpc>
            </a:pPr>
            <a:r>
              <a:rPr lang="en-US" sz="2000" dirty="0">
                <a:solidFill>
                  <a:srgbClr val="404040"/>
                </a:solidFill>
              </a:rPr>
              <a:t>Organizations must take special care to prevent these individuals from having access to children. </a:t>
            </a:r>
          </a:p>
          <a:p>
            <a:pPr>
              <a:lnSpc>
                <a:spcPct val="90000"/>
              </a:lnSpc>
            </a:pPr>
            <a:r>
              <a:rPr lang="en-US" sz="2000" dirty="0">
                <a:solidFill>
                  <a:srgbClr val="404040"/>
                </a:solidFill>
              </a:rPr>
              <a:t>Vigorous background checks required:</a:t>
            </a:r>
          </a:p>
          <a:p>
            <a:pPr lvl="2">
              <a:lnSpc>
                <a:spcPct val="90000"/>
              </a:lnSpc>
            </a:pPr>
            <a:r>
              <a:rPr lang="en-US" sz="1900" dirty="0">
                <a:solidFill>
                  <a:srgbClr val="404040"/>
                </a:solidFill>
              </a:rPr>
              <a:t>Fingerprinting</a:t>
            </a:r>
          </a:p>
          <a:p>
            <a:pPr lvl="2">
              <a:lnSpc>
                <a:spcPct val="90000"/>
              </a:lnSpc>
            </a:pPr>
            <a:r>
              <a:rPr lang="en-US" sz="1900" dirty="0">
                <a:solidFill>
                  <a:srgbClr val="404040"/>
                </a:solidFill>
              </a:rPr>
              <a:t>National Database Criminal History Search</a:t>
            </a:r>
          </a:p>
          <a:p>
            <a:pPr lvl="2">
              <a:lnSpc>
                <a:spcPct val="90000"/>
              </a:lnSpc>
            </a:pPr>
            <a:r>
              <a:rPr lang="en-US" sz="1900" dirty="0">
                <a:solidFill>
                  <a:srgbClr val="404040"/>
                </a:solidFill>
              </a:rPr>
              <a:t>Child Protection Registry</a:t>
            </a:r>
          </a:p>
          <a:p>
            <a:pPr lvl="2">
              <a:lnSpc>
                <a:spcPct val="90000"/>
              </a:lnSpc>
            </a:pPr>
            <a:r>
              <a:rPr lang="en-US" sz="1900" dirty="0">
                <a:solidFill>
                  <a:srgbClr val="404040"/>
                </a:solidFill>
              </a:rPr>
              <a:t>Adult Abuse Registry</a:t>
            </a:r>
          </a:p>
          <a:p>
            <a:pPr lvl="2">
              <a:lnSpc>
                <a:spcPct val="90000"/>
              </a:lnSpc>
            </a:pPr>
            <a:r>
              <a:rPr lang="en-US" sz="1900" dirty="0">
                <a:solidFill>
                  <a:srgbClr val="404040"/>
                </a:solidFill>
              </a:rPr>
              <a:t>Personal Interviews</a:t>
            </a:r>
          </a:p>
          <a:p>
            <a:pPr lvl="2">
              <a:lnSpc>
                <a:spcPct val="90000"/>
              </a:lnSpc>
            </a:pPr>
            <a:r>
              <a:rPr lang="en-US" sz="1900" dirty="0">
                <a:solidFill>
                  <a:srgbClr val="404040"/>
                </a:solidFill>
              </a:rPr>
              <a:t>Careful checking of all references and past history</a:t>
            </a:r>
          </a:p>
          <a:p>
            <a:pPr lvl="2">
              <a:lnSpc>
                <a:spcPct val="90000"/>
              </a:lnSpc>
            </a:pPr>
            <a:endParaRPr lang="en-US" sz="1500" dirty="0">
              <a:solidFill>
                <a:srgbClr val="404040"/>
              </a:solidFill>
            </a:endParaRPr>
          </a:p>
        </p:txBody>
      </p:sp>
      <p:sp>
        <p:nvSpPr>
          <p:cNvPr id="4" name="Footer Placeholder 3">
            <a:extLst>
              <a:ext uri="{FF2B5EF4-FFF2-40B4-BE49-F238E27FC236}">
                <a16:creationId xmlns="" xmlns:a16="http://schemas.microsoft.com/office/drawing/2014/main" id="{88AEF618-0EFC-684D-A341-9A23CDA13C04}"/>
              </a:ext>
            </a:extLst>
          </p:cNvPr>
          <p:cNvSpPr>
            <a:spLocks noGrp="1"/>
          </p:cNvSpPr>
          <p:nvPr>
            <p:ph type="ftr" sz="quarter" idx="11"/>
          </p:nvPr>
        </p:nvSpPr>
        <p:spPr/>
        <p:txBody>
          <a:bodyPr>
            <a:normAutofit/>
          </a:bodyPr>
          <a:lstStyle/>
          <a:p>
            <a:pPr>
              <a:spcAft>
                <a:spcPts val="600"/>
              </a:spcAft>
            </a:pPr>
            <a:r>
              <a:rPr lang="en-US" dirty="0">
                <a:solidFill>
                  <a:srgbClr val="FFFFFF"/>
                </a:solidFill>
              </a:rPr>
              <a:t>Beau Biden Foundation, 2021</a:t>
            </a:r>
          </a:p>
        </p:txBody>
      </p:sp>
    </p:spTree>
    <p:extLst>
      <p:ext uri="{BB962C8B-B14F-4D97-AF65-F5344CB8AC3E}">
        <p14:creationId xmlns:p14="http://schemas.microsoft.com/office/powerpoint/2010/main" val="438434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CEC61F-271A-FC4D-844E-E1E09CD775B5}"/>
              </a:ext>
            </a:extLst>
          </p:cNvPr>
          <p:cNvSpPr>
            <a:spLocks noGrp="1"/>
          </p:cNvSpPr>
          <p:nvPr>
            <p:ph type="title"/>
          </p:nvPr>
        </p:nvSpPr>
        <p:spPr>
          <a:xfrm>
            <a:off x="804672" y="751345"/>
            <a:ext cx="4486656" cy="1991856"/>
          </a:xfrm>
        </p:spPr>
        <p:txBody>
          <a:bodyPr>
            <a:normAutofit/>
          </a:bodyPr>
          <a:lstStyle/>
          <a:p>
            <a:r>
              <a:rPr lang="en-US" b="1" dirty="0"/>
              <a:t>The Beau </a:t>
            </a:r>
            <a:r>
              <a:rPr lang="en-US" b="1" dirty="0" err="1"/>
              <a:t>biden</a:t>
            </a:r>
            <a:r>
              <a:rPr lang="en-US" b="1"/>
              <a:t> foundation </a:t>
            </a:r>
            <a:br>
              <a:rPr lang="en-US" b="1"/>
            </a:br>
            <a:r>
              <a:rPr lang="en-US" b="1"/>
              <a:t>shield of protection</a:t>
            </a:r>
          </a:p>
        </p:txBody>
      </p:sp>
      <p:sp>
        <p:nvSpPr>
          <p:cNvPr id="7" name="Content Placeholder 6"/>
          <p:cNvSpPr>
            <a:spLocks noGrp="1"/>
          </p:cNvSpPr>
          <p:nvPr>
            <p:ph idx="1"/>
          </p:nvPr>
        </p:nvSpPr>
        <p:spPr/>
        <p:txBody>
          <a:bodyPr>
            <a:normAutofit/>
          </a:bodyPr>
          <a:lstStyle/>
          <a:p>
            <a:r>
              <a:rPr lang="en-US" sz="2800"/>
              <a:t>The </a:t>
            </a:r>
            <a:r>
              <a:rPr lang="en-US" sz="2800" i="1"/>
              <a:t>Shield of Protection™</a:t>
            </a:r>
            <a:r>
              <a:rPr lang="en-US" sz="2800"/>
              <a:t> is a unique program designed by the Beau Biden Foundation’s experts in law, education, and law enforcement to help ensure schools and youth-serving organizations have the best policies, procedures, and programming in place to help protect children from all forms of child abuse and neglect.</a:t>
            </a:r>
          </a:p>
        </p:txBody>
      </p:sp>
      <p:sp>
        <p:nvSpPr>
          <p:cNvPr id="10" name="Text Placeholder 9"/>
          <p:cNvSpPr>
            <a:spLocks noGrp="1"/>
          </p:cNvSpPr>
          <p:nvPr>
            <p:ph type="body" sz="half" idx="2"/>
          </p:nvPr>
        </p:nvSpPr>
        <p:spPr>
          <a:xfrm>
            <a:off x="1115568" y="3549918"/>
            <a:ext cx="3265046" cy="2503410"/>
          </a:xfrm>
        </p:spPr>
        <p:txBody>
          <a:bodyPr/>
          <a:lstStyle/>
          <a:p>
            <a:endParaRPr lang="en-US"/>
          </a:p>
        </p:txBody>
      </p:sp>
      <p:sp>
        <p:nvSpPr>
          <p:cNvPr id="9" name="Footer Placeholder 8">
            <a:extLst>
              <a:ext uri="{FF2B5EF4-FFF2-40B4-BE49-F238E27FC236}">
                <a16:creationId xmlns="" xmlns:a16="http://schemas.microsoft.com/office/drawing/2014/main" id="{A5B9D259-24F3-FF44-80D0-99EDA021345D}"/>
              </a:ext>
            </a:extLst>
          </p:cNvPr>
          <p:cNvSpPr>
            <a:spLocks noGrp="1"/>
          </p:cNvSpPr>
          <p:nvPr>
            <p:ph type="ftr" sz="quarter" idx="11"/>
          </p:nvPr>
        </p:nvSpPr>
        <p:spPr/>
        <p:txBody>
          <a:bodyPr/>
          <a:lstStyle/>
          <a:p>
            <a:r>
              <a:rPr lang="en-US"/>
              <a:t>Beau Biden Foundation, 2021</a:t>
            </a:r>
          </a:p>
        </p:txBody>
      </p:sp>
      <p:pic>
        <p:nvPicPr>
          <p:cNvPr id="8" name="Picture 7"/>
          <p:cNvPicPr>
            <a:picLocks noChangeAspect="1"/>
          </p:cNvPicPr>
          <p:nvPr/>
        </p:nvPicPr>
        <p:blipFill>
          <a:blip r:embed="rId2"/>
          <a:stretch>
            <a:fillRect/>
          </a:stretch>
        </p:blipFill>
        <p:spPr>
          <a:xfrm>
            <a:off x="1956391" y="3549918"/>
            <a:ext cx="1977656" cy="2503410"/>
          </a:xfrm>
          <a:prstGeom prst="rect">
            <a:avLst/>
          </a:prstGeom>
        </p:spPr>
      </p:pic>
    </p:spTree>
    <p:extLst>
      <p:ext uri="{BB962C8B-B14F-4D97-AF65-F5344CB8AC3E}">
        <p14:creationId xmlns:p14="http://schemas.microsoft.com/office/powerpoint/2010/main" val="3586921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509055"/>
            <a:ext cx="4712542" cy="4127804"/>
          </a:xfrm>
          <a:solidFill>
            <a:srgbClr val="FFFFFF">
              <a:alpha val="87000"/>
            </a:srgbClr>
          </a:solidFill>
        </p:spPr>
        <p:txBody>
          <a:bodyPr>
            <a:normAutofit/>
          </a:bodyPr>
          <a:lstStyle/>
          <a:p>
            <a:pPr lvl="8" algn="ctr" rtl="0">
              <a:lnSpc>
                <a:spcPct val="90000"/>
              </a:lnSpc>
              <a:spcBef>
                <a:spcPct val="0"/>
              </a:spcBef>
            </a:pPr>
            <a:r>
              <a:rPr lang="en-US" sz="3600" b="1"/>
              <a:t>Participating Partner Organizations </a:t>
            </a:r>
            <a:br>
              <a:rPr lang="en-US" sz="3600" b="1"/>
            </a:br>
            <a:r>
              <a:rPr lang="en-US" sz="3600" b="1"/>
              <a:t>Work Directly </a:t>
            </a:r>
            <a:br>
              <a:rPr lang="en-US" sz="3600" b="1"/>
            </a:br>
            <a:r>
              <a:rPr lang="en-US" sz="3600" b="1"/>
              <a:t>with the </a:t>
            </a:r>
            <a:br>
              <a:rPr lang="en-US" sz="3600" b="1"/>
            </a:br>
            <a:r>
              <a:rPr lang="en-US" sz="3600" b="1"/>
              <a:t>Beau Biden Foundation </a:t>
            </a:r>
            <a:r>
              <a:rPr lang="en-US" sz="2900"/>
              <a:t/>
            </a:r>
            <a:br>
              <a:rPr lang="en-US" sz="2900"/>
            </a:br>
            <a:endParaRPr lang="en-US"/>
          </a:p>
        </p:txBody>
      </p:sp>
      <p:sp>
        <p:nvSpPr>
          <p:cNvPr id="3" name="Content Placeholder 2"/>
          <p:cNvSpPr>
            <a:spLocks noGrp="1"/>
          </p:cNvSpPr>
          <p:nvPr>
            <p:ph idx="1"/>
          </p:nvPr>
        </p:nvSpPr>
        <p:spPr>
          <a:xfrm>
            <a:off x="6358270" y="212651"/>
            <a:ext cx="5193650" cy="5840677"/>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2000"/>
          </a:p>
          <a:p>
            <a:pPr>
              <a:spcBef>
                <a:spcPts val="0"/>
              </a:spcBef>
              <a:buClrTx/>
            </a:pPr>
            <a:r>
              <a:rPr lang="en-US" sz="2000"/>
              <a:t>A complete assessment of existing child protection procedures and policies.</a:t>
            </a:r>
          </a:p>
          <a:p>
            <a:pPr>
              <a:spcBef>
                <a:spcPts val="0"/>
              </a:spcBef>
              <a:buClrTx/>
            </a:pPr>
            <a:r>
              <a:rPr lang="en-US" sz="2000"/>
              <a:t>A best practice, stand-alone child protection policy built with the organization to suit their program delivery model whether in-person, remote, or hybrid.</a:t>
            </a:r>
          </a:p>
          <a:p>
            <a:pPr>
              <a:spcBef>
                <a:spcPts val="0"/>
              </a:spcBef>
              <a:buClrTx/>
            </a:pPr>
            <a:r>
              <a:rPr lang="en-US" sz="2000"/>
              <a:t>An annual review and policy/procedure updates.</a:t>
            </a:r>
          </a:p>
          <a:p>
            <a:pPr>
              <a:spcBef>
                <a:spcPts val="0"/>
              </a:spcBef>
              <a:buClrTx/>
            </a:pPr>
            <a:r>
              <a:rPr lang="en-US" sz="2000"/>
              <a:t>BBF trainings by well experienced experts in legal, law enforcement and education. </a:t>
            </a:r>
          </a:p>
          <a:p>
            <a:pPr>
              <a:spcBef>
                <a:spcPts val="0"/>
              </a:spcBef>
              <a:buClrTx/>
            </a:pPr>
            <a:r>
              <a:rPr lang="en-US" sz="2000"/>
              <a:t>Access to all BBF resources.</a:t>
            </a:r>
          </a:p>
          <a:p>
            <a:pPr>
              <a:spcBef>
                <a:spcPts val="0"/>
              </a:spcBef>
              <a:buClrTx/>
            </a:pPr>
            <a:r>
              <a:rPr lang="en-US" sz="2000"/>
              <a:t>At completion – the </a:t>
            </a:r>
            <a:r>
              <a:rPr lang="en-US" sz="2000" i="1"/>
              <a:t>Shield of Protection </a:t>
            </a:r>
            <a:r>
              <a:rPr lang="en-US" sz="2000"/>
              <a:t>to display letting parents, caregivers, the community and funders know that the protection of children in your care is your primary objective, that you have the policies, procedures and skills to carry out the responsibility. </a:t>
            </a:r>
          </a:p>
          <a:p>
            <a:pPr>
              <a:spcBef>
                <a:spcPts val="0"/>
              </a:spcBef>
              <a:buClrTx/>
            </a:pPr>
            <a:endParaRPr lang="en-US" sz="2000"/>
          </a:p>
          <a:p>
            <a:pPr>
              <a:spcBef>
                <a:spcPts val="0"/>
              </a:spcBef>
              <a:buClrTx/>
            </a:pPr>
            <a:endParaRPr lang="en-US" sz="2000"/>
          </a:p>
          <a:p>
            <a:pPr>
              <a:spcBef>
                <a:spcPts val="0"/>
              </a:spcBef>
              <a:buClrTx/>
            </a:pPr>
            <a:endParaRPr lang="en-US" sz="2000"/>
          </a:p>
          <a:p>
            <a:pPr>
              <a:spcBef>
                <a:spcPts val="0"/>
              </a:spcBef>
              <a:buClrTx/>
            </a:pPr>
            <a:endParaRPr lang="en-US" sz="2000"/>
          </a:p>
        </p:txBody>
      </p:sp>
      <p:sp>
        <p:nvSpPr>
          <p:cNvPr id="5" name="Footer Placeholder 4"/>
          <p:cNvSpPr>
            <a:spLocks noGrp="1"/>
          </p:cNvSpPr>
          <p:nvPr>
            <p:ph type="ftr" sz="quarter" idx="11"/>
          </p:nvPr>
        </p:nvSpPr>
        <p:spPr/>
        <p:txBody>
          <a:bodyPr/>
          <a:lstStyle/>
          <a:p>
            <a:r>
              <a:rPr lang="en-US"/>
              <a:t>Beau Biden Foundation, 2021</a:t>
            </a:r>
          </a:p>
        </p:txBody>
      </p:sp>
      <p:pic>
        <p:nvPicPr>
          <p:cNvPr id="7" name="Picture 6"/>
          <p:cNvPicPr>
            <a:picLocks noChangeAspect="1"/>
          </p:cNvPicPr>
          <p:nvPr/>
        </p:nvPicPr>
        <p:blipFill>
          <a:blip r:embed="rId2"/>
          <a:stretch>
            <a:fillRect/>
          </a:stretch>
        </p:blipFill>
        <p:spPr>
          <a:xfrm>
            <a:off x="4212119" y="4636859"/>
            <a:ext cx="1140503" cy="1644267"/>
          </a:xfrm>
          <a:prstGeom prst="rect">
            <a:avLst/>
          </a:prstGeom>
        </p:spPr>
      </p:pic>
    </p:spTree>
    <p:extLst>
      <p:ext uri="{BB962C8B-B14F-4D97-AF65-F5344CB8AC3E}">
        <p14:creationId xmlns:p14="http://schemas.microsoft.com/office/powerpoint/2010/main" val="278598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9237" y="294472"/>
            <a:ext cx="8991600" cy="1645920"/>
          </a:xfrm>
        </p:spPr>
        <p:txBody>
          <a:bodyPr/>
          <a:lstStyle/>
          <a:p>
            <a:r>
              <a:rPr lang="en-US" dirty="0"/>
              <a:t>Recognizing and Reporting </a:t>
            </a:r>
            <a:br>
              <a:rPr lang="en-US" dirty="0"/>
            </a:br>
            <a:r>
              <a:rPr lang="en-US" dirty="0"/>
              <a:t>Child Abuse</a:t>
            </a:r>
          </a:p>
        </p:txBody>
      </p:sp>
      <p:sp>
        <p:nvSpPr>
          <p:cNvPr id="3" name="Content Placeholder 2"/>
          <p:cNvSpPr>
            <a:spLocks noGrp="1"/>
          </p:cNvSpPr>
          <p:nvPr>
            <p:ph type="subTitle" idx="1"/>
          </p:nvPr>
        </p:nvSpPr>
        <p:spPr>
          <a:xfrm>
            <a:off x="1259237" y="2169763"/>
            <a:ext cx="8991600" cy="3453672"/>
          </a:xfrm>
        </p:spPr>
        <p:txBody>
          <a:bodyPr>
            <a:normAutofit fontScale="85000" lnSpcReduction="10000"/>
          </a:bodyPr>
          <a:lstStyle/>
          <a:p>
            <a:r>
              <a:rPr lang="en-US" sz="2800" dirty="0"/>
              <a:t>A state specific review of the laws which require the reporting of suspected child abuse,  including the penalties for failure to report.</a:t>
            </a:r>
          </a:p>
          <a:p>
            <a:r>
              <a:rPr lang="en-US" sz="2800" dirty="0"/>
              <a:t>An explanation of reasonable suspicion.</a:t>
            </a:r>
          </a:p>
          <a:p>
            <a:r>
              <a:rPr lang="en-US" sz="2800" dirty="0"/>
              <a:t>Education on the system, how to make a report and what to include in the report in order to provide child protective services the necessary information.</a:t>
            </a:r>
          </a:p>
          <a:p>
            <a:r>
              <a:rPr lang="en-US" sz="2800" dirty="0"/>
              <a:t>A thorough training including fact based scenarios on the various types of child abuse and neglect with specific examples, signs and symptoms. </a:t>
            </a:r>
          </a:p>
          <a:p>
            <a:endParaRPr lang="en-US" sz="2800" dirty="0"/>
          </a:p>
        </p:txBody>
      </p:sp>
      <p:sp>
        <p:nvSpPr>
          <p:cNvPr id="4" name="Footer Placeholder 3"/>
          <p:cNvSpPr>
            <a:spLocks noGrp="1"/>
          </p:cNvSpPr>
          <p:nvPr>
            <p:ph type="ftr" sz="quarter" idx="11"/>
          </p:nvPr>
        </p:nvSpPr>
        <p:spPr/>
        <p:txBody>
          <a:bodyPr/>
          <a:lstStyle/>
          <a:p>
            <a:r>
              <a:rPr lang="en-US" dirty="0"/>
              <a:t>Beau Biden Foundation, 2021</a:t>
            </a:r>
          </a:p>
        </p:txBody>
      </p:sp>
    </p:spTree>
    <p:extLst>
      <p:ext uri="{BB962C8B-B14F-4D97-AF65-F5344CB8AC3E}">
        <p14:creationId xmlns:p14="http://schemas.microsoft.com/office/powerpoint/2010/main" val="254640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sp>
        <p:nvSpPr>
          <p:cNvPr id="3" name="Content Placeholder 2"/>
          <p:cNvSpPr>
            <a:spLocks noGrp="1"/>
          </p:cNvSpPr>
          <p:nvPr>
            <p:ph idx="1"/>
          </p:nvPr>
        </p:nvSpPr>
        <p:spPr>
          <a:xfrm>
            <a:off x="2231136" y="2278618"/>
            <a:ext cx="7729728" cy="3957590"/>
          </a:xfrm>
        </p:spPr>
        <p:txBody>
          <a:bodyPr>
            <a:normAutofit/>
          </a:bodyPr>
          <a:lstStyle/>
          <a:p>
            <a:pPr marL="0" indent="0">
              <a:buNone/>
            </a:pPr>
            <a:r>
              <a:rPr lang="en-US" dirty="0" smtClean="0">
                <a:solidFill>
                  <a:srgbClr val="002060"/>
                </a:solidFill>
                <a:ea typeface="Georgia" charset="0"/>
                <a:cs typeface="Georgia" charset="0"/>
              </a:rPr>
              <a:t>Joseph </a:t>
            </a:r>
            <a:r>
              <a:rPr lang="en-US" dirty="0">
                <a:solidFill>
                  <a:srgbClr val="002060"/>
                </a:solidFill>
                <a:ea typeface="Georgia" charset="0"/>
                <a:cs typeface="Georgia" charset="0"/>
              </a:rPr>
              <a:t>Robinette "Beau" Biden III was born in Wilmington, Delaware </a:t>
            </a:r>
            <a:r>
              <a:rPr lang="en-US" dirty="0" smtClean="0">
                <a:solidFill>
                  <a:srgbClr val="002060"/>
                </a:solidFill>
                <a:ea typeface="Georgia" charset="0"/>
                <a:cs typeface="Georgia" charset="0"/>
              </a:rPr>
              <a:t>on February </a:t>
            </a:r>
            <a:r>
              <a:rPr lang="en-US" dirty="0">
                <a:solidFill>
                  <a:srgbClr val="002060"/>
                </a:solidFill>
                <a:ea typeface="Georgia" charset="0"/>
                <a:cs typeface="Georgia" charset="0"/>
              </a:rPr>
              <a:t>3, 1969, the first child of Joseph R. Biden, Jr. and </a:t>
            </a:r>
            <a:r>
              <a:rPr lang="en-US" dirty="0" err="1">
                <a:solidFill>
                  <a:srgbClr val="002060"/>
                </a:solidFill>
                <a:ea typeface="Georgia" charset="0"/>
                <a:cs typeface="Georgia" charset="0"/>
              </a:rPr>
              <a:t>Neilia</a:t>
            </a:r>
            <a:r>
              <a:rPr lang="en-US" dirty="0">
                <a:solidFill>
                  <a:srgbClr val="002060"/>
                </a:solidFill>
                <a:ea typeface="Georgia" charset="0"/>
                <a:cs typeface="Georgia" charset="0"/>
              </a:rPr>
              <a:t> Hunter Biden. </a:t>
            </a:r>
            <a:endParaRPr lang="en-US" dirty="0" smtClean="0">
              <a:solidFill>
                <a:srgbClr val="002060"/>
              </a:solidFill>
              <a:ea typeface="Georgia" charset="0"/>
              <a:cs typeface="Georgia" charset="0"/>
            </a:endParaRPr>
          </a:p>
          <a:p>
            <a:pPr marL="0" indent="0">
              <a:buNone/>
            </a:pPr>
            <a:r>
              <a:rPr lang="en-US" dirty="0" smtClean="0">
                <a:solidFill>
                  <a:srgbClr val="002060"/>
                </a:solidFill>
                <a:ea typeface="Georgia" charset="0"/>
                <a:cs typeface="Georgia" charset="0"/>
              </a:rPr>
              <a:t>Beau </a:t>
            </a:r>
            <a:r>
              <a:rPr lang="en-US" dirty="0">
                <a:solidFill>
                  <a:srgbClr val="002060"/>
                </a:solidFill>
                <a:ea typeface="Georgia" charset="0"/>
                <a:cs typeface="Georgia" charset="0"/>
              </a:rPr>
              <a:t>graduated from </a:t>
            </a:r>
            <a:r>
              <a:rPr lang="en-US" dirty="0" err="1">
                <a:solidFill>
                  <a:srgbClr val="002060"/>
                </a:solidFill>
                <a:ea typeface="Georgia" charset="0"/>
                <a:cs typeface="Georgia" charset="0"/>
              </a:rPr>
              <a:t>Archmere</a:t>
            </a:r>
            <a:r>
              <a:rPr lang="en-US" dirty="0">
                <a:solidFill>
                  <a:srgbClr val="002060"/>
                </a:solidFill>
                <a:ea typeface="Georgia" charset="0"/>
                <a:cs typeface="Georgia" charset="0"/>
              </a:rPr>
              <a:t> Academy in Claymont, Delaware in  1987, </a:t>
            </a:r>
            <a:r>
              <a:rPr lang="en-US" dirty="0" smtClean="0">
                <a:solidFill>
                  <a:srgbClr val="002060"/>
                </a:solidFill>
                <a:ea typeface="Georgia" charset="0"/>
                <a:cs typeface="Georgia" charset="0"/>
              </a:rPr>
              <a:t>the </a:t>
            </a:r>
            <a:r>
              <a:rPr lang="en-US" dirty="0">
                <a:solidFill>
                  <a:srgbClr val="002060"/>
                </a:solidFill>
                <a:ea typeface="Georgia" charset="0"/>
                <a:cs typeface="Georgia" charset="0"/>
              </a:rPr>
              <a:t>University of Pennsylvania in 1991, and Syracuse University's College of Law and 1995. </a:t>
            </a:r>
            <a:endParaRPr lang="en-US" dirty="0" smtClean="0">
              <a:solidFill>
                <a:srgbClr val="002060"/>
              </a:solidFill>
              <a:ea typeface="Georgia" charset="0"/>
              <a:cs typeface="Georgia" charset="0"/>
            </a:endParaRPr>
          </a:p>
          <a:p>
            <a:pPr marL="0" indent="0">
              <a:buNone/>
            </a:pPr>
            <a:r>
              <a:rPr lang="en-US" dirty="0">
                <a:solidFill>
                  <a:srgbClr val="002060"/>
                </a:solidFill>
                <a:ea typeface="Georgia" charset="0"/>
                <a:cs typeface="Georgia" charset="0"/>
              </a:rPr>
              <a:t>Following graduation from law school, he began his legal career as a federal law clerk for the Honorable Steven McAuliffe in Concord, NH. </a:t>
            </a:r>
            <a:endParaRPr lang="en-US" dirty="0" smtClean="0">
              <a:solidFill>
                <a:srgbClr val="002060"/>
              </a:solidFill>
              <a:ea typeface="Georgia" charset="0"/>
              <a:cs typeface="Georgia" charset="0"/>
            </a:endParaRPr>
          </a:p>
          <a:p>
            <a:pPr marL="0" indent="0">
              <a:buNone/>
            </a:pPr>
            <a:r>
              <a:rPr lang="en-US" dirty="0" smtClean="0">
                <a:solidFill>
                  <a:srgbClr val="002060"/>
                </a:solidFill>
                <a:ea typeface="Georgia" charset="0"/>
                <a:cs typeface="Georgia" charset="0"/>
              </a:rPr>
              <a:t>Biden </a:t>
            </a:r>
            <a:r>
              <a:rPr lang="en-US" dirty="0">
                <a:solidFill>
                  <a:srgbClr val="002060"/>
                </a:solidFill>
                <a:ea typeface="Georgia" charset="0"/>
                <a:cs typeface="Georgia" charset="0"/>
              </a:rPr>
              <a:t>served in the </a:t>
            </a:r>
            <a:r>
              <a:rPr lang="en-US" dirty="0" smtClean="0">
                <a:solidFill>
                  <a:srgbClr val="002060"/>
                </a:solidFill>
                <a:ea typeface="Georgia" charset="0"/>
                <a:cs typeface="Georgia" charset="0"/>
              </a:rPr>
              <a:t>U.S. Department </a:t>
            </a:r>
            <a:r>
              <a:rPr lang="en-US" dirty="0">
                <a:solidFill>
                  <a:srgbClr val="002060"/>
                </a:solidFill>
                <a:ea typeface="Georgia" charset="0"/>
                <a:cs typeface="Georgia" charset="0"/>
              </a:rPr>
              <a:t>of Justice's Office of Policy Development in Washington, DC. </a:t>
            </a:r>
            <a:r>
              <a:rPr lang="en-US" dirty="0" smtClean="0">
                <a:solidFill>
                  <a:srgbClr val="002060"/>
                </a:solidFill>
                <a:ea typeface="Georgia" charset="0"/>
                <a:cs typeface="Georgia" charset="0"/>
              </a:rPr>
              <a:t>From 1997-2002</a:t>
            </a:r>
            <a:r>
              <a:rPr lang="en-US" dirty="0">
                <a:solidFill>
                  <a:srgbClr val="002060"/>
                </a:solidFill>
                <a:ea typeface="Georgia" charset="0"/>
                <a:cs typeface="Georgia" charset="0"/>
              </a:rPr>
              <a:t>, Biden was an Assistant U.S. Attorney in Philadelphia </a:t>
            </a:r>
            <a:r>
              <a:rPr lang="en-US" dirty="0" smtClean="0">
                <a:solidFill>
                  <a:srgbClr val="002060"/>
                </a:solidFill>
                <a:ea typeface="Georgia" charset="0"/>
                <a:cs typeface="Georgia" charset="0"/>
              </a:rPr>
              <a:t>during which </a:t>
            </a:r>
            <a:r>
              <a:rPr lang="en-US" dirty="0">
                <a:solidFill>
                  <a:srgbClr val="002060"/>
                </a:solidFill>
                <a:ea typeface="Georgia" charset="0"/>
                <a:cs typeface="Georgia" charset="0"/>
              </a:rPr>
              <a:t>he also volunteered to serve on a joint task force with the </a:t>
            </a:r>
            <a:r>
              <a:rPr lang="en-US" dirty="0" smtClean="0">
                <a:solidFill>
                  <a:srgbClr val="002060"/>
                </a:solidFill>
                <a:ea typeface="Georgia" charset="0"/>
                <a:cs typeface="Georgia" charset="0"/>
              </a:rPr>
              <a:t>U.S. Departments </a:t>
            </a:r>
            <a:r>
              <a:rPr lang="en-US" dirty="0">
                <a:solidFill>
                  <a:srgbClr val="002060"/>
                </a:solidFill>
                <a:ea typeface="Georgia" charset="0"/>
                <a:cs typeface="Georgia" charset="0"/>
              </a:rPr>
              <a:t>of Justice and Defense to assist Kosovo in establishing </a:t>
            </a:r>
            <a:r>
              <a:rPr lang="en-US" dirty="0" smtClean="0">
                <a:solidFill>
                  <a:srgbClr val="002060"/>
                </a:solidFill>
                <a:ea typeface="Georgia" charset="0"/>
                <a:cs typeface="Georgia" charset="0"/>
              </a:rPr>
              <a:t>a criminal </a:t>
            </a:r>
            <a:r>
              <a:rPr lang="en-US" dirty="0">
                <a:solidFill>
                  <a:srgbClr val="002060"/>
                </a:solidFill>
                <a:ea typeface="Georgia" charset="0"/>
                <a:cs typeface="Georgia" charset="0"/>
              </a:rPr>
              <a:t>justice system and promoting the rule of law. </a:t>
            </a:r>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r>
              <a:rPr lang="en-US" dirty="0" smtClean="0"/>
              <a:t>Beau Biden Foundation, 2021</a:t>
            </a:r>
            <a:endParaRPr lang="en-US" dirty="0"/>
          </a:p>
        </p:txBody>
      </p:sp>
      <p:sp>
        <p:nvSpPr>
          <p:cNvPr id="5" name="Rectangle 4"/>
          <p:cNvSpPr/>
          <p:nvPr/>
        </p:nvSpPr>
        <p:spPr>
          <a:xfrm>
            <a:off x="2231136" y="1089898"/>
            <a:ext cx="7729727" cy="1415772"/>
          </a:xfrm>
          <a:prstGeom prst="rect">
            <a:avLst/>
          </a:prstGeom>
        </p:spPr>
        <p:txBody>
          <a:bodyPr wrap="square">
            <a:spAutoFit/>
          </a:bodyPr>
          <a:lstStyle/>
          <a:p>
            <a:pPr algn="ctr"/>
            <a:r>
              <a:rPr lang="en-US" sz="3200" dirty="0" smtClean="0">
                <a:solidFill>
                  <a:srgbClr val="002060"/>
                </a:solidFill>
                <a:latin typeface="Georgia" charset="0"/>
                <a:ea typeface="Times New Roman" charset="0"/>
                <a:cs typeface="Times New Roman" charset="0"/>
              </a:rPr>
              <a:t>Joseph Robinette Biden, III</a:t>
            </a:r>
            <a:endParaRPr lang="en-US" sz="3200" dirty="0">
              <a:solidFill>
                <a:srgbClr val="002060"/>
              </a:solidFill>
              <a:latin typeface="Calibri" charset="0"/>
              <a:ea typeface="Calibri" charset="0"/>
              <a:cs typeface="Times New Roman" charset="0"/>
            </a:endParaRPr>
          </a:p>
          <a:p>
            <a:r>
              <a:rPr lang="en-US" dirty="0">
                <a:solidFill>
                  <a:srgbClr val="000000"/>
                </a:solidFill>
                <a:latin typeface="Georgia" charset="0"/>
                <a:ea typeface="Times New Roman" charset="0"/>
                <a:cs typeface="Times New Roman" charset="0"/>
              </a:rPr>
              <a:t> </a:t>
            </a:r>
            <a:endParaRPr lang="en-US" sz="1400" dirty="0">
              <a:latin typeface="Calibri" charset="0"/>
              <a:ea typeface="Calibri" charset="0"/>
              <a:cs typeface="Times New Roman" charset="0"/>
            </a:endParaRPr>
          </a:p>
          <a:p>
            <a:r>
              <a:rPr lang="en-US" baseline="30000" dirty="0">
                <a:latin typeface="Georgia" charset="0"/>
                <a:ea typeface="Calibri" charset="0"/>
                <a:cs typeface="Times New Roman" charset="0"/>
              </a:rPr>
              <a:t> </a:t>
            </a:r>
            <a:endParaRPr lang="en-US" sz="1400" dirty="0">
              <a:latin typeface="Calibri" charset="0"/>
              <a:ea typeface="Calibri" charset="0"/>
              <a:cs typeface="Times New Roman" charset="0"/>
            </a:endParaRPr>
          </a:p>
          <a:p>
            <a:endParaRPr lang="en-US" dirty="0" smtClean="0">
              <a:solidFill>
                <a:srgbClr val="202124"/>
              </a:solidFill>
              <a:latin typeface="Georgia" charset="0"/>
              <a:ea typeface="Times New Roman" charset="0"/>
              <a:cs typeface="Arial" charset="0"/>
            </a:endParaRPr>
          </a:p>
        </p:txBody>
      </p:sp>
    </p:spTree>
    <p:extLst>
      <p:ext uri="{BB962C8B-B14F-4D97-AF65-F5344CB8AC3E}">
        <p14:creationId xmlns:p14="http://schemas.microsoft.com/office/powerpoint/2010/main" val="1320725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C33976D1-3430-450C-A978-87A9A6E8E7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7D6AAC78-7D86-415A-ADC1-2B4748079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0BCBFC6E-EAE7-C642-90E6-EEAA53B2E93A}"/>
              </a:ext>
            </a:extLst>
          </p:cNvPr>
          <p:cNvSpPr>
            <a:spLocks noGrp="1"/>
          </p:cNvSpPr>
          <p:nvPr>
            <p:ph type="title"/>
          </p:nvPr>
        </p:nvSpPr>
        <p:spPr>
          <a:xfrm>
            <a:off x="1706062" y="340242"/>
            <a:ext cx="8779512" cy="1511694"/>
          </a:xfrm>
          <a:prstGeom prst="rect">
            <a:avLst/>
          </a:prstGeom>
          <a:solidFill>
            <a:srgbClr val="FFFFFF"/>
          </a:solidFill>
        </p:spPr>
        <p:txBody>
          <a:bodyPr>
            <a:normAutofit fontScale="90000"/>
          </a:bodyPr>
          <a:lstStyle/>
          <a:p>
            <a:r>
              <a:rPr lang="en-US" sz="3100" b="1" dirty="0"/>
              <a:t>PROVIDE THE TOOLS TO Organizations to PREVENT</a:t>
            </a:r>
            <a:br>
              <a:rPr lang="en-US" sz="3100" b="1" dirty="0"/>
            </a:br>
            <a:r>
              <a:rPr lang="en-US" sz="3100" b="1" dirty="0"/>
              <a:t>RECOGNIZE and report child abuse </a:t>
            </a:r>
            <a:r>
              <a:rPr lang="en-US" dirty="0"/>
              <a:t/>
            </a:r>
            <a:br>
              <a:rPr lang="en-US" dirty="0"/>
            </a:br>
            <a:endParaRPr lang="en-US" dirty="0"/>
          </a:p>
        </p:txBody>
      </p:sp>
      <p:sp>
        <p:nvSpPr>
          <p:cNvPr id="3" name="Content Placeholder 2">
            <a:extLst>
              <a:ext uri="{FF2B5EF4-FFF2-40B4-BE49-F238E27FC236}">
                <a16:creationId xmlns="" xmlns:a16="http://schemas.microsoft.com/office/drawing/2014/main" id="{3B26D689-127E-A943-B77E-594BA00EEFB2}"/>
              </a:ext>
            </a:extLst>
          </p:cNvPr>
          <p:cNvSpPr>
            <a:spLocks noGrp="1"/>
          </p:cNvSpPr>
          <p:nvPr>
            <p:ph idx="1"/>
          </p:nvPr>
        </p:nvSpPr>
        <p:spPr>
          <a:xfrm>
            <a:off x="1706062" y="2039388"/>
            <a:ext cx="8779512" cy="3131130"/>
          </a:xfrm>
        </p:spPr>
        <p:txBody>
          <a:bodyPr>
            <a:normAutofit fontScale="92500" lnSpcReduction="10000"/>
          </a:bodyPr>
          <a:lstStyle/>
          <a:p>
            <a:endParaRPr lang="en-US" sz="2000" dirty="0"/>
          </a:p>
          <a:p>
            <a:r>
              <a:rPr lang="en-US" dirty="0"/>
              <a:t>Every member of the organization must be carefully vetted and fully background checked BEFORE hiring to minimize risk within the organization- EMPLOYEES, MENTORS, VOLUNTEERS, regardless of source. </a:t>
            </a:r>
          </a:p>
          <a:p>
            <a:r>
              <a:rPr lang="en-US" dirty="0"/>
              <a:t>Every person must understand the policies and procedures in place to protect children, including  individual obligations to protection children first and foremost. </a:t>
            </a:r>
          </a:p>
          <a:p>
            <a:r>
              <a:rPr lang="en-US" dirty="0"/>
              <a:t>Every person must understand WHAT child abuse is, physical sexual, emotional, neglect and dependency.</a:t>
            </a:r>
          </a:p>
          <a:p>
            <a:r>
              <a:rPr lang="en-US" dirty="0"/>
              <a:t>Every person must know how to respond, including accepting disclosures, taking care of the child and making the required reports .</a:t>
            </a:r>
          </a:p>
          <a:p>
            <a:endParaRPr lang="en-US" dirty="0"/>
          </a:p>
          <a:p>
            <a:endParaRPr lang="en-US" dirty="0">
              <a:solidFill>
                <a:srgbClr val="404040"/>
              </a:solidFill>
            </a:endParaRPr>
          </a:p>
        </p:txBody>
      </p:sp>
      <p:sp>
        <p:nvSpPr>
          <p:cNvPr id="4" name="Footer Placeholder 3">
            <a:extLst>
              <a:ext uri="{FF2B5EF4-FFF2-40B4-BE49-F238E27FC236}">
                <a16:creationId xmlns="" xmlns:a16="http://schemas.microsoft.com/office/drawing/2014/main" id="{48E2201C-1B49-DA4C-8F84-FBB251F258A9}"/>
              </a:ext>
            </a:extLst>
          </p:cNvPr>
          <p:cNvSpPr>
            <a:spLocks noGrp="1"/>
          </p:cNvSpPr>
          <p:nvPr>
            <p:ph type="ftr" sz="quarter" idx="11"/>
          </p:nvPr>
        </p:nvSpPr>
        <p:spPr/>
        <p:txBody>
          <a:bodyPr>
            <a:normAutofit/>
          </a:bodyPr>
          <a:lstStyle/>
          <a:p>
            <a:pPr>
              <a:spcAft>
                <a:spcPts val="600"/>
              </a:spcAft>
            </a:pPr>
            <a:r>
              <a:rPr lang="en-US" dirty="0">
                <a:solidFill>
                  <a:srgbClr val="FFFFFF"/>
                </a:solidFill>
              </a:rPr>
              <a:t>Beau Biden Foundation, 2020</a:t>
            </a:r>
          </a:p>
        </p:txBody>
      </p:sp>
    </p:spTree>
    <p:extLst>
      <p:ext uri="{BB962C8B-B14F-4D97-AF65-F5344CB8AC3E}">
        <p14:creationId xmlns:p14="http://schemas.microsoft.com/office/powerpoint/2010/main" val="3650720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76865"/>
            <a:ext cx="7729728" cy="1188720"/>
          </a:xfrm>
        </p:spPr>
        <p:txBody>
          <a:bodyPr>
            <a:normAutofit/>
          </a:bodyPr>
          <a:lstStyle/>
          <a:p>
            <a:r>
              <a:rPr lang="en-US"/>
              <a:t>Protecting children in virtual learning environments</a:t>
            </a:r>
          </a:p>
        </p:txBody>
      </p:sp>
      <p:sp>
        <p:nvSpPr>
          <p:cNvPr id="3" name="Content Placeholder 2"/>
          <p:cNvSpPr>
            <a:spLocks noGrp="1"/>
          </p:cNvSpPr>
          <p:nvPr>
            <p:ph sz="half" idx="1"/>
          </p:nvPr>
        </p:nvSpPr>
        <p:spPr>
          <a:xfrm>
            <a:off x="435430" y="1834247"/>
            <a:ext cx="5418254" cy="4380816"/>
          </a:xfrm>
          <a:solidFill>
            <a:schemeClr val="accent2"/>
          </a:solidFill>
        </p:spPr>
        <p:txBody>
          <a:bodyPr>
            <a:normAutofit/>
          </a:bodyPr>
          <a:lstStyle/>
          <a:p>
            <a:r>
              <a:rPr lang="en-US" sz="1900" b="1" dirty="0"/>
              <a:t>Part One:  Policies for a Virtual Environment</a:t>
            </a:r>
            <a:br>
              <a:rPr lang="en-US" sz="1900" b="1" dirty="0"/>
            </a:br>
            <a:endParaRPr lang="en-US" sz="1900" b="1" dirty="0"/>
          </a:p>
          <a:p>
            <a:pPr lvl="1"/>
            <a:r>
              <a:rPr lang="en-US" sz="2000" dirty="0"/>
              <a:t>One-on-one interactions must be observable and interruptible</a:t>
            </a:r>
          </a:p>
          <a:p>
            <a:pPr lvl="2"/>
            <a:r>
              <a:rPr lang="en-US" sz="1800" dirty="0"/>
              <a:t>Solutions for One-On-One interaction in Zoom, Google Meets, Teams</a:t>
            </a:r>
          </a:p>
          <a:p>
            <a:pPr lvl="1"/>
            <a:r>
              <a:rPr lang="en-US" sz="2000" dirty="0"/>
              <a:t>Professional Boundaries</a:t>
            </a:r>
          </a:p>
          <a:p>
            <a:pPr lvl="2"/>
            <a:r>
              <a:rPr lang="en-US" sz="2000" dirty="0"/>
              <a:t>Including social media and online gaming</a:t>
            </a:r>
          </a:p>
          <a:p>
            <a:pPr lvl="1"/>
            <a:r>
              <a:rPr lang="en-US" sz="2000" dirty="0"/>
              <a:t>Recording Children</a:t>
            </a:r>
          </a:p>
          <a:p>
            <a:pPr lvl="1"/>
            <a:r>
              <a:rPr lang="en-US" sz="2000" dirty="0"/>
              <a:t>Online Communication- emails, texts, phone calls</a:t>
            </a:r>
          </a:p>
        </p:txBody>
      </p:sp>
      <p:sp>
        <p:nvSpPr>
          <p:cNvPr id="5" name="Content Placeholder 4">
            <a:extLst>
              <a:ext uri="{FF2B5EF4-FFF2-40B4-BE49-F238E27FC236}">
                <a16:creationId xmlns="" xmlns:a16="http://schemas.microsoft.com/office/drawing/2014/main" id="{3E3788AC-A494-E74F-A25A-D4D20FCBBB61}"/>
              </a:ext>
            </a:extLst>
          </p:cNvPr>
          <p:cNvSpPr>
            <a:spLocks noGrp="1"/>
          </p:cNvSpPr>
          <p:nvPr>
            <p:ph sz="half" idx="2"/>
          </p:nvPr>
        </p:nvSpPr>
        <p:spPr>
          <a:xfrm>
            <a:off x="6338315" y="1834247"/>
            <a:ext cx="5418254" cy="4380816"/>
          </a:xfrm>
          <a:solidFill>
            <a:schemeClr val="accent2"/>
          </a:solidFill>
        </p:spPr>
        <p:txBody>
          <a:bodyPr>
            <a:normAutofit/>
          </a:bodyPr>
          <a:lstStyle/>
          <a:p>
            <a:r>
              <a:rPr lang="en-US" sz="1900" b="1" dirty="0"/>
              <a:t>Part Two:  Recognizing and Reporting Abuse</a:t>
            </a:r>
            <a:br>
              <a:rPr lang="en-US" sz="1900" b="1" dirty="0"/>
            </a:br>
            <a:endParaRPr lang="en-US" sz="1900" b="1" dirty="0"/>
          </a:p>
          <a:p>
            <a:pPr lvl="1"/>
            <a:r>
              <a:rPr lang="en-US" sz="2000" dirty="0"/>
              <a:t>Hotline number and mandatory reporting</a:t>
            </a:r>
          </a:p>
          <a:p>
            <a:pPr lvl="1"/>
            <a:r>
              <a:rPr lang="en-US" sz="2000" dirty="0"/>
              <a:t>Totality of Observations you might observe</a:t>
            </a:r>
          </a:p>
          <a:p>
            <a:pPr lvl="1"/>
            <a:r>
              <a:rPr lang="en-US" sz="2000" dirty="0"/>
              <a:t>Indicators of Abuse</a:t>
            </a:r>
          </a:p>
          <a:p>
            <a:pPr lvl="1"/>
            <a:r>
              <a:rPr lang="en-US" sz="2000" dirty="0"/>
              <a:t>How to respond to a disclosure</a:t>
            </a:r>
          </a:p>
          <a:p>
            <a:pPr lvl="1"/>
            <a:r>
              <a:rPr lang="en-US" sz="2000" dirty="0"/>
              <a:t>Reporting to a Hotline is a request for services</a:t>
            </a:r>
          </a:p>
          <a:p>
            <a:pPr lvl="1"/>
            <a:r>
              <a:rPr lang="en-US" sz="2000" dirty="0"/>
              <a:t>What about Domestic Violence</a:t>
            </a:r>
          </a:p>
          <a:p>
            <a:pPr lvl="1"/>
            <a:r>
              <a:rPr lang="en-US" sz="2000" dirty="0"/>
              <a:t>Resources by stat</a:t>
            </a:r>
            <a:r>
              <a:rPr lang="en-US" sz="1800" dirty="0"/>
              <a:t>e</a:t>
            </a:r>
          </a:p>
        </p:txBody>
      </p:sp>
      <p:sp>
        <p:nvSpPr>
          <p:cNvPr id="4" name="Footer Placeholder 3"/>
          <p:cNvSpPr>
            <a:spLocks noGrp="1"/>
          </p:cNvSpPr>
          <p:nvPr>
            <p:ph type="ftr" sz="quarter" idx="11"/>
          </p:nvPr>
        </p:nvSpPr>
        <p:spPr>
          <a:xfrm>
            <a:off x="435430" y="6481135"/>
            <a:ext cx="5901189" cy="320040"/>
          </a:xfrm>
        </p:spPr>
        <p:txBody>
          <a:bodyPr/>
          <a:lstStyle/>
          <a:p>
            <a:r>
              <a:rPr lang="en-US" dirty="0"/>
              <a:t>Beau Biden Foundation, 2020</a:t>
            </a:r>
          </a:p>
        </p:txBody>
      </p:sp>
    </p:spTree>
    <p:extLst>
      <p:ext uri="{BB962C8B-B14F-4D97-AF65-F5344CB8AC3E}">
        <p14:creationId xmlns:p14="http://schemas.microsoft.com/office/powerpoint/2010/main" val="1817161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500" dirty="0"/>
              <a:t/>
            </a:r>
            <a:br>
              <a:rPr lang="en-US" sz="1500" dirty="0"/>
            </a:br>
            <a:r>
              <a:rPr lang="en-US" sz="3100" b="1" dirty="0"/>
              <a:t>Grooming Children, Families, and Organizations</a:t>
            </a:r>
            <a:r>
              <a:rPr lang="en-US" sz="1500" dirty="0"/>
              <a:t/>
            </a:r>
            <a:br>
              <a:rPr lang="en-US" sz="1500" dirty="0"/>
            </a:br>
            <a:endParaRPr lang="en-US" sz="1500" dirty="0"/>
          </a:p>
        </p:txBody>
      </p:sp>
      <p:graphicFrame>
        <p:nvGraphicFramePr>
          <p:cNvPr id="5" name="Content Placeholder 2">
            <a:extLst>
              <a:ext uri="{FF2B5EF4-FFF2-40B4-BE49-F238E27FC236}">
                <a16:creationId xmlns="" xmlns:a16="http://schemas.microsoft.com/office/drawing/2014/main" id="{5A854922-92DE-49D3-AA30-211247A74268}"/>
              </a:ext>
            </a:extLst>
          </p:cNvPr>
          <p:cNvGraphicFramePr>
            <a:graphicFrameLocks noGrp="1"/>
          </p:cNvGraphicFramePr>
          <p:nvPr>
            <p:ph idx="1"/>
            <p:extLst>
              <p:ext uri="{D42A27DB-BD31-4B8C-83A1-F6EECF244321}">
                <p14:modId xmlns:p14="http://schemas.microsoft.com/office/powerpoint/2010/main" val="2153712377"/>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 xmlns:a16="http://schemas.microsoft.com/office/drawing/2014/main" id="{B48546E4-E83E-9545-99F1-2FA080E0891C}"/>
              </a:ext>
            </a:extLst>
          </p:cNvPr>
          <p:cNvSpPr>
            <a:spLocks noGrp="1"/>
          </p:cNvSpPr>
          <p:nvPr>
            <p:ph type="ftr" sz="quarter" idx="11"/>
          </p:nvPr>
        </p:nvSpPr>
        <p:spPr/>
        <p:txBody>
          <a:bodyPr/>
          <a:lstStyle/>
          <a:p>
            <a:r>
              <a:rPr lang="en-US" dirty="0"/>
              <a:t>Beau Biden Foundation, 2020</a:t>
            </a:r>
          </a:p>
        </p:txBody>
      </p:sp>
    </p:spTree>
    <p:extLst>
      <p:ext uri="{BB962C8B-B14F-4D97-AF65-F5344CB8AC3E}">
        <p14:creationId xmlns:p14="http://schemas.microsoft.com/office/powerpoint/2010/main" val="1464748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 xmlns:a16="http://schemas.microsoft.com/office/drawing/2014/main" id="{C33976D1-3430-450C-A978-87A9A6E8E7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0">
            <a:extLst>
              <a:ext uri="{FF2B5EF4-FFF2-40B4-BE49-F238E27FC236}">
                <a16:creationId xmlns="" xmlns:a16="http://schemas.microsoft.com/office/drawing/2014/main" id="{7D6AAC78-7D86-415A-ADC1-2B4748079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2">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71" y="1170"/>
            <a:ext cx="7729728" cy="1468686"/>
          </a:xfrm>
          <a:solidFill>
            <a:srgbClr val="FFFFFF"/>
          </a:solidFill>
        </p:spPr>
        <p:txBody>
          <a:bodyPr>
            <a:normAutofit fontScale="90000"/>
          </a:bodyPr>
          <a:lstStyle/>
          <a:p>
            <a:r>
              <a:rPr lang="en-US" b="1" dirty="0">
                <a:solidFill>
                  <a:srgbClr val="002060"/>
                </a:solidFill>
              </a:rPr>
              <a:t>One-on–One </a:t>
            </a:r>
            <a:br>
              <a:rPr lang="en-US" b="1" dirty="0">
                <a:solidFill>
                  <a:srgbClr val="002060"/>
                </a:solidFill>
              </a:rPr>
            </a:br>
            <a:r>
              <a:rPr lang="en-US" b="1" dirty="0">
                <a:solidFill>
                  <a:srgbClr val="002060"/>
                </a:solidFill>
              </a:rPr>
              <a:t>unobservable uninterruptible time</a:t>
            </a:r>
          </a:p>
        </p:txBody>
      </p:sp>
      <p:sp>
        <p:nvSpPr>
          <p:cNvPr id="3" name="Content Placeholder 2"/>
          <p:cNvSpPr>
            <a:spLocks noGrp="1"/>
          </p:cNvSpPr>
          <p:nvPr>
            <p:ph idx="1"/>
          </p:nvPr>
        </p:nvSpPr>
        <p:spPr>
          <a:xfrm>
            <a:off x="1706062" y="1657308"/>
            <a:ext cx="8779512" cy="3952536"/>
          </a:xfrm>
        </p:spPr>
        <p:txBody>
          <a:bodyPr>
            <a:noAutofit/>
          </a:bodyPr>
          <a:lstStyle/>
          <a:p>
            <a:r>
              <a:rPr lang="en-US" sz="2400" dirty="0">
                <a:solidFill>
                  <a:srgbClr val="404040"/>
                </a:solidFill>
              </a:rPr>
              <a:t>The perpetrator begins to have free unobservable, uninterruptible one-on-one time with the child.</a:t>
            </a:r>
          </a:p>
          <a:p>
            <a:pPr lvl="3"/>
            <a:r>
              <a:rPr lang="en-US" sz="2400" dirty="0">
                <a:solidFill>
                  <a:srgbClr val="404040"/>
                </a:solidFill>
              </a:rPr>
              <a:t> Allows for further control of the child.  </a:t>
            </a:r>
          </a:p>
          <a:p>
            <a:pPr lvl="3"/>
            <a:r>
              <a:rPr lang="en-US" sz="2400" dirty="0">
                <a:solidFill>
                  <a:srgbClr val="404040"/>
                </a:solidFill>
              </a:rPr>
              <a:t>Isolates the child from others who might be able to help.</a:t>
            </a:r>
          </a:p>
          <a:p>
            <a:r>
              <a:rPr lang="en-US" sz="2400" b="1" i="1" dirty="0">
                <a:solidFill>
                  <a:srgbClr val="404040"/>
                </a:solidFill>
              </a:rPr>
              <a:t>One-on-one uninterruptable, unobservable time is perhaps the greatest single danger.</a:t>
            </a:r>
            <a:r>
              <a:rPr lang="en-US" sz="2400" b="1" i="1" u="sng" dirty="0">
                <a:solidFill>
                  <a:srgbClr val="404040"/>
                </a:solidFill>
              </a:rPr>
              <a:t/>
            </a:r>
            <a:br>
              <a:rPr lang="en-US" sz="2400" b="1" i="1" u="sng" dirty="0">
                <a:solidFill>
                  <a:srgbClr val="404040"/>
                </a:solidFill>
              </a:rPr>
            </a:br>
            <a:endParaRPr lang="en-US" sz="2400" b="1" i="1" u="sng" dirty="0">
              <a:solidFill>
                <a:srgbClr val="404040"/>
              </a:solidFill>
            </a:endParaRPr>
          </a:p>
          <a:p>
            <a:r>
              <a:rPr lang="en-US" sz="2400" dirty="0">
                <a:solidFill>
                  <a:srgbClr val="404040"/>
                </a:solidFill>
              </a:rPr>
              <a:t>Most cases of sexual abuse occur under these circumstances</a:t>
            </a:r>
            <a:r>
              <a:rPr lang="en-US" sz="2000" dirty="0">
                <a:solidFill>
                  <a:srgbClr val="404040"/>
                </a:solidFill>
              </a:rPr>
              <a:t>. </a:t>
            </a:r>
          </a:p>
        </p:txBody>
      </p:sp>
      <p:sp>
        <p:nvSpPr>
          <p:cNvPr id="4" name="Footer Placeholder 3">
            <a:extLst>
              <a:ext uri="{FF2B5EF4-FFF2-40B4-BE49-F238E27FC236}">
                <a16:creationId xmlns="" xmlns:a16="http://schemas.microsoft.com/office/drawing/2014/main" id="{B42AE48F-1B4F-6D4B-8692-E612DBDD0D0B}"/>
              </a:ext>
            </a:extLst>
          </p:cNvPr>
          <p:cNvSpPr>
            <a:spLocks noGrp="1"/>
          </p:cNvSpPr>
          <p:nvPr>
            <p:ph type="ftr" sz="quarter" idx="11"/>
          </p:nvPr>
        </p:nvSpPr>
        <p:spPr/>
        <p:txBody>
          <a:bodyPr>
            <a:normAutofit/>
          </a:bodyPr>
          <a:lstStyle/>
          <a:p>
            <a:pPr>
              <a:spcAft>
                <a:spcPts val="600"/>
              </a:spcAft>
            </a:pPr>
            <a:r>
              <a:rPr lang="en-US" dirty="0">
                <a:solidFill>
                  <a:srgbClr val="FFFFFF"/>
                </a:solidFill>
              </a:rPr>
              <a:t>Beau Biden Foundation, 2020</a:t>
            </a:r>
          </a:p>
        </p:txBody>
      </p:sp>
    </p:spTree>
    <p:extLst>
      <p:ext uri="{BB962C8B-B14F-4D97-AF65-F5344CB8AC3E}">
        <p14:creationId xmlns:p14="http://schemas.microsoft.com/office/powerpoint/2010/main" val="1765343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60873" y="1586484"/>
            <a:ext cx="3685032" cy="3685032"/>
          </a:xfrm>
          <a:prstGeom prst="ellipse">
            <a:avLst/>
          </a:prstGeom>
          <a:solidFill>
            <a:schemeClr val="accent2">
              <a:lumMod val="75000"/>
            </a:schemeClr>
          </a:solidFill>
          <a:ln>
            <a:noFill/>
          </a:ln>
        </p:spPr>
        <p:style>
          <a:lnRef idx="2">
            <a:schemeClr val="dk1"/>
          </a:lnRef>
          <a:fillRef idx="1">
            <a:schemeClr val="lt1"/>
          </a:fillRef>
          <a:effectRef idx="0">
            <a:schemeClr val="dk1"/>
          </a:effectRef>
          <a:fontRef idx="minor">
            <a:schemeClr val="dk1"/>
          </a:fontRef>
        </p:style>
        <p:txBody>
          <a:bodyPr>
            <a:normAutofit fontScale="90000"/>
          </a:bodyPr>
          <a:lstStyle/>
          <a:p>
            <a:r>
              <a:rPr lang="en-US" sz="2400" b="1" dirty="0">
                <a:solidFill>
                  <a:srgbClr val="FFFFFF"/>
                </a:solidFill>
              </a:rPr>
              <a:t>The Grooming Process is Careful and Deliberate- </a:t>
            </a:r>
            <a:r>
              <a:rPr lang="en-US" sz="1900" dirty="0">
                <a:solidFill>
                  <a:srgbClr val="FFFFFF"/>
                </a:solidFill>
              </a:rPr>
              <a:t/>
            </a:r>
            <a:br>
              <a:rPr lang="en-US" sz="1900" dirty="0">
                <a:solidFill>
                  <a:srgbClr val="FFFFFF"/>
                </a:solidFill>
              </a:rPr>
            </a:br>
            <a:r>
              <a:rPr lang="en-US" sz="1900" dirty="0">
                <a:solidFill>
                  <a:srgbClr val="FFFFFF"/>
                </a:solidFill>
              </a:rPr>
              <a:t/>
            </a:r>
            <a:br>
              <a:rPr lang="en-US" sz="1900" dirty="0">
                <a:solidFill>
                  <a:srgbClr val="FFFFFF"/>
                </a:solidFill>
              </a:rPr>
            </a:br>
            <a:r>
              <a:rPr lang="en-US" sz="1900" b="1" dirty="0">
                <a:solidFill>
                  <a:srgbClr val="FFFF00"/>
                </a:solidFill>
              </a:rPr>
              <a:t>NOT ACCIDENTAL</a:t>
            </a:r>
          </a:p>
        </p:txBody>
      </p:sp>
      <p:sp>
        <p:nvSpPr>
          <p:cNvPr id="3" name="Content Placeholder 2"/>
          <p:cNvSpPr>
            <a:spLocks noGrp="1"/>
          </p:cNvSpPr>
          <p:nvPr>
            <p:ph idx="1"/>
          </p:nvPr>
        </p:nvSpPr>
        <p:spPr>
          <a:xfrm>
            <a:off x="5610431" y="754239"/>
            <a:ext cx="5320696" cy="5178076"/>
          </a:xfrm>
        </p:spPr>
        <p:txBody>
          <a:bodyPr anchor="ctr">
            <a:noAutofit/>
          </a:bodyPr>
          <a:lstStyle/>
          <a:p>
            <a:pPr marL="0" indent="0">
              <a:buNone/>
            </a:pPr>
            <a:r>
              <a:rPr lang="en-US" sz="2400" i="1" dirty="0"/>
              <a:t>Gain access through a variety of channels:</a:t>
            </a:r>
            <a:br>
              <a:rPr lang="en-US" sz="2400" i="1" dirty="0"/>
            </a:br>
            <a:endParaRPr lang="en-US" sz="2400" i="1" dirty="0"/>
          </a:p>
          <a:p>
            <a:pPr lvl="1"/>
            <a:r>
              <a:rPr lang="en-US" sz="2400" dirty="0"/>
              <a:t>Employment in child serving organizations</a:t>
            </a:r>
          </a:p>
          <a:p>
            <a:pPr lvl="1"/>
            <a:r>
              <a:rPr lang="en-US" sz="2400" dirty="0"/>
              <a:t>Volunteer with organizations with access to children</a:t>
            </a:r>
          </a:p>
          <a:p>
            <a:pPr lvl="1"/>
            <a:r>
              <a:rPr lang="en-US" sz="2400" dirty="0"/>
              <a:t>Befriend adults who have children, often in vulnerable situations </a:t>
            </a:r>
          </a:p>
          <a:p>
            <a:pPr lvl="1"/>
            <a:r>
              <a:rPr lang="en-US" sz="2400" dirty="0"/>
              <a:t>The Internet</a:t>
            </a:r>
          </a:p>
          <a:p>
            <a:pPr lvl="1"/>
            <a:r>
              <a:rPr lang="en-US" sz="2400" dirty="0"/>
              <a:t>Almost ALWAYS a graduated process</a:t>
            </a:r>
          </a:p>
        </p:txBody>
      </p:sp>
      <p:sp>
        <p:nvSpPr>
          <p:cNvPr id="4" name="Footer Placeholder 3">
            <a:extLst>
              <a:ext uri="{FF2B5EF4-FFF2-40B4-BE49-F238E27FC236}">
                <a16:creationId xmlns="" xmlns:a16="http://schemas.microsoft.com/office/drawing/2014/main" id="{B19D6D3D-1EDA-0146-995D-1B0617E1E78A}"/>
              </a:ext>
            </a:extLst>
          </p:cNvPr>
          <p:cNvSpPr>
            <a:spLocks noGrp="1"/>
          </p:cNvSpPr>
          <p:nvPr>
            <p:ph type="ftr" sz="quarter" idx="11"/>
          </p:nvPr>
        </p:nvSpPr>
        <p:spPr>
          <a:xfrm>
            <a:off x="3070171" y="6449665"/>
            <a:ext cx="4853331" cy="320040"/>
          </a:xfrm>
        </p:spPr>
        <p:txBody>
          <a:bodyPr>
            <a:normAutofit/>
          </a:bodyPr>
          <a:lstStyle/>
          <a:p>
            <a:pPr>
              <a:spcAft>
                <a:spcPts val="600"/>
              </a:spcAft>
            </a:pPr>
            <a:r>
              <a:rPr lang="en-US" dirty="0">
                <a:solidFill>
                  <a:schemeClr val="tx2">
                    <a:alpha val="70000"/>
                  </a:schemeClr>
                </a:solidFill>
              </a:rPr>
              <a:t>Beau Biden Foundation, 2020</a:t>
            </a:r>
          </a:p>
        </p:txBody>
      </p:sp>
    </p:spTree>
    <p:extLst>
      <p:ext uri="{BB962C8B-B14F-4D97-AF65-F5344CB8AC3E}">
        <p14:creationId xmlns:p14="http://schemas.microsoft.com/office/powerpoint/2010/main" val="1955089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F7EAFAA4-859B-42B4-AC85-F32CFE6950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6119085"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923756" y="42864"/>
            <a:ext cx="4890290" cy="806357"/>
          </a:xfrm>
          <a:solidFill>
            <a:srgbClr val="FFFFFF"/>
          </a:solidFill>
          <a:ln>
            <a:solidFill>
              <a:srgbClr val="404040"/>
            </a:solidFill>
          </a:ln>
        </p:spPr>
        <p:txBody>
          <a:bodyPr anchor="ctr">
            <a:normAutofit fontScale="90000"/>
          </a:bodyPr>
          <a:lstStyle/>
          <a:p>
            <a:r>
              <a:rPr lang="en-US" sz="2200" b="1" dirty="0"/>
              <a:t/>
            </a:r>
            <a:br>
              <a:rPr lang="en-US" sz="2200" b="1" dirty="0"/>
            </a:br>
            <a:r>
              <a:rPr lang="en-US" sz="2200" b="1" dirty="0"/>
              <a:t>The </a:t>
            </a:r>
            <a:r>
              <a:rPr lang="en-US" sz="2200" dirty="0"/>
              <a:t> </a:t>
            </a:r>
            <a:r>
              <a:rPr lang="en-US" sz="2200" b="1" dirty="0"/>
              <a:t>Grooming Process</a:t>
            </a:r>
            <a:br>
              <a:rPr lang="en-US" sz="2200" b="1" dirty="0"/>
            </a:br>
            <a:endParaRPr lang="en-US" sz="2200" i="1" dirty="0"/>
          </a:p>
        </p:txBody>
      </p:sp>
      <p:sp>
        <p:nvSpPr>
          <p:cNvPr id="3" name="Content Placeholder 2"/>
          <p:cNvSpPr>
            <a:spLocks noGrp="1"/>
          </p:cNvSpPr>
          <p:nvPr>
            <p:ph idx="1"/>
          </p:nvPr>
        </p:nvSpPr>
        <p:spPr>
          <a:xfrm>
            <a:off x="6271886" y="806357"/>
            <a:ext cx="5748388" cy="6051644"/>
          </a:xfrm>
        </p:spPr>
        <p:txBody>
          <a:bodyPr>
            <a:noAutofit/>
          </a:bodyPr>
          <a:lstStyle/>
          <a:p>
            <a:pPr>
              <a:buClr>
                <a:schemeClr val="bg1"/>
              </a:buClr>
              <a:buFont typeface="Wingdings" pitchFamily="2" charset="2"/>
              <a:buChar char="§"/>
            </a:pPr>
            <a:r>
              <a:rPr lang="en-US" sz="2400" dirty="0">
                <a:solidFill>
                  <a:srgbClr val="FFFFFF"/>
                </a:solidFill>
              </a:rPr>
              <a:t>Victim, Family, Organization Identification- vulnerabilities of various victims- Families that are overwhelmed, disorganized, need assistance with children.</a:t>
            </a:r>
          </a:p>
          <a:p>
            <a:pPr>
              <a:buClr>
                <a:schemeClr val="bg1"/>
              </a:buClr>
              <a:buFont typeface="Wingdings" pitchFamily="2" charset="2"/>
              <a:buChar char="§"/>
            </a:pPr>
            <a:r>
              <a:rPr lang="en-US" sz="2400" dirty="0">
                <a:solidFill>
                  <a:srgbClr val="FFFFFF"/>
                </a:solidFill>
              </a:rPr>
              <a:t>Children that are in need of adult interaction/attention, children that are uneducated in SAP skills, children with vulnerabilities</a:t>
            </a:r>
          </a:p>
          <a:p>
            <a:pPr>
              <a:buClr>
                <a:schemeClr val="bg1"/>
              </a:buClr>
              <a:buFont typeface="Wingdings" pitchFamily="2" charset="2"/>
              <a:buChar char="§"/>
            </a:pPr>
            <a:r>
              <a:rPr lang="en-US" sz="2400" dirty="0">
                <a:solidFill>
                  <a:srgbClr val="FFFFFF"/>
                </a:solidFill>
              </a:rPr>
              <a:t>Organization lack of standards, policy, procedures.</a:t>
            </a:r>
          </a:p>
          <a:p>
            <a:pPr>
              <a:buClr>
                <a:schemeClr val="bg1"/>
              </a:buClr>
              <a:buFont typeface="Wingdings" pitchFamily="2" charset="2"/>
              <a:buChar char="§"/>
            </a:pPr>
            <a:r>
              <a:rPr lang="en-US" sz="2400" dirty="0">
                <a:solidFill>
                  <a:srgbClr val="FFFFFF"/>
                </a:solidFill>
              </a:rPr>
              <a:t>Perpetrator Gains Trust of Targets- the person who is needed and always helps.</a:t>
            </a:r>
          </a:p>
          <a:p>
            <a:pPr>
              <a:buClr>
                <a:schemeClr val="bg1"/>
              </a:buClr>
              <a:buFont typeface="Wingdings" pitchFamily="2" charset="2"/>
              <a:buChar char="§"/>
            </a:pPr>
            <a:r>
              <a:rPr lang="en-US" sz="2400" dirty="0">
                <a:solidFill>
                  <a:srgbClr val="FFFFFF"/>
                </a:solidFill>
              </a:rPr>
              <a:t>Perpetrator Becomes valued by Targets- financial, emotional, child care, etc. .</a:t>
            </a:r>
          </a:p>
          <a:p>
            <a:pPr>
              <a:buClr>
                <a:schemeClr val="bg1"/>
              </a:buClr>
              <a:buFont typeface="Wingdings" pitchFamily="2" charset="2"/>
              <a:buChar char="§"/>
            </a:pPr>
            <a:endParaRPr lang="en-US" sz="2400" dirty="0">
              <a:solidFill>
                <a:srgbClr val="FFFFFF"/>
              </a:solidFill>
            </a:endParaRPr>
          </a:p>
        </p:txBody>
      </p:sp>
      <p:sp>
        <p:nvSpPr>
          <p:cNvPr id="4" name="Footer Placeholder 3">
            <a:extLst>
              <a:ext uri="{FF2B5EF4-FFF2-40B4-BE49-F238E27FC236}">
                <a16:creationId xmlns="" xmlns:a16="http://schemas.microsoft.com/office/drawing/2014/main" id="{F68D1E73-51FA-2845-A021-88EF95991B46}"/>
              </a:ext>
            </a:extLst>
          </p:cNvPr>
          <p:cNvSpPr>
            <a:spLocks noGrp="1"/>
          </p:cNvSpPr>
          <p:nvPr>
            <p:ph type="ftr" sz="quarter" idx="11"/>
          </p:nvPr>
        </p:nvSpPr>
        <p:spPr/>
        <p:txBody>
          <a:bodyPr/>
          <a:lstStyle/>
          <a:p>
            <a:r>
              <a:rPr lang="en-US" dirty="0"/>
              <a:t>Beau Biden Foundation, 2020</a:t>
            </a:r>
          </a:p>
        </p:txBody>
      </p:sp>
      <p:sp>
        <p:nvSpPr>
          <p:cNvPr id="12" name="Rectangle 11">
            <a:extLst>
              <a:ext uri="{FF2B5EF4-FFF2-40B4-BE49-F238E27FC236}">
                <a16:creationId xmlns="" xmlns:a16="http://schemas.microsoft.com/office/drawing/2014/main" id="{B3855DB9-46C3-47FA-992C-FC2BE58A73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656966"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A2B401D5-BF67-49A4-8617-0C6BD886C7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810777"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person, indoor, young, child&#10;&#10;Description automatically generated">
            <a:extLst>
              <a:ext uri="{FF2B5EF4-FFF2-40B4-BE49-F238E27FC236}">
                <a16:creationId xmlns="" xmlns:a16="http://schemas.microsoft.com/office/drawing/2014/main" id="{5C575FB8-D2B6-224D-90DA-BBFEAC440963}"/>
              </a:ext>
            </a:extLst>
          </p:cNvPr>
          <p:cNvPicPr>
            <a:picLocks noChangeAspect="1"/>
          </p:cNvPicPr>
          <p:nvPr/>
        </p:nvPicPr>
        <p:blipFill rotWithShape="1">
          <a:blip r:embed="rId3"/>
          <a:srcRect l="21917" r="39074" b="-1"/>
          <a:stretch/>
        </p:blipFill>
        <p:spPr>
          <a:xfrm>
            <a:off x="1132454" y="1126397"/>
            <a:ext cx="3867912" cy="4288536"/>
          </a:xfrm>
          <a:prstGeom prst="rect">
            <a:avLst/>
          </a:prstGeom>
        </p:spPr>
      </p:pic>
    </p:spTree>
    <p:extLst>
      <p:ext uri="{BB962C8B-B14F-4D97-AF65-F5344CB8AC3E}">
        <p14:creationId xmlns:p14="http://schemas.microsoft.com/office/powerpoint/2010/main" val="36720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AA9FAE6D-A6F9-EB49-95EB-218A124F14C9}"/>
              </a:ext>
            </a:extLst>
          </p:cNvPr>
          <p:cNvSpPr>
            <a:spLocks noGrp="1"/>
          </p:cNvSpPr>
          <p:nvPr>
            <p:ph type="title"/>
          </p:nvPr>
        </p:nvSpPr>
        <p:spPr>
          <a:xfrm>
            <a:off x="2231136" y="414338"/>
            <a:ext cx="7729728" cy="1739074"/>
          </a:xfrm>
          <a:solidFill>
            <a:schemeClr val="accent2"/>
          </a:solidFill>
        </p:spPr>
        <p:txBody>
          <a:bodyPr>
            <a:normAutofit/>
          </a:bodyPr>
          <a:lstStyle/>
          <a:p>
            <a:r>
              <a:rPr lang="en-US" dirty="0"/>
              <a:t>Online Grooming:  </a:t>
            </a:r>
            <a:br>
              <a:rPr lang="en-US" dirty="0"/>
            </a:br>
            <a:r>
              <a:rPr lang="en-US" dirty="0"/>
              <a:t>The Internet is one of the easiest settings for child predators</a:t>
            </a:r>
          </a:p>
        </p:txBody>
      </p:sp>
      <p:sp>
        <p:nvSpPr>
          <p:cNvPr id="6" name="Content Placeholder 5">
            <a:extLst>
              <a:ext uri="{FF2B5EF4-FFF2-40B4-BE49-F238E27FC236}">
                <a16:creationId xmlns="" xmlns:a16="http://schemas.microsoft.com/office/drawing/2014/main" id="{A6135290-13BE-C040-8450-75C3D496E811}"/>
              </a:ext>
            </a:extLst>
          </p:cNvPr>
          <p:cNvSpPr>
            <a:spLocks noGrp="1"/>
          </p:cNvSpPr>
          <p:nvPr>
            <p:ph sz="half" idx="1"/>
          </p:nvPr>
        </p:nvSpPr>
        <p:spPr/>
        <p:txBody>
          <a:bodyPr>
            <a:normAutofit fontScale="92500" lnSpcReduction="20000"/>
          </a:bodyPr>
          <a:lstStyle/>
          <a:p>
            <a:pPr lvl="0"/>
            <a:r>
              <a:rPr lang="en-US" dirty="0"/>
              <a:t>At any given time, there are 500,000 child predators online….</a:t>
            </a:r>
            <a:br>
              <a:rPr lang="en-US" dirty="0"/>
            </a:br>
            <a:r>
              <a:rPr lang="en-US" dirty="0"/>
              <a:t>with our children, with have a 24/7 reach. </a:t>
            </a:r>
          </a:p>
          <a:p>
            <a:pPr lvl="0"/>
            <a:r>
              <a:rPr lang="en-US" dirty="0"/>
              <a:t>No verification process for true identity (i.e. name, age, profile pic). Detection is incredibly difficult.</a:t>
            </a:r>
          </a:p>
          <a:p>
            <a:pPr lvl="0"/>
            <a:r>
              <a:rPr lang="en-US" dirty="0"/>
              <a:t>Often, no monitors in place on platform to police inappropriate language or material.</a:t>
            </a:r>
            <a:br>
              <a:rPr lang="en-US" dirty="0"/>
            </a:br>
            <a:endParaRPr lang="en-US" dirty="0"/>
          </a:p>
        </p:txBody>
      </p:sp>
      <p:sp>
        <p:nvSpPr>
          <p:cNvPr id="7" name="Content Placeholder 6">
            <a:extLst>
              <a:ext uri="{FF2B5EF4-FFF2-40B4-BE49-F238E27FC236}">
                <a16:creationId xmlns="" xmlns:a16="http://schemas.microsoft.com/office/drawing/2014/main" id="{2B21002A-7D2A-CF48-AE5A-0492202DC737}"/>
              </a:ext>
            </a:extLst>
          </p:cNvPr>
          <p:cNvSpPr>
            <a:spLocks noGrp="1"/>
          </p:cNvSpPr>
          <p:nvPr>
            <p:ph sz="half" idx="2"/>
          </p:nvPr>
        </p:nvSpPr>
        <p:spPr/>
        <p:txBody>
          <a:bodyPr>
            <a:normAutofit fontScale="92500" lnSpcReduction="20000"/>
          </a:bodyPr>
          <a:lstStyle/>
          <a:p>
            <a:r>
              <a:rPr lang="en-US" dirty="0"/>
              <a:t>Parents/caregivers have not established clear rules for use, child’s devices lack adequate monitoring software, or child has open access elsewhere.</a:t>
            </a:r>
            <a:br>
              <a:rPr lang="en-US" dirty="0"/>
            </a:br>
            <a:endParaRPr lang="en-US" dirty="0"/>
          </a:p>
          <a:p>
            <a:pPr lvl="0"/>
            <a:r>
              <a:rPr lang="en-US" dirty="0"/>
              <a:t>Bad actors use false pictures, current adolescent language, and popular topics of conversation to further convince their target(s).</a:t>
            </a:r>
            <a:br>
              <a:rPr lang="en-US" dirty="0"/>
            </a:br>
            <a:endParaRPr lang="en-US" dirty="0"/>
          </a:p>
          <a:p>
            <a:r>
              <a:rPr lang="en-US" dirty="0"/>
              <a:t>More efficient than ever before for a predator to reach dozens of children, or more at one time. </a:t>
            </a:r>
          </a:p>
        </p:txBody>
      </p:sp>
      <p:sp>
        <p:nvSpPr>
          <p:cNvPr id="4" name="Footer Placeholder 3">
            <a:extLst>
              <a:ext uri="{FF2B5EF4-FFF2-40B4-BE49-F238E27FC236}">
                <a16:creationId xmlns="" xmlns:a16="http://schemas.microsoft.com/office/drawing/2014/main" id="{29C60086-480B-2849-904F-4F1A0E5CABB4}"/>
              </a:ext>
            </a:extLst>
          </p:cNvPr>
          <p:cNvSpPr>
            <a:spLocks noGrp="1"/>
          </p:cNvSpPr>
          <p:nvPr>
            <p:ph type="ftr" sz="quarter" idx="11"/>
          </p:nvPr>
        </p:nvSpPr>
        <p:spPr/>
        <p:txBody>
          <a:bodyPr/>
          <a:lstStyle/>
          <a:p>
            <a:r>
              <a:rPr lang="en-US" dirty="0"/>
              <a:t>Beau Biden Foundation, 2020</a:t>
            </a:r>
          </a:p>
        </p:txBody>
      </p:sp>
    </p:spTree>
    <p:extLst>
      <p:ext uri="{BB962C8B-B14F-4D97-AF65-F5344CB8AC3E}">
        <p14:creationId xmlns:p14="http://schemas.microsoft.com/office/powerpoint/2010/main" val="3720907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C966A4D4-049A-4389-B407-0E7091A07C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8511" y="956750"/>
            <a:ext cx="4475892" cy="1188720"/>
          </a:xfrm>
          <a:solidFill>
            <a:srgbClr val="FFFFFF"/>
          </a:solidFill>
          <a:ln>
            <a:solidFill>
              <a:srgbClr val="404040"/>
            </a:solidFill>
          </a:ln>
        </p:spPr>
        <p:txBody>
          <a:bodyPr>
            <a:normAutofit/>
          </a:bodyPr>
          <a:lstStyle/>
          <a:p>
            <a:r>
              <a:rPr lang="en-US" sz="2600" b="1" dirty="0"/>
              <a:t>Drugs, Alcohol, Pornography</a:t>
            </a:r>
          </a:p>
        </p:txBody>
      </p:sp>
      <p:sp>
        <p:nvSpPr>
          <p:cNvPr id="3" name="Content Placeholder 2"/>
          <p:cNvSpPr>
            <a:spLocks noGrp="1"/>
          </p:cNvSpPr>
          <p:nvPr>
            <p:ph idx="1"/>
          </p:nvPr>
        </p:nvSpPr>
        <p:spPr>
          <a:xfrm>
            <a:off x="798511" y="2295645"/>
            <a:ext cx="4475892" cy="3605605"/>
          </a:xfrm>
        </p:spPr>
        <p:txBody>
          <a:bodyPr>
            <a:normAutofit/>
          </a:bodyPr>
          <a:lstStyle/>
          <a:p>
            <a:r>
              <a:rPr lang="en-US" sz="2000" dirty="0">
                <a:solidFill>
                  <a:srgbClr val="FFFFFF"/>
                </a:solidFill>
              </a:rPr>
              <a:t>Once sexual contact begins it becomes more frequent. </a:t>
            </a:r>
          </a:p>
          <a:p>
            <a:r>
              <a:rPr lang="en-US" sz="2000" dirty="0">
                <a:solidFill>
                  <a:srgbClr val="FFFFFF"/>
                </a:solidFill>
              </a:rPr>
              <a:t>Drugs/alcohol/pornography are often utilized.</a:t>
            </a:r>
          </a:p>
          <a:p>
            <a:r>
              <a:rPr lang="en-US" sz="2000" dirty="0">
                <a:solidFill>
                  <a:srgbClr val="FFFFFF"/>
                </a:solidFill>
              </a:rPr>
              <a:t>Often perpetrators are using photography/video. This allows both for financial gain and for blackmail/extortion.</a:t>
            </a:r>
          </a:p>
          <a:p>
            <a:endParaRPr lang="en-US" dirty="0">
              <a:solidFill>
                <a:srgbClr val="FFFFFF"/>
              </a:solidFill>
            </a:endParaRPr>
          </a:p>
        </p:txBody>
      </p:sp>
      <p:sp>
        <p:nvSpPr>
          <p:cNvPr id="4" name="Footer Placeholder 3">
            <a:extLst>
              <a:ext uri="{FF2B5EF4-FFF2-40B4-BE49-F238E27FC236}">
                <a16:creationId xmlns="" xmlns:a16="http://schemas.microsoft.com/office/drawing/2014/main" id="{A6CF1187-5260-374F-8083-77304A7EC95A}"/>
              </a:ext>
            </a:extLst>
          </p:cNvPr>
          <p:cNvSpPr>
            <a:spLocks noGrp="1"/>
          </p:cNvSpPr>
          <p:nvPr>
            <p:ph type="ftr" sz="quarter" idx="11"/>
          </p:nvPr>
        </p:nvSpPr>
        <p:spPr>
          <a:xfrm>
            <a:off x="804672" y="6224660"/>
            <a:ext cx="4671182" cy="313300"/>
          </a:xfrm>
        </p:spPr>
        <p:txBody>
          <a:bodyPr>
            <a:normAutofit/>
          </a:bodyPr>
          <a:lstStyle/>
          <a:p>
            <a:pPr>
              <a:spcAft>
                <a:spcPts val="600"/>
              </a:spcAft>
            </a:pPr>
            <a:r>
              <a:rPr lang="en-US" dirty="0">
                <a:solidFill>
                  <a:srgbClr val="FFFFFF">
                    <a:alpha val="70000"/>
                  </a:srgbClr>
                </a:solidFill>
              </a:rPr>
              <a:t>Beau Biden Foundation, 2020</a:t>
            </a:r>
          </a:p>
        </p:txBody>
      </p:sp>
      <p:sp>
        <p:nvSpPr>
          <p:cNvPr id="13" name="Rectangle 12">
            <a:extLst>
              <a:ext uri="{FF2B5EF4-FFF2-40B4-BE49-F238E27FC236}">
                <a16:creationId xmlns="" xmlns:a16="http://schemas.microsoft.com/office/drawing/2014/main" id="{B5899359-8523-4D4D-B568-3FDFAF982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2E9C9585-DA89-4D7E-BCDF-576461A1A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items on a table&#10;&#10;Description automatically generated">
            <a:extLst>
              <a:ext uri="{FF2B5EF4-FFF2-40B4-BE49-F238E27FC236}">
                <a16:creationId xmlns="" xmlns:a16="http://schemas.microsoft.com/office/drawing/2014/main" id="{0C2CC4A8-66C8-E146-BC0D-D0571F4E52BB}"/>
              </a:ext>
            </a:extLst>
          </p:cNvPr>
          <p:cNvPicPr>
            <a:picLocks noChangeAspect="1"/>
          </p:cNvPicPr>
          <p:nvPr/>
        </p:nvPicPr>
        <p:blipFill rotWithShape="1">
          <a:blip r:embed="rId2"/>
          <a:srcRect l="13506" r="20596" b="1"/>
          <a:stretch/>
        </p:blipFill>
        <p:spPr>
          <a:xfrm>
            <a:off x="7103423" y="970949"/>
            <a:ext cx="4082106" cy="4599432"/>
          </a:xfrm>
          <a:prstGeom prst="rect">
            <a:avLst/>
          </a:prstGeom>
        </p:spPr>
      </p:pic>
    </p:spTree>
    <p:extLst>
      <p:ext uri="{BB962C8B-B14F-4D97-AF65-F5344CB8AC3E}">
        <p14:creationId xmlns:p14="http://schemas.microsoft.com/office/powerpoint/2010/main" val="2035493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CF4680D4-DEE2-49EE-AF90-EFEAF50AEC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04671" y="761385"/>
            <a:ext cx="5291327" cy="1188720"/>
          </a:xfrm>
          <a:solidFill>
            <a:srgbClr val="FFFFFF"/>
          </a:solidFill>
          <a:ln>
            <a:solidFill>
              <a:srgbClr val="404040"/>
            </a:solidFill>
          </a:ln>
        </p:spPr>
        <p:txBody>
          <a:bodyPr>
            <a:normAutofit fontScale="90000"/>
          </a:bodyPr>
          <a:lstStyle/>
          <a:p>
            <a:r>
              <a:rPr lang="en-US" sz="2600" b="1" dirty="0"/>
              <a:t>Child Pornography And </a:t>
            </a:r>
            <a:br>
              <a:rPr lang="en-US" sz="2600" b="1" dirty="0"/>
            </a:br>
            <a:r>
              <a:rPr lang="en-US" sz="2600" b="1" dirty="0"/>
              <a:t>Sexual abuse</a:t>
            </a:r>
          </a:p>
        </p:txBody>
      </p:sp>
      <p:sp>
        <p:nvSpPr>
          <p:cNvPr id="3" name="Content Placeholder 2"/>
          <p:cNvSpPr>
            <a:spLocks noGrp="1"/>
          </p:cNvSpPr>
          <p:nvPr>
            <p:ph idx="1"/>
          </p:nvPr>
        </p:nvSpPr>
        <p:spPr>
          <a:xfrm>
            <a:off x="804671" y="2214563"/>
            <a:ext cx="5285791" cy="3686687"/>
          </a:xfrm>
        </p:spPr>
        <p:txBody>
          <a:bodyPr>
            <a:normAutofit/>
          </a:bodyPr>
          <a:lstStyle/>
          <a:p>
            <a:pPr>
              <a:buClr>
                <a:schemeClr val="bg1"/>
              </a:buClr>
            </a:pPr>
            <a:r>
              <a:rPr lang="en-US" sz="2000" dirty="0">
                <a:solidFill>
                  <a:srgbClr val="FFFFFF"/>
                </a:solidFill>
              </a:rPr>
              <a:t>Vast majority of child pornography is created by sex offenders with their victims.</a:t>
            </a:r>
            <a:br>
              <a:rPr lang="en-US" sz="2000" dirty="0">
                <a:solidFill>
                  <a:srgbClr val="FFFFFF"/>
                </a:solidFill>
              </a:rPr>
            </a:br>
            <a:endParaRPr lang="en-US" sz="2000" dirty="0">
              <a:solidFill>
                <a:srgbClr val="FFFFFF"/>
              </a:solidFill>
            </a:endParaRPr>
          </a:p>
          <a:p>
            <a:pPr>
              <a:buClr>
                <a:schemeClr val="bg1"/>
              </a:buClr>
            </a:pPr>
            <a:r>
              <a:rPr lang="en-US" sz="2000" dirty="0">
                <a:solidFill>
                  <a:srgbClr val="FFFFFF"/>
                </a:solidFill>
              </a:rPr>
              <a:t>In online enticement cases it may actually be produced by the victim ( child produced child pornography).</a:t>
            </a:r>
            <a:br>
              <a:rPr lang="en-US" sz="2000" dirty="0">
                <a:solidFill>
                  <a:srgbClr val="FFFFFF"/>
                </a:solidFill>
              </a:rPr>
            </a:br>
            <a:endParaRPr lang="en-US" sz="2000" dirty="0">
              <a:solidFill>
                <a:srgbClr val="FFFFFF"/>
              </a:solidFill>
            </a:endParaRPr>
          </a:p>
          <a:p>
            <a:pPr>
              <a:buClr>
                <a:schemeClr val="bg1"/>
              </a:buClr>
            </a:pPr>
            <a:r>
              <a:rPr lang="en-US" sz="2000" dirty="0">
                <a:solidFill>
                  <a:srgbClr val="FFFFFF"/>
                </a:solidFill>
              </a:rPr>
              <a:t>It is a common means to control and threaten victims…”everyone will know what you’ve done.”</a:t>
            </a:r>
          </a:p>
        </p:txBody>
      </p:sp>
      <p:sp>
        <p:nvSpPr>
          <p:cNvPr id="4" name="Footer Placeholder 3">
            <a:extLst>
              <a:ext uri="{FF2B5EF4-FFF2-40B4-BE49-F238E27FC236}">
                <a16:creationId xmlns="" xmlns:a16="http://schemas.microsoft.com/office/drawing/2014/main" id="{D52AE6B9-98FD-3343-8D2E-7FD3C148E635}"/>
              </a:ext>
            </a:extLst>
          </p:cNvPr>
          <p:cNvSpPr>
            <a:spLocks noGrp="1"/>
          </p:cNvSpPr>
          <p:nvPr>
            <p:ph type="ftr" sz="quarter" idx="11"/>
          </p:nvPr>
        </p:nvSpPr>
        <p:spPr>
          <a:xfrm>
            <a:off x="804672" y="6224660"/>
            <a:ext cx="4671182" cy="313300"/>
          </a:xfrm>
        </p:spPr>
        <p:txBody>
          <a:bodyPr>
            <a:normAutofit/>
          </a:bodyPr>
          <a:lstStyle/>
          <a:p>
            <a:pPr>
              <a:spcAft>
                <a:spcPts val="600"/>
              </a:spcAft>
            </a:pPr>
            <a:r>
              <a:rPr lang="en-US" dirty="0">
                <a:solidFill>
                  <a:srgbClr val="FFFFFF">
                    <a:alpha val="70000"/>
                  </a:srgbClr>
                </a:solidFill>
              </a:rPr>
              <a:t>Beau Biden Foundation, 2020</a:t>
            </a:r>
          </a:p>
        </p:txBody>
      </p:sp>
      <p:sp>
        <p:nvSpPr>
          <p:cNvPr id="13" name="Rectangle 12">
            <a:extLst>
              <a:ext uri="{FF2B5EF4-FFF2-40B4-BE49-F238E27FC236}">
                <a16:creationId xmlns="" xmlns:a16="http://schemas.microsoft.com/office/drawing/2014/main" id="{50C52EE1-5085-4960-AD29-A926E62EC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CD15AA94-C237-4412-B37B-EB317D2B05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person, holding, computer, man&#10;&#10;Description automatically generated">
            <a:extLst>
              <a:ext uri="{FF2B5EF4-FFF2-40B4-BE49-F238E27FC236}">
                <a16:creationId xmlns="" xmlns:a16="http://schemas.microsoft.com/office/drawing/2014/main" id="{FD8F2307-A13F-964C-BDE1-2C45ED2EB552}"/>
              </a:ext>
            </a:extLst>
          </p:cNvPr>
          <p:cNvPicPr>
            <a:picLocks noChangeAspect="1"/>
          </p:cNvPicPr>
          <p:nvPr/>
        </p:nvPicPr>
        <p:blipFill rotWithShape="1">
          <a:blip r:embed="rId2"/>
          <a:srcRect l="24299" r="2544" b="1"/>
          <a:stretch/>
        </p:blipFill>
        <p:spPr>
          <a:xfrm>
            <a:off x="7981548" y="970949"/>
            <a:ext cx="3123480" cy="4599432"/>
          </a:xfrm>
          <a:prstGeom prst="rect">
            <a:avLst/>
          </a:prstGeom>
        </p:spPr>
      </p:pic>
    </p:spTree>
    <p:extLst>
      <p:ext uri="{BB962C8B-B14F-4D97-AF65-F5344CB8AC3E}">
        <p14:creationId xmlns:p14="http://schemas.microsoft.com/office/powerpoint/2010/main" val="747280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a:t>What do organizations need to DO to protect children</a:t>
            </a:r>
          </a:p>
        </p:txBody>
      </p:sp>
      <p:graphicFrame>
        <p:nvGraphicFramePr>
          <p:cNvPr id="6" name="Content Placeholder 2">
            <a:extLst>
              <a:ext uri="{FF2B5EF4-FFF2-40B4-BE49-F238E27FC236}">
                <a16:creationId xmlns="" xmlns:a16="http://schemas.microsoft.com/office/drawing/2014/main" id="{E96EAEF8-8629-4F2C-9962-571439AC6FAB}"/>
              </a:ext>
            </a:extLst>
          </p:cNvPr>
          <p:cNvGraphicFramePr>
            <a:graphicFrameLocks noGrp="1"/>
          </p:cNvGraphicFramePr>
          <p:nvPr>
            <p:ph idx="1"/>
            <p:extLst>
              <p:ext uri="{D42A27DB-BD31-4B8C-83A1-F6EECF244321}">
                <p14:modId xmlns:p14="http://schemas.microsoft.com/office/powerpoint/2010/main" val="302690507"/>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 xmlns:a16="http://schemas.microsoft.com/office/drawing/2014/main" id="{25E5C550-1740-CC47-9ADD-90453B238D5F}"/>
              </a:ext>
            </a:extLst>
          </p:cNvPr>
          <p:cNvSpPr>
            <a:spLocks noGrp="1"/>
          </p:cNvSpPr>
          <p:nvPr>
            <p:ph type="ftr" sz="quarter" idx="11"/>
          </p:nvPr>
        </p:nvSpPr>
        <p:spPr/>
        <p:txBody>
          <a:bodyPr/>
          <a:lstStyle/>
          <a:p>
            <a:r>
              <a:rPr lang="en-US" dirty="0"/>
              <a:t>Beau Biden Foundation, 2020</a:t>
            </a:r>
          </a:p>
        </p:txBody>
      </p:sp>
    </p:spTree>
    <p:extLst>
      <p:ext uri="{BB962C8B-B14F-4D97-AF65-F5344CB8AC3E}">
        <p14:creationId xmlns:p14="http://schemas.microsoft.com/office/powerpoint/2010/main" val="715198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1136" y="2638044"/>
            <a:ext cx="7729728" cy="3598164"/>
          </a:xfrm>
        </p:spPr>
        <p:txBody>
          <a:bodyPr>
            <a:normAutofit/>
          </a:bodyPr>
          <a:lstStyle/>
          <a:p>
            <a:pPr marL="0" indent="0">
              <a:buNone/>
            </a:pPr>
            <a:r>
              <a:rPr lang="en-US" sz="2400" dirty="0" smtClean="0">
                <a:solidFill>
                  <a:srgbClr val="002060"/>
                </a:solidFill>
              </a:rPr>
              <a:t>Beau was </a:t>
            </a:r>
            <a:r>
              <a:rPr lang="en-US" sz="2400" dirty="0">
                <a:solidFill>
                  <a:srgbClr val="002060"/>
                </a:solidFill>
              </a:rPr>
              <a:t>married to Hallie </a:t>
            </a:r>
            <a:r>
              <a:rPr lang="en-US" sz="2400" dirty="0" err="1" smtClean="0">
                <a:solidFill>
                  <a:srgbClr val="002060"/>
                </a:solidFill>
              </a:rPr>
              <a:t>Olivere</a:t>
            </a:r>
            <a:r>
              <a:rPr lang="en-US" sz="2400" dirty="0" smtClean="0">
                <a:solidFill>
                  <a:srgbClr val="002060"/>
                </a:solidFill>
              </a:rPr>
              <a:t> in 2002.  </a:t>
            </a:r>
            <a:r>
              <a:rPr lang="en-US" sz="2400" dirty="0">
                <a:solidFill>
                  <a:srgbClr val="002060"/>
                </a:solidFill>
              </a:rPr>
              <a:t>In 2004 </a:t>
            </a:r>
            <a:r>
              <a:rPr lang="en-US" sz="2400" dirty="0" smtClean="0">
                <a:solidFill>
                  <a:srgbClr val="002060"/>
                </a:solidFill>
              </a:rPr>
              <a:t>Beau and Hallie they </a:t>
            </a:r>
            <a:r>
              <a:rPr lang="en-US" sz="2400" dirty="0">
                <a:solidFill>
                  <a:srgbClr val="002060"/>
                </a:solidFill>
              </a:rPr>
              <a:t>welcomed their first child, Natalie Naomi, and in 2006 they welcomed their son, Robert </a:t>
            </a:r>
            <a:r>
              <a:rPr lang="en-US" sz="2400" dirty="0" smtClean="0">
                <a:solidFill>
                  <a:srgbClr val="002060"/>
                </a:solidFill>
              </a:rPr>
              <a:t>Hunter. </a:t>
            </a:r>
          </a:p>
          <a:p>
            <a:pPr marL="0" indent="0">
              <a:buNone/>
            </a:pPr>
            <a:r>
              <a:rPr lang="en-US" sz="2400" dirty="0" smtClean="0">
                <a:solidFill>
                  <a:srgbClr val="002060"/>
                </a:solidFill>
              </a:rPr>
              <a:t>In 2004 Beau’s legal career brought him home to Delaware where he joined the firm of </a:t>
            </a:r>
            <a:r>
              <a:rPr lang="en-US" sz="2400" dirty="0" err="1" smtClean="0">
                <a:solidFill>
                  <a:srgbClr val="002060"/>
                </a:solidFill>
              </a:rPr>
              <a:t>Bifferato</a:t>
            </a:r>
            <a:r>
              <a:rPr lang="en-US" sz="2400" dirty="0" smtClean="0">
                <a:solidFill>
                  <a:srgbClr val="002060"/>
                </a:solidFill>
              </a:rPr>
              <a:t>, </a:t>
            </a:r>
            <a:r>
              <a:rPr lang="en-US" sz="2400" dirty="0" err="1" smtClean="0">
                <a:solidFill>
                  <a:srgbClr val="002060"/>
                </a:solidFill>
              </a:rPr>
              <a:t>Gentilotti</a:t>
            </a:r>
            <a:r>
              <a:rPr lang="en-US" sz="2400" dirty="0" smtClean="0">
                <a:solidFill>
                  <a:srgbClr val="002060"/>
                </a:solidFill>
              </a:rPr>
              <a:t>, Biden and </a:t>
            </a:r>
            <a:r>
              <a:rPr lang="en-US" sz="2400" dirty="0" err="1" smtClean="0">
                <a:solidFill>
                  <a:srgbClr val="002060"/>
                </a:solidFill>
              </a:rPr>
              <a:t>Balick</a:t>
            </a:r>
            <a:r>
              <a:rPr lang="en-US" sz="2400" dirty="0" smtClean="0">
                <a:solidFill>
                  <a:srgbClr val="002060"/>
                </a:solidFill>
              </a:rPr>
              <a:t>.  Beau loved the opportunity to work with lawyers he had been friends with for many years- some since grade school- in a small firm in Wilmington, Delaware. </a:t>
            </a:r>
            <a:endParaRPr lang="en-US" sz="2400" dirty="0">
              <a:solidFill>
                <a:srgbClr val="002060"/>
              </a:solidFill>
            </a:endParaRPr>
          </a:p>
        </p:txBody>
      </p:sp>
      <p:sp>
        <p:nvSpPr>
          <p:cNvPr id="4" name="Footer Placeholder 3"/>
          <p:cNvSpPr>
            <a:spLocks noGrp="1"/>
          </p:cNvSpPr>
          <p:nvPr>
            <p:ph type="ftr" sz="quarter" idx="11"/>
          </p:nvPr>
        </p:nvSpPr>
        <p:spPr/>
        <p:txBody>
          <a:bodyPr/>
          <a:lstStyle/>
          <a:p>
            <a:r>
              <a:rPr lang="en-US" dirty="0" smtClean="0"/>
              <a:t>Beau Biden Foundation, 2021</a:t>
            </a:r>
            <a:endParaRPr lang="en-US" dirty="0"/>
          </a:p>
        </p:txBody>
      </p:sp>
      <p:sp>
        <p:nvSpPr>
          <p:cNvPr id="5" name="Title 4"/>
          <p:cNvSpPr>
            <a:spLocks noGrp="1"/>
          </p:cNvSpPr>
          <p:nvPr>
            <p:ph type="title"/>
          </p:nvPr>
        </p:nvSpPr>
        <p:spPr/>
        <p:txBody>
          <a:bodyPr/>
          <a:lstStyle/>
          <a:p>
            <a:r>
              <a:rPr lang="en-US" dirty="0" smtClean="0">
                <a:solidFill>
                  <a:srgbClr val="002060"/>
                </a:solidFill>
              </a:rPr>
              <a:t>Early career</a:t>
            </a:r>
            <a:endParaRPr lang="en-US" dirty="0">
              <a:solidFill>
                <a:srgbClr val="002060"/>
              </a:solidFill>
            </a:endParaRPr>
          </a:p>
        </p:txBody>
      </p:sp>
    </p:spTree>
    <p:extLst>
      <p:ext uri="{BB962C8B-B14F-4D97-AF65-F5344CB8AC3E}">
        <p14:creationId xmlns:p14="http://schemas.microsoft.com/office/powerpoint/2010/main" val="1891781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620D8B2C-9D93-4B42-9A0C-800C6EEED423}"/>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300" dirty="0">
                <a:solidFill>
                  <a:srgbClr val="FFFFFF"/>
                </a:solidFill>
              </a:rPr>
              <a:t>intervening</a:t>
            </a:r>
          </a:p>
        </p:txBody>
      </p:sp>
      <p:sp>
        <p:nvSpPr>
          <p:cNvPr id="3" name="Content Placeholder 2">
            <a:extLst>
              <a:ext uri="{FF2B5EF4-FFF2-40B4-BE49-F238E27FC236}">
                <a16:creationId xmlns="" xmlns:a16="http://schemas.microsoft.com/office/drawing/2014/main" id="{B7D9866C-C787-DD40-9C01-FF9CAE054B14}"/>
              </a:ext>
            </a:extLst>
          </p:cNvPr>
          <p:cNvSpPr>
            <a:spLocks noGrp="1"/>
          </p:cNvSpPr>
          <p:nvPr>
            <p:ph idx="1"/>
          </p:nvPr>
        </p:nvSpPr>
        <p:spPr>
          <a:xfrm>
            <a:off x="5292499" y="2658141"/>
            <a:ext cx="6553200" cy="3878078"/>
          </a:xfrm>
        </p:spPr>
        <p:txBody>
          <a:bodyPr anchor="ctr">
            <a:normAutofit fontScale="92500" lnSpcReduction="20000"/>
          </a:bodyPr>
          <a:lstStyle/>
          <a:p>
            <a:pPr marL="0" indent="0">
              <a:buNone/>
            </a:pPr>
            <a:r>
              <a:rPr lang="en-US" sz="2800" b="1" u="sng" dirty="0"/>
              <a:t>Action Steps</a:t>
            </a:r>
          </a:p>
          <a:p>
            <a:r>
              <a:rPr lang="en-US" sz="2800" dirty="0"/>
              <a:t>If you see or learn of inappropriate conduct, you must:   stop the behavior, recite policy guidelines/notify supervision, and implement barriers to reoccurrences.</a:t>
            </a:r>
          </a:p>
          <a:p>
            <a:r>
              <a:rPr lang="en-US" sz="2800" dirty="0"/>
              <a:t>If you see criminal behavior, report immediately!</a:t>
            </a:r>
            <a:br>
              <a:rPr lang="en-US" sz="2800" dirty="0"/>
            </a:br>
            <a:r>
              <a:rPr lang="en-US" sz="2800" dirty="0"/>
              <a:t/>
            </a:r>
            <a:br>
              <a:rPr lang="en-US" sz="2800" dirty="0"/>
            </a:br>
            <a:r>
              <a:rPr lang="en-US" sz="2800" i="1" dirty="0"/>
              <a:t>Remember – child predators are counting on complicity by children and adults.</a:t>
            </a:r>
          </a:p>
          <a:p>
            <a:endParaRPr lang="en-US" sz="2800" dirty="0"/>
          </a:p>
        </p:txBody>
      </p:sp>
      <p:sp>
        <p:nvSpPr>
          <p:cNvPr id="4" name="Footer Placeholder 3">
            <a:extLst>
              <a:ext uri="{FF2B5EF4-FFF2-40B4-BE49-F238E27FC236}">
                <a16:creationId xmlns="" xmlns:a16="http://schemas.microsoft.com/office/drawing/2014/main" id="{54052911-534D-464B-8CB1-EF820B539C22}"/>
              </a:ext>
            </a:extLst>
          </p:cNvPr>
          <p:cNvSpPr>
            <a:spLocks noGrp="1"/>
          </p:cNvSpPr>
          <p:nvPr>
            <p:ph type="ftr" sz="quarter" idx="11"/>
          </p:nvPr>
        </p:nvSpPr>
        <p:spPr>
          <a:xfrm>
            <a:off x="3070171" y="6445373"/>
            <a:ext cx="4853331" cy="320040"/>
          </a:xfrm>
        </p:spPr>
        <p:txBody>
          <a:bodyPr>
            <a:normAutofit/>
          </a:bodyPr>
          <a:lstStyle/>
          <a:p>
            <a:pPr>
              <a:spcAft>
                <a:spcPts val="600"/>
              </a:spcAft>
            </a:pPr>
            <a:r>
              <a:rPr lang="en-US" dirty="0">
                <a:solidFill>
                  <a:schemeClr val="tx2">
                    <a:alpha val="70000"/>
                  </a:schemeClr>
                </a:solidFill>
              </a:rPr>
              <a:t>Beau Biden Foundation, 2021</a:t>
            </a:r>
          </a:p>
        </p:txBody>
      </p:sp>
      <p:sp>
        <p:nvSpPr>
          <p:cNvPr id="10" name="Content Placeholder 2">
            <a:extLst>
              <a:ext uri="{FF2B5EF4-FFF2-40B4-BE49-F238E27FC236}">
                <a16:creationId xmlns="" xmlns:a16="http://schemas.microsoft.com/office/drawing/2014/main" id="{EC6FA252-9884-7841-9D15-D16B8E930720}"/>
              </a:ext>
            </a:extLst>
          </p:cNvPr>
          <p:cNvSpPr txBox="1">
            <a:spLocks/>
          </p:cNvSpPr>
          <p:nvPr/>
        </p:nvSpPr>
        <p:spPr>
          <a:xfrm>
            <a:off x="5416045" y="170122"/>
            <a:ext cx="5014913" cy="2014126"/>
          </a:xfrm>
          <a:custGeom>
            <a:avLst/>
            <a:gdLst>
              <a:gd name="connsiteX0" fmla="*/ 0 w 5014913"/>
              <a:gd name="connsiteY0" fmla="*/ 0 h 2014126"/>
              <a:gd name="connsiteX1" fmla="*/ 727162 w 5014913"/>
              <a:gd name="connsiteY1" fmla="*/ 0 h 2014126"/>
              <a:gd name="connsiteX2" fmla="*/ 1404176 w 5014913"/>
              <a:gd name="connsiteY2" fmla="*/ 0 h 2014126"/>
              <a:gd name="connsiteX3" fmla="*/ 2031040 w 5014913"/>
              <a:gd name="connsiteY3" fmla="*/ 0 h 2014126"/>
              <a:gd name="connsiteX4" fmla="*/ 2657904 w 5014913"/>
              <a:gd name="connsiteY4" fmla="*/ 0 h 2014126"/>
              <a:gd name="connsiteX5" fmla="*/ 3385066 w 5014913"/>
              <a:gd name="connsiteY5" fmla="*/ 0 h 2014126"/>
              <a:gd name="connsiteX6" fmla="*/ 4062080 w 5014913"/>
              <a:gd name="connsiteY6" fmla="*/ 0 h 2014126"/>
              <a:gd name="connsiteX7" fmla="*/ 5014913 w 5014913"/>
              <a:gd name="connsiteY7" fmla="*/ 0 h 2014126"/>
              <a:gd name="connsiteX8" fmla="*/ 5014913 w 5014913"/>
              <a:gd name="connsiteY8" fmla="*/ 651234 h 2014126"/>
              <a:gd name="connsiteX9" fmla="*/ 5014913 w 5014913"/>
              <a:gd name="connsiteY9" fmla="*/ 1262186 h 2014126"/>
              <a:gd name="connsiteX10" fmla="*/ 5014913 w 5014913"/>
              <a:gd name="connsiteY10" fmla="*/ 2014126 h 2014126"/>
              <a:gd name="connsiteX11" fmla="*/ 4488347 w 5014913"/>
              <a:gd name="connsiteY11" fmla="*/ 2014126 h 2014126"/>
              <a:gd name="connsiteX12" fmla="*/ 3761185 w 5014913"/>
              <a:gd name="connsiteY12" fmla="*/ 2014126 h 2014126"/>
              <a:gd name="connsiteX13" fmla="*/ 3184470 w 5014913"/>
              <a:gd name="connsiteY13" fmla="*/ 2014126 h 2014126"/>
              <a:gd name="connsiteX14" fmla="*/ 2457307 w 5014913"/>
              <a:gd name="connsiteY14" fmla="*/ 2014126 h 2014126"/>
              <a:gd name="connsiteX15" fmla="*/ 1930742 w 5014913"/>
              <a:gd name="connsiteY15" fmla="*/ 2014126 h 2014126"/>
              <a:gd name="connsiteX16" fmla="*/ 1454325 w 5014913"/>
              <a:gd name="connsiteY16" fmla="*/ 2014126 h 2014126"/>
              <a:gd name="connsiteX17" fmla="*/ 977908 w 5014913"/>
              <a:gd name="connsiteY17" fmla="*/ 2014126 h 2014126"/>
              <a:gd name="connsiteX18" fmla="*/ 0 w 5014913"/>
              <a:gd name="connsiteY18" fmla="*/ 2014126 h 2014126"/>
              <a:gd name="connsiteX19" fmla="*/ 0 w 5014913"/>
              <a:gd name="connsiteY19" fmla="*/ 1403174 h 2014126"/>
              <a:gd name="connsiteX20" fmla="*/ 0 w 5014913"/>
              <a:gd name="connsiteY20" fmla="*/ 691517 h 2014126"/>
              <a:gd name="connsiteX21" fmla="*/ 0 w 5014913"/>
              <a:gd name="connsiteY21" fmla="*/ 0 h 201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14913" h="2014126" fill="none" extrusionOk="0">
                <a:moveTo>
                  <a:pt x="0" y="0"/>
                </a:moveTo>
                <a:cubicBezTo>
                  <a:pt x="220393" y="-9112"/>
                  <a:pt x="369807" y="28499"/>
                  <a:pt x="727162" y="0"/>
                </a:cubicBezTo>
                <a:cubicBezTo>
                  <a:pt x="1084517" y="-28499"/>
                  <a:pt x="1125988" y="15251"/>
                  <a:pt x="1404176" y="0"/>
                </a:cubicBezTo>
                <a:cubicBezTo>
                  <a:pt x="1682364" y="-15251"/>
                  <a:pt x="1726722" y="11254"/>
                  <a:pt x="2031040" y="0"/>
                </a:cubicBezTo>
                <a:cubicBezTo>
                  <a:pt x="2335358" y="-11254"/>
                  <a:pt x="2371466" y="-30210"/>
                  <a:pt x="2657904" y="0"/>
                </a:cubicBezTo>
                <a:cubicBezTo>
                  <a:pt x="2944342" y="30210"/>
                  <a:pt x="3204027" y="26778"/>
                  <a:pt x="3385066" y="0"/>
                </a:cubicBezTo>
                <a:cubicBezTo>
                  <a:pt x="3566105" y="-26778"/>
                  <a:pt x="3847872" y="-23632"/>
                  <a:pt x="4062080" y="0"/>
                </a:cubicBezTo>
                <a:cubicBezTo>
                  <a:pt x="4276288" y="23632"/>
                  <a:pt x="4759115" y="21620"/>
                  <a:pt x="5014913" y="0"/>
                </a:cubicBezTo>
                <a:cubicBezTo>
                  <a:pt x="5008654" y="271367"/>
                  <a:pt x="5023604" y="502590"/>
                  <a:pt x="5014913" y="651234"/>
                </a:cubicBezTo>
                <a:cubicBezTo>
                  <a:pt x="5006222" y="799878"/>
                  <a:pt x="5009420" y="1035446"/>
                  <a:pt x="5014913" y="1262186"/>
                </a:cubicBezTo>
                <a:cubicBezTo>
                  <a:pt x="5020406" y="1488926"/>
                  <a:pt x="5045083" y="1775127"/>
                  <a:pt x="5014913" y="2014126"/>
                </a:cubicBezTo>
                <a:cubicBezTo>
                  <a:pt x="4846596" y="2004802"/>
                  <a:pt x="4660580" y="2039217"/>
                  <a:pt x="4488347" y="2014126"/>
                </a:cubicBezTo>
                <a:cubicBezTo>
                  <a:pt x="4316114" y="1989035"/>
                  <a:pt x="3956710" y="2049868"/>
                  <a:pt x="3761185" y="2014126"/>
                </a:cubicBezTo>
                <a:cubicBezTo>
                  <a:pt x="3565660" y="1978384"/>
                  <a:pt x="3378449" y="2026407"/>
                  <a:pt x="3184470" y="2014126"/>
                </a:cubicBezTo>
                <a:cubicBezTo>
                  <a:pt x="2990491" y="2001845"/>
                  <a:pt x="2646724" y="2030726"/>
                  <a:pt x="2457307" y="2014126"/>
                </a:cubicBezTo>
                <a:cubicBezTo>
                  <a:pt x="2267890" y="1997526"/>
                  <a:pt x="2139041" y="2038522"/>
                  <a:pt x="1930742" y="2014126"/>
                </a:cubicBezTo>
                <a:cubicBezTo>
                  <a:pt x="1722443" y="1989730"/>
                  <a:pt x="1638002" y="2029818"/>
                  <a:pt x="1454325" y="2014126"/>
                </a:cubicBezTo>
                <a:cubicBezTo>
                  <a:pt x="1270648" y="1998434"/>
                  <a:pt x="1090661" y="2014568"/>
                  <a:pt x="977908" y="2014126"/>
                </a:cubicBezTo>
                <a:cubicBezTo>
                  <a:pt x="865155" y="2013684"/>
                  <a:pt x="322522" y="2042841"/>
                  <a:pt x="0" y="2014126"/>
                </a:cubicBezTo>
                <a:cubicBezTo>
                  <a:pt x="-17846" y="1823006"/>
                  <a:pt x="12452" y="1558890"/>
                  <a:pt x="0" y="1403174"/>
                </a:cubicBezTo>
                <a:cubicBezTo>
                  <a:pt x="-12452" y="1247458"/>
                  <a:pt x="-6451" y="887786"/>
                  <a:pt x="0" y="691517"/>
                </a:cubicBezTo>
                <a:cubicBezTo>
                  <a:pt x="6451" y="495248"/>
                  <a:pt x="-4854" y="272459"/>
                  <a:pt x="0" y="0"/>
                </a:cubicBezTo>
                <a:close/>
              </a:path>
              <a:path w="5014913" h="2014126" stroke="0" extrusionOk="0">
                <a:moveTo>
                  <a:pt x="0" y="0"/>
                </a:moveTo>
                <a:cubicBezTo>
                  <a:pt x="249218" y="27748"/>
                  <a:pt x="420398" y="-832"/>
                  <a:pt x="576715" y="0"/>
                </a:cubicBezTo>
                <a:cubicBezTo>
                  <a:pt x="733032" y="832"/>
                  <a:pt x="848457" y="-7188"/>
                  <a:pt x="1053132" y="0"/>
                </a:cubicBezTo>
                <a:cubicBezTo>
                  <a:pt x="1257807" y="7188"/>
                  <a:pt x="1594519" y="22834"/>
                  <a:pt x="1780294" y="0"/>
                </a:cubicBezTo>
                <a:cubicBezTo>
                  <a:pt x="1966069" y="-22834"/>
                  <a:pt x="2069034" y="-8250"/>
                  <a:pt x="2357009" y="0"/>
                </a:cubicBezTo>
                <a:cubicBezTo>
                  <a:pt x="2644985" y="8250"/>
                  <a:pt x="2712390" y="9718"/>
                  <a:pt x="2933724" y="0"/>
                </a:cubicBezTo>
                <a:cubicBezTo>
                  <a:pt x="3155058" y="-9718"/>
                  <a:pt x="3499063" y="-35379"/>
                  <a:pt x="3660886" y="0"/>
                </a:cubicBezTo>
                <a:cubicBezTo>
                  <a:pt x="3822709" y="35379"/>
                  <a:pt x="3980282" y="-16095"/>
                  <a:pt x="4187452" y="0"/>
                </a:cubicBezTo>
                <a:cubicBezTo>
                  <a:pt x="4394622" y="16095"/>
                  <a:pt x="4828663" y="1113"/>
                  <a:pt x="5014913" y="0"/>
                </a:cubicBezTo>
                <a:cubicBezTo>
                  <a:pt x="5049423" y="324234"/>
                  <a:pt x="4984004" y="568268"/>
                  <a:pt x="5014913" y="711658"/>
                </a:cubicBezTo>
                <a:cubicBezTo>
                  <a:pt x="5045822" y="855048"/>
                  <a:pt x="5037847" y="1122565"/>
                  <a:pt x="5014913" y="1342751"/>
                </a:cubicBezTo>
                <a:cubicBezTo>
                  <a:pt x="4991979" y="1562937"/>
                  <a:pt x="4992526" y="1830548"/>
                  <a:pt x="5014913" y="2014126"/>
                </a:cubicBezTo>
                <a:cubicBezTo>
                  <a:pt x="4704195" y="1999828"/>
                  <a:pt x="4608566" y="2030427"/>
                  <a:pt x="4337900" y="2014126"/>
                </a:cubicBezTo>
                <a:cubicBezTo>
                  <a:pt x="4067234" y="1997825"/>
                  <a:pt x="3840350" y="2037043"/>
                  <a:pt x="3610737" y="2014126"/>
                </a:cubicBezTo>
                <a:cubicBezTo>
                  <a:pt x="3381124" y="1991209"/>
                  <a:pt x="3125385" y="2032626"/>
                  <a:pt x="2883575" y="2014126"/>
                </a:cubicBezTo>
                <a:cubicBezTo>
                  <a:pt x="2641765" y="1995626"/>
                  <a:pt x="2510650" y="2038447"/>
                  <a:pt x="2357009" y="2014126"/>
                </a:cubicBezTo>
                <a:cubicBezTo>
                  <a:pt x="2203368" y="1989805"/>
                  <a:pt x="2017417" y="2010130"/>
                  <a:pt x="1730145" y="2014126"/>
                </a:cubicBezTo>
                <a:cubicBezTo>
                  <a:pt x="1442873" y="2018122"/>
                  <a:pt x="1171125" y="2027611"/>
                  <a:pt x="1002983" y="2014126"/>
                </a:cubicBezTo>
                <a:cubicBezTo>
                  <a:pt x="834841" y="2000641"/>
                  <a:pt x="461489" y="1995402"/>
                  <a:pt x="0" y="2014126"/>
                </a:cubicBezTo>
                <a:cubicBezTo>
                  <a:pt x="10243" y="1709231"/>
                  <a:pt x="-3755" y="1630080"/>
                  <a:pt x="0" y="1403174"/>
                </a:cubicBezTo>
                <a:cubicBezTo>
                  <a:pt x="3755" y="1176268"/>
                  <a:pt x="5293" y="910087"/>
                  <a:pt x="0" y="772082"/>
                </a:cubicBezTo>
                <a:cubicBezTo>
                  <a:pt x="-5293" y="634077"/>
                  <a:pt x="-21950" y="197585"/>
                  <a:pt x="0" y="0"/>
                </a:cubicBezTo>
                <a:close/>
              </a:path>
            </a:pathLst>
          </a:custGeom>
          <a:solidFill>
            <a:srgbClr val="FFFC00">
              <a:alpha val="53725"/>
            </a:srgbClr>
          </a:solidFill>
          <a:ln w="28575">
            <a:solidFill>
              <a:schemeClr val="tx1"/>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2400" dirty="0"/>
              <a:t>When boundary crossing behaviors are observed and not addressed, the behavior is condoned.  The  inappropriate behavior is ignored.</a:t>
            </a:r>
            <a:br>
              <a:rPr lang="en-US" sz="2400" dirty="0"/>
            </a:br>
            <a:endParaRPr lang="en-US" sz="2400" dirty="0"/>
          </a:p>
        </p:txBody>
      </p:sp>
    </p:spTree>
    <p:extLst>
      <p:ext uri="{BB962C8B-B14F-4D97-AF65-F5344CB8AC3E}">
        <p14:creationId xmlns:p14="http://schemas.microsoft.com/office/powerpoint/2010/main" val="1577024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3493E9-B2C7-EC40-98CC-658811D395FA}"/>
              </a:ext>
            </a:extLst>
          </p:cNvPr>
          <p:cNvSpPr>
            <a:spLocks noGrp="1"/>
          </p:cNvSpPr>
          <p:nvPr>
            <p:ph type="title"/>
          </p:nvPr>
        </p:nvSpPr>
        <p:spPr>
          <a:xfrm>
            <a:off x="6780212" y="982132"/>
            <a:ext cx="4802185" cy="1303867"/>
          </a:xfrm>
        </p:spPr>
        <p:txBody>
          <a:bodyPr>
            <a:normAutofit/>
          </a:bodyPr>
          <a:lstStyle/>
          <a:p>
            <a:r>
              <a:rPr lang="en-US" dirty="0"/>
              <a:t>BBF </a:t>
            </a:r>
            <a:r>
              <a:rPr lang="en-US" cap="none" dirty="0">
                <a:latin typeface="+mn-lt"/>
              </a:rPr>
              <a:t>e</a:t>
            </a:r>
            <a:r>
              <a:rPr lang="en-US" dirty="0"/>
              <a:t>Books</a:t>
            </a:r>
          </a:p>
        </p:txBody>
      </p:sp>
      <p:pic>
        <p:nvPicPr>
          <p:cNvPr id="6" name="Picture 5" descr="Graphical user interface, website&#10;&#10;Description automatically generated">
            <a:extLst>
              <a:ext uri="{FF2B5EF4-FFF2-40B4-BE49-F238E27FC236}">
                <a16:creationId xmlns="" xmlns:a16="http://schemas.microsoft.com/office/drawing/2014/main" id="{43C9ECF6-A269-D940-9E03-EB7842DB7515}"/>
              </a:ext>
            </a:extLst>
          </p:cNvPr>
          <p:cNvPicPr>
            <a:picLocks noChangeAspect="1"/>
          </p:cNvPicPr>
          <p:nvPr/>
        </p:nvPicPr>
        <p:blipFill rotWithShape="1">
          <a:blip r:embed="rId2"/>
          <a:srcRect r="5" b="3953"/>
          <a:stretch/>
        </p:blipFill>
        <p:spPr>
          <a:xfrm>
            <a:off x="371475" y="700088"/>
            <a:ext cx="5631445" cy="5605268"/>
          </a:xfrm>
          <a:prstGeom prst="rect">
            <a:avLst/>
          </a:prstGeom>
        </p:spPr>
      </p:pic>
      <p:sp>
        <p:nvSpPr>
          <p:cNvPr id="4" name="Google Shape;320;p29">
            <a:extLst>
              <a:ext uri="{FF2B5EF4-FFF2-40B4-BE49-F238E27FC236}">
                <a16:creationId xmlns="" xmlns:a16="http://schemas.microsoft.com/office/drawing/2014/main" id="{70326C3A-47FC-A74C-9D25-C014C3189C3C}"/>
              </a:ext>
            </a:extLst>
          </p:cNvPr>
          <p:cNvSpPr txBox="1">
            <a:spLocks noGrp="1"/>
          </p:cNvSpPr>
          <p:nvPr>
            <p:ph idx="1"/>
          </p:nvPr>
        </p:nvSpPr>
        <p:spPr>
          <a:xfrm>
            <a:off x="6780213" y="2556932"/>
            <a:ext cx="4802184" cy="3318936"/>
          </a:xfrm>
          <a:prstGeom prst="rect">
            <a:avLst/>
          </a:prstGeom>
        </p:spPr>
        <p:txBody>
          <a:bodyPr spcFirstLastPara="1" lIns="91425" tIns="45700" rIns="91425" bIns="45700" anchorCtr="0">
            <a:normAutofit/>
          </a:bodyPr>
          <a:lstStyle/>
          <a:p>
            <a:pPr marL="228600" lvl="0" indent="-228600">
              <a:lnSpc>
                <a:spcPct val="90000"/>
              </a:lnSpc>
              <a:spcBef>
                <a:spcPts val="1000"/>
              </a:spcBef>
              <a:spcAft>
                <a:spcPts val="0"/>
              </a:spcAft>
              <a:buClr>
                <a:schemeClr val="lt1"/>
              </a:buClr>
              <a:buSzPts val="2000"/>
              <a:buChar char="●"/>
            </a:pPr>
            <a:r>
              <a:rPr lang="en-US" dirty="0"/>
              <a:t>Beau Biden Foundation E-books: </a:t>
            </a:r>
            <a:r>
              <a:rPr lang="en-US" dirty="0">
                <a:hlinkClick r:id="rId3"/>
              </a:rPr>
              <a:t>https://www.beaubidenfoundation.org/ebooks-2/</a:t>
            </a:r>
            <a:endParaRPr dirty="0"/>
          </a:p>
        </p:txBody>
      </p:sp>
    </p:spTree>
    <p:extLst>
      <p:ext uri="{BB962C8B-B14F-4D97-AF65-F5344CB8AC3E}">
        <p14:creationId xmlns:p14="http://schemas.microsoft.com/office/powerpoint/2010/main" val="389871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C966A4D4-049A-4389-B407-0E7091A07C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04672" y="640080"/>
            <a:ext cx="4475892" cy="1635287"/>
          </a:xfrm>
          <a:solidFill>
            <a:srgbClr val="FFFFFF"/>
          </a:solidFill>
          <a:ln>
            <a:solidFill>
              <a:srgbClr val="404040"/>
            </a:solidFill>
          </a:ln>
        </p:spPr>
        <p:txBody>
          <a:bodyPr>
            <a:normAutofit/>
          </a:bodyPr>
          <a:lstStyle/>
          <a:p>
            <a:r>
              <a:rPr lang="en-US" dirty="0"/>
              <a:t>Prevention </a:t>
            </a:r>
            <a:r>
              <a:rPr lang="en-US" b="1" u="sng" dirty="0"/>
              <a:t>is</a:t>
            </a:r>
            <a:r>
              <a:rPr lang="en-US" b="1" dirty="0"/>
              <a:t> </a:t>
            </a:r>
            <a:r>
              <a:rPr lang="en-US" dirty="0"/>
              <a:t>Necessary</a:t>
            </a:r>
          </a:p>
        </p:txBody>
      </p:sp>
      <p:sp>
        <p:nvSpPr>
          <p:cNvPr id="3" name="Content Placeholder 2"/>
          <p:cNvSpPr>
            <a:spLocks noGrp="1"/>
          </p:cNvSpPr>
          <p:nvPr>
            <p:ph idx="1"/>
          </p:nvPr>
        </p:nvSpPr>
        <p:spPr>
          <a:xfrm>
            <a:off x="804672" y="2275367"/>
            <a:ext cx="4475892" cy="3625883"/>
          </a:xfrm>
        </p:spPr>
        <p:txBody>
          <a:bodyPr>
            <a:noAutofit/>
          </a:bodyPr>
          <a:lstStyle/>
          <a:p>
            <a:r>
              <a:rPr lang="en-US" sz="2400" dirty="0">
                <a:solidFill>
                  <a:srgbClr val="FFFFFF"/>
                </a:solidFill>
              </a:rPr>
              <a:t>Teaching children-before they are likely victims-about predators</a:t>
            </a:r>
          </a:p>
          <a:p>
            <a:r>
              <a:rPr lang="en-US" sz="2400" dirty="0">
                <a:solidFill>
                  <a:srgbClr val="FFFFFF"/>
                </a:solidFill>
              </a:rPr>
              <a:t>Educating parents/foster parents/ those in youth serving organizations</a:t>
            </a:r>
          </a:p>
          <a:p>
            <a:r>
              <a:rPr lang="en-US" sz="2400" dirty="0">
                <a:solidFill>
                  <a:srgbClr val="FFFFFF"/>
                </a:solidFill>
              </a:rPr>
              <a:t>Online safety skills/sharing with unknown people</a:t>
            </a:r>
          </a:p>
          <a:p>
            <a:r>
              <a:rPr lang="en-US" sz="2400" dirty="0">
                <a:solidFill>
                  <a:srgbClr val="FFFFFF"/>
                </a:solidFill>
              </a:rPr>
              <a:t>Appropriate screen time </a:t>
            </a:r>
          </a:p>
        </p:txBody>
      </p:sp>
      <p:sp>
        <p:nvSpPr>
          <p:cNvPr id="4" name="Footer Placeholder 3">
            <a:extLst>
              <a:ext uri="{FF2B5EF4-FFF2-40B4-BE49-F238E27FC236}">
                <a16:creationId xmlns="" xmlns:a16="http://schemas.microsoft.com/office/drawing/2014/main" id="{8299C098-9111-BE41-A163-D7AE45E99560}"/>
              </a:ext>
            </a:extLst>
          </p:cNvPr>
          <p:cNvSpPr>
            <a:spLocks noGrp="1"/>
          </p:cNvSpPr>
          <p:nvPr>
            <p:ph type="ftr" sz="quarter" idx="11"/>
          </p:nvPr>
        </p:nvSpPr>
        <p:spPr>
          <a:xfrm>
            <a:off x="804672" y="6224660"/>
            <a:ext cx="4671182" cy="313300"/>
          </a:xfrm>
        </p:spPr>
        <p:txBody>
          <a:bodyPr>
            <a:normAutofit/>
          </a:bodyPr>
          <a:lstStyle/>
          <a:p>
            <a:pPr>
              <a:spcAft>
                <a:spcPts val="600"/>
              </a:spcAft>
            </a:pPr>
            <a:r>
              <a:rPr lang="en-US" dirty="0">
                <a:solidFill>
                  <a:srgbClr val="FFFFFF">
                    <a:alpha val="70000"/>
                  </a:srgbClr>
                </a:solidFill>
              </a:rPr>
              <a:t>Beau Biden Foundation, 2020</a:t>
            </a:r>
          </a:p>
        </p:txBody>
      </p:sp>
      <p:sp>
        <p:nvSpPr>
          <p:cNvPr id="13" name="Rectangle 12">
            <a:extLst>
              <a:ext uri="{FF2B5EF4-FFF2-40B4-BE49-F238E27FC236}">
                <a16:creationId xmlns="" xmlns:a16="http://schemas.microsoft.com/office/drawing/2014/main" id="{B5899359-8523-4D4D-B568-3FDFAF982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2E9C9585-DA89-4D7E-BCDF-576461A1A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hand&#10;&#10;Description automatically generated">
            <a:extLst>
              <a:ext uri="{FF2B5EF4-FFF2-40B4-BE49-F238E27FC236}">
                <a16:creationId xmlns="" xmlns:a16="http://schemas.microsoft.com/office/drawing/2014/main" id="{4D3677F0-CE20-834D-9CD3-8857FDA76962}"/>
              </a:ext>
            </a:extLst>
          </p:cNvPr>
          <p:cNvPicPr>
            <a:picLocks noChangeAspect="1"/>
          </p:cNvPicPr>
          <p:nvPr/>
        </p:nvPicPr>
        <p:blipFill rotWithShape="1">
          <a:blip r:embed="rId2"/>
          <a:srcRect l="27457" r="13599"/>
          <a:stretch/>
        </p:blipFill>
        <p:spPr>
          <a:xfrm>
            <a:off x="7103428" y="970949"/>
            <a:ext cx="4082096" cy="4599432"/>
          </a:xfrm>
          <a:prstGeom prst="rect">
            <a:avLst/>
          </a:prstGeom>
        </p:spPr>
      </p:pic>
    </p:spTree>
    <p:extLst>
      <p:ext uri="{BB962C8B-B14F-4D97-AF65-F5344CB8AC3E}">
        <p14:creationId xmlns:p14="http://schemas.microsoft.com/office/powerpoint/2010/main" val="868174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ATTORNEY GENERAL </a:t>
            </a:r>
            <a:br>
              <a:rPr lang="en-US" dirty="0" smtClean="0"/>
            </a:br>
            <a:r>
              <a:rPr lang="en-US" dirty="0" smtClean="0"/>
              <a:t>JOSEPH R. BIDEN III</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dirty="0">
                <a:solidFill>
                  <a:srgbClr val="002060"/>
                </a:solidFill>
              </a:rPr>
              <a:t>In November 2006,  Biden was elected Delaware's 44th Attorney General, where he served with distinction for two terms. </a:t>
            </a:r>
            <a:endParaRPr lang="en-US" sz="2400" dirty="0" smtClean="0">
              <a:solidFill>
                <a:srgbClr val="002060"/>
              </a:solidFill>
            </a:endParaRPr>
          </a:p>
          <a:p>
            <a:pPr marL="0" indent="0">
              <a:buNone/>
            </a:pPr>
            <a:r>
              <a:rPr lang="en-US" sz="2400" dirty="0" smtClean="0">
                <a:solidFill>
                  <a:srgbClr val="002060"/>
                </a:solidFill>
              </a:rPr>
              <a:t>Beau was </a:t>
            </a:r>
            <a:r>
              <a:rPr lang="en-US" sz="2400" dirty="0">
                <a:solidFill>
                  <a:srgbClr val="002060"/>
                </a:solidFill>
              </a:rPr>
              <a:t>as an outspoken advocate for the protection of children, and vulnerable victims of violence. He was a fierce consumer advocate, particularly in the area of housing and was a national leader in holding the financial institutions accountable, receiving national recognition for his work. </a:t>
            </a:r>
          </a:p>
          <a:p>
            <a:endParaRPr lang="en-US" dirty="0"/>
          </a:p>
          <a:p>
            <a:endParaRPr lang="en-US" dirty="0"/>
          </a:p>
        </p:txBody>
      </p:sp>
      <p:sp>
        <p:nvSpPr>
          <p:cNvPr id="4" name="Footer Placeholder 3"/>
          <p:cNvSpPr>
            <a:spLocks noGrp="1"/>
          </p:cNvSpPr>
          <p:nvPr>
            <p:ph type="ftr" sz="quarter" idx="11"/>
          </p:nvPr>
        </p:nvSpPr>
        <p:spPr/>
        <p:txBody>
          <a:bodyPr/>
          <a:lstStyle/>
          <a:p>
            <a:r>
              <a:rPr lang="en-US" smtClean="0"/>
              <a:t>Beau Biden Foundation, 2020</a:t>
            </a:r>
            <a:endParaRPr lang="en-US"/>
          </a:p>
        </p:txBody>
      </p:sp>
    </p:spTree>
    <p:extLst>
      <p:ext uri="{BB962C8B-B14F-4D97-AF65-F5344CB8AC3E}">
        <p14:creationId xmlns:p14="http://schemas.microsoft.com/office/powerpoint/2010/main" val="1078154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285" y="216976"/>
            <a:ext cx="7992579" cy="1379349"/>
          </a:xfrm>
        </p:spPr>
        <p:txBody>
          <a:bodyPr>
            <a:normAutofit fontScale="90000"/>
          </a:bodyPr>
          <a:lstStyle/>
          <a:p>
            <a:r>
              <a:rPr lang="en-US" dirty="0" smtClean="0"/>
              <a:t>ATTORNEY GENERAL JOSEPH R. BIDEN III WITH (THEN) </a:t>
            </a:r>
            <a:br>
              <a:rPr lang="en-US" dirty="0" smtClean="0"/>
            </a:br>
            <a:r>
              <a:rPr lang="en-US" dirty="0" smtClean="0"/>
              <a:t>VICE-PRESIDENT JOSEPH R. BIDEN JR.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2696" y="1751310"/>
            <a:ext cx="6803756" cy="4097442"/>
          </a:xfrm>
        </p:spPr>
      </p:pic>
      <p:sp>
        <p:nvSpPr>
          <p:cNvPr id="4" name="Footer Placeholder 3"/>
          <p:cNvSpPr>
            <a:spLocks noGrp="1"/>
          </p:cNvSpPr>
          <p:nvPr>
            <p:ph type="ftr" sz="quarter" idx="11"/>
          </p:nvPr>
        </p:nvSpPr>
        <p:spPr/>
        <p:txBody>
          <a:bodyPr/>
          <a:lstStyle/>
          <a:p>
            <a:r>
              <a:rPr lang="en-US" dirty="0" smtClean="0"/>
              <a:t>Beau Biden Foundation, 2021</a:t>
            </a:r>
            <a:endParaRPr lang="en-US" dirty="0"/>
          </a:p>
        </p:txBody>
      </p:sp>
    </p:spTree>
    <p:extLst>
      <p:ext uri="{BB962C8B-B14F-4D97-AF65-F5344CB8AC3E}">
        <p14:creationId xmlns:p14="http://schemas.microsoft.com/office/powerpoint/2010/main" val="1168233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Military service</a:t>
            </a:r>
            <a:endParaRPr lang="en-US" dirty="0">
              <a:solidFill>
                <a:srgbClr val="002060"/>
              </a:solidFill>
            </a:endParaRPr>
          </a:p>
        </p:txBody>
      </p:sp>
      <p:sp>
        <p:nvSpPr>
          <p:cNvPr id="3" name="Content Placeholder 2"/>
          <p:cNvSpPr>
            <a:spLocks noGrp="1"/>
          </p:cNvSpPr>
          <p:nvPr>
            <p:ph idx="1"/>
          </p:nvPr>
        </p:nvSpPr>
        <p:spPr/>
        <p:txBody>
          <a:bodyPr>
            <a:normAutofit/>
          </a:bodyPr>
          <a:lstStyle/>
          <a:p>
            <a:pPr marL="0" indent="0">
              <a:buNone/>
            </a:pPr>
            <a:r>
              <a:rPr lang="en-US" sz="2000" dirty="0" smtClean="0">
                <a:solidFill>
                  <a:srgbClr val="002060"/>
                </a:solidFill>
              </a:rPr>
              <a:t>Beau </a:t>
            </a:r>
            <a:r>
              <a:rPr lang="en-US" sz="2000" dirty="0">
                <a:solidFill>
                  <a:srgbClr val="002060"/>
                </a:solidFill>
              </a:rPr>
              <a:t>Biden's military service began in 2003 when was commissioned as a first lieutenant in the 261st Signal Brigade as part of the Judge Advocate General Corps. </a:t>
            </a:r>
            <a:endParaRPr lang="en-US" sz="2000" dirty="0" smtClean="0">
              <a:solidFill>
                <a:srgbClr val="002060"/>
              </a:solidFill>
            </a:endParaRPr>
          </a:p>
          <a:p>
            <a:pPr marL="0" indent="0">
              <a:buNone/>
            </a:pPr>
            <a:r>
              <a:rPr lang="en-US" sz="2000" dirty="0">
                <a:solidFill>
                  <a:srgbClr val="002060"/>
                </a:solidFill>
              </a:rPr>
              <a:t>During his tenure as Attorney General, he deployed to Iraq with the Delaware National Guard's 261st Signal </a:t>
            </a:r>
            <a:r>
              <a:rPr lang="en-US" sz="2000" dirty="0" smtClean="0">
                <a:solidFill>
                  <a:srgbClr val="002060"/>
                </a:solidFill>
              </a:rPr>
              <a:t>Brigade in September 2008.  </a:t>
            </a:r>
          </a:p>
          <a:p>
            <a:pPr marL="0" indent="0">
              <a:buNone/>
            </a:pPr>
            <a:r>
              <a:rPr lang="en-US" sz="2000" dirty="0" smtClean="0">
                <a:solidFill>
                  <a:srgbClr val="002060"/>
                </a:solidFill>
              </a:rPr>
              <a:t>Following </a:t>
            </a:r>
            <a:r>
              <a:rPr lang="en-US" sz="2000" dirty="0">
                <a:solidFill>
                  <a:srgbClr val="002060"/>
                </a:solidFill>
              </a:rPr>
              <a:t>his return from Iraq in 2009, Biden remained in the Guard, was </a:t>
            </a:r>
            <a:r>
              <a:rPr lang="en-US" sz="2000" dirty="0" smtClean="0">
                <a:solidFill>
                  <a:srgbClr val="002060"/>
                </a:solidFill>
              </a:rPr>
              <a:t>prom Biden attained the rank of Major</a:t>
            </a:r>
            <a:r>
              <a:rPr lang="en-US" sz="2000" dirty="0">
                <a:solidFill>
                  <a:srgbClr val="002060"/>
                </a:solidFill>
              </a:rPr>
              <a:t>, and actively served in the State Staff Judge Advocate's office until his passing on May 30, 2015.</a:t>
            </a:r>
          </a:p>
          <a:p>
            <a:endParaRPr lang="en-US" sz="2000" dirty="0">
              <a:solidFill>
                <a:srgbClr val="002060"/>
              </a:solidFill>
            </a:endParaRPr>
          </a:p>
        </p:txBody>
      </p:sp>
      <p:sp>
        <p:nvSpPr>
          <p:cNvPr id="4" name="Footer Placeholder 3"/>
          <p:cNvSpPr>
            <a:spLocks noGrp="1"/>
          </p:cNvSpPr>
          <p:nvPr>
            <p:ph type="ftr" sz="quarter" idx="11"/>
          </p:nvPr>
        </p:nvSpPr>
        <p:spPr/>
        <p:txBody>
          <a:bodyPr/>
          <a:lstStyle/>
          <a:p>
            <a:r>
              <a:rPr lang="en-US" dirty="0" smtClean="0"/>
              <a:t>Beau Biden Foundation, 2021</a:t>
            </a:r>
            <a:endParaRPr lang="en-US" dirty="0"/>
          </a:p>
        </p:txBody>
      </p:sp>
    </p:spTree>
    <p:extLst>
      <p:ext uri="{BB962C8B-B14F-4D97-AF65-F5344CB8AC3E}">
        <p14:creationId xmlns:p14="http://schemas.microsoft.com/office/powerpoint/2010/main" val="1263911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714" y="185979"/>
            <a:ext cx="7729728" cy="780340"/>
          </a:xfrm>
        </p:spPr>
        <p:txBody>
          <a:bodyPr/>
          <a:lstStyle/>
          <a:p>
            <a:r>
              <a:rPr lang="en-US" dirty="0" smtClean="0">
                <a:solidFill>
                  <a:srgbClr val="002060"/>
                </a:solidFill>
              </a:rPr>
              <a:t>Military career</a:t>
            </a:r>
            <a:endParaRPr lang="en-US" dirty="0">
              <a:solidFill>
                <a:srgbClr val="002060"/>
              </a:solidFill>
            </a:endParaRPr>
          </a:p>
        </p:txBody>
      </p:sp>
      <p:sp>
        <p:nvSpPr>
          <p:cNvPr id="3" name="Content Placeholder 2"/>
          <p:cNvSpPr>
            <a:spLocks noGrp="1"/>
          </p:cNvSpPr>
          <p:nvPr>
            <p:ph idx="1"/>
          </p:nvPr>
        </p:nvSpPr>
        <p:spPr>
          <a:xfrm>
            <a:off x="1441341" y="1286359"/>
            <a:ext cx="9376475" cy="4949849"/>
          </a:xfrm>
        </p:spPr>
        <p:txBody>
          <a:bodyPr>
            <a:normAutofit fontScale="70000" lnSpcReduction="20000"/>
          </a:bodyPr>
          <a:lstStyle/>
          <a:p>
            <a:pPr marL="0" indent="0">
              <a:buNone/>
            </a:pPr>
            <a:r>
              <a:rPr lang="en-US" sz="2600" dirty="0">
                <a:solidFill>
                  <a:srgbClr val="002060"/>
                </a:solidFill>
              </a:rPr>
              <a:t>Major Biden was </a:t>
            </a:r>
            <a:r>
              <a:rPr lang="en-US" sz="2600" dirty="0" smtClean="0">
                <a:solidFill>
                  <a:srgbClr val="002060"/>
                </a:solidFill>
              </a:rPr>
              <a:t>awarded several honors including:</a:t>
            </a:r>
          </a:p>
          <a:p>
            <a:pPr marL="0" indent="0">
              <a:buNone/>
            </a:pPr>
            <a:r>
              <a:rPr lang="en-US" sz="2600" dirty="0" smtClean="0">
                <a:solidFill>
                  <a:srgbClr val="002060"/>
                </a:solidFill>
              </a:rPr>
              <a:t>the </a:t>
            </a:r>
            <a:r>
              <a:rPr lang="en-US" sz="2600" dirty="0">
                <a:solidFill>
                  <a:srgbClr val="002060"/>
                </a:solidFill>
              </a:rPr>
              <a:t>Legion of Merit Medal, </a:t>
            </a:r>
            <a:endParaRPr lang="en-US" sz="2600" dirty="0" smtClean="0">
              <a:solidFill>
                <a:srgbClr val="002060"/>
              </a:solidFill>
            </a:endParaRPr>
          </a:p>
          <a:p>
            <a:pPr marL="0" indent="0">
              <a:buNone/>
            </a:pPr>
            <a:r>
              <a:rPr lang="en-US" sz="2600" dirty="0" smtClean="0">
                <a:solidFill>
                  <a:srgbClr val="002060"/>
                </a:solidFill>
              </a:rPr>
              <a:t>the </a:t>
            </a:r>
            <a:r>
              <a:rPr lang="en-US" sz="2600" dirty="0">
                <a:solidFill>
                  <a:srgbClr val="002060"/>
                </a:solidFill>
              </a:rPr>
              <a:t>Bronze Star Medal, </a:t>
            </a:r>
            <a:endParaRPr lang="en-US" sz="2600" dirty="0" smtClean="0">
              <a:solidFill>
                <a:srgbClr val="002060"/>
              </a:solidFill>
            </a:endParaRPr>
          </a:p>
          <a:p>
            <a:pPr marL="0" indent="0">
              <a:buNone/>
            </a:pPr>
            <a:r>
              <a:rPr lang="en-US" sz="2600" dirty="0" smtClean="0">
                <a:solidFill>
                  <a:srgbClr val="002060"/>
                </a:solidFill>
              </a:rPr>
              <a:t>the </a:t>
            </a:r>
            <a:r>
              <a:rPr lang="en-US" sz="2600" dirty="0">
                <a:solidFill>
                  <a:srgbClr val="002060"/>
                </a:solidFill>
              </a:rPr>
              <a:t>Delaware Conspicuous Service Cross, </a:t>
            </a:r>
            <a:endParaRPr lang="en-US" sz="2600" dirty="0" smtClean="0">
              <a:solidFill>
                <a:srgbClr val="002060"/>
              </a:solidFill>
            </a:endParaRPr>
          </a:p>
          <a:p>
            <a:pPr marL="0" indent="0">
              <a:buNone/>
            </a:pPr>
            <a:r>
              <a:rPr lang="en-US" sz="2600" dirty="0">
                <a:solidFill>
                  <a:srgbClr val="002060"/>
                </a:solidFill>
              </a:rPr>
              <a:t>t</a:t>
            </a:r>
            <a:r>
              <a:rPr lang="en-US" sz="2600" dirty="0" smtClean="0">
                <a:solidFill>
                  <a:srgbClr val="002060"/>
                </a:solidFill>
              </a:rPr>
              <a:t>he </a:t>
            </a:r>
            <a:r>
              <a:rPr lang="en-US" sz="2600" dirty="0">
                <a:solidFill>
                  <a:srgbClr val="002060"/>
                </a:solidFill>
              </a:rPr>
              <a:t>Army Achievement Medal, </a:t>
            </a:r>
            <a:endParaRPr lang="en-US" sz="2600" dirty="0" smtClean="0">
              <a:solidFill>
                <a:srgbClr val="002060"/>
              </a:solidFill>
            </a:endParaRPr>
          </a:p>
          <a:p>
            <a:pPr marL="0" indent="0">
              <a:buNone/>
            </a:pPr>
            <a:r>
              <a:rPr lang="en-US" sz="2600" dirty="0" smtClean="0">
                <a:solidFill>
                  <a:srgbClr val="002060"/>
                </a:solidFill>
              </a:rPr>
              <a:t>the Army </a:t>
            </a:r>
            <a:r>
              <a:rPr lang="en-US" sz="2600" dirty="0">
                <a:solidFill>
                  <a:srgbClr val="002060"/>
                </a:solidFill>
              </a:rPr>
              <a:t>Reserve Component Achievement Medal (2 oak leaf clusters), </a:t>
            </a:r>
            <a:endParaRPr lang="en-US" sz="2600" dirty="0" smtClean="0">
              <a:solidFill>
                <a:srgbClr val="002060"/>
              </a:solidFill>
            </a:endParaRPr>
          </a:p>
          <a:p>
            <a:pPr marL="0" indent="0">
              <a:buNone/>
            </a:pPr>
            <a:r>
              <a:rPr lang="en-US" sz="2600" dirty="0" smtClean="0">
                <a:solidFill>
                  <a:srgbClr val="002060"/>
                </a:solidFill>
              </a:rPr>
              <a:t>the </a:t>
            </a:r>
            <a:r>
              <a:rPr lang="en-US" sz="2600" dirty="0">
                <a:solidFill>
                  <a:srgbClr val="002060"/>
                </a:solidFill>
              </a:rPr>
              <a:t>National Defense Service Medal, </a:t>
            </a:r>
            <a:endParaRPr lang="en-US" sz="2600" dirty="0" smtClean="0">
              <a:solidFill>
                <a:srgbClr val="002060"/>
              </a:solidFill>
            </a:endParaRPr>
          </a:p>
          <a:p>
            <a:pPr marL="0" indent="0">
              <a:buNone/>
            </a:pPr>
            <a:r>
              <a:rPr lang="en-US" sz="2600" dirty="0" smtClean="0">
                <a:solidFill>
                  <a:srgbClr val="002060"/>
                </a:solidFill>
              </a:rPr>
              <a:t>the </a:t>
            </a:r>
            <a:r>
              <a:rPr lang="en-US" sz="2600" dirty="0">
                <a:solidFill>
                  <a:srgbClr val="002060"/>
                </a:solidFill>
              </a:rPr>
              <a:t>Iraq Campaign Medal, </a:t>
            </a:r>
            <a:endParaRPr lang="en-US" sz="2600" dirty="0" smtClean="0">
              <a:solidFill>
                <a:srgbClr val="002060"/>
              </a:solidFill>
            </a:endParaRPr>
          </a:p>
          <a:p>
            <a:pPr marL="0" indent="0">
              <a:buNone/>
            </a:pPr>
            <a:r>
              <a:rPr lang="en-US" sz="2600" dirty="0" smtClean="0">
                <a:solidFill>
                  <a:srgbClr val="002060"/>
                </a:solidFill>
              </a:rPr>
              <a:t>Global </a:t>
            </a:r>
            <a:r>
              <a:rPr lang="en-US" sz="2600" dirty="0">
                <a:solidFill>
                  <a:srgbClr val="002060"/>
                </a:solidFill>
              </a:rPr>
              <a:t>War on Terrorism Service Medal</a:t>
            </a:r>
            <a:r>
              <a:rPr lang="en-US" sz="2600" dirty="0" smtClean="0">
                <a:solidFill>
                  <a:srgbClr val="002060"/>
                </a:solidFill>
              </a:rPr>
              <a:t>,</a:t>
            </a:r>
          </a:p>
          <a:p>
            <a:pPr marL="0" indent="0">
              <a:buNone/>
            </a:pPr>
            <a:r>
              <a:rPr lang="en-US" sz="2600" dirty="0" smtClean="0">
                <a:solidFill>
                  <a:srgbClr val="002060"/>
                </a:solidFill>
              </a:rPr>
              <a:t> </a:t>
            </a:r>
            <a:r>
              <a:rPr lang="en-US" sz="2600" dirty="0">
                <a:solidFill>
                  <a:srgbClr val="002060"/>
                </a:solidFill>
              </a:rPr>
              <a:t>the Humanitarian Service Medal, </a:t>
            </a:r>
            <a:endParaRPr lang="en-US" sz="2600" dirty="0" smtClean="0">
              <a:solidFill>
                <a:srgbClr val="002060"/>
              </a:solidFill>
            </a:endParaRPr>
          </a:p>
          <a:p>
            <a:pPr marL="0" indent="0">
              <a:buNone/>
            </a:pPr>
            <a:r>
              <a:rPr lang="en-US" sz="2600" dirty="0" smtClean="0">
                <a:solidFill>
                  <a:srgbClr val="002060"/>
                </a:solidFill>
              </a:rPr>
              <a:t>the </a:t>
            </a:r>
            <a:r>
              <a:rPr lang="en-US" sz="2600" dirty="0">
                <a:solidFill>
                  <a:srgbClr val="002060"/>
                </a:solidFill>
              </a:rPr>
              <a:t>Army Service Ribbon, the Armed Forces Reserve Medal (with M device), </a:t>
            </a:r>
            <a:endParaRPr lang="en-US" sz="2600" dirty="0" smtClean="0">
              <a:solidFill>
                <a:srgbClr val="002060"/>
              </a:solidFill>
            </a:endParaRPr>
          </a:p>
          <a:p>
            <a:pPr marL="0" indent="0">
              <a:buNone/>
            </a:pPr>
            <a:r>
              <a:rPr lang="en-US" sz="2600" dirty="0" smtClean="0">
                <a:solidFill>
                  <a:srgbClr val="002060"/>
                </a:solidFill>
              </a:rPr>
              <a:t>the </a:t>
            </a:r>
            <a:r>
              <a:rPr lang="en-US" sz="2600" dirty="0">
                <a:solidFill>
                  <a:srgbClr val="002060"/>
                </a:solidFill>
              </a:rPr>
              <a:t>Army Overseas Service Ribbon, </a:t>
            </a:r>
            <a:endParaRPr lang="en-US" sz="2600" dirty="0" smtClean="0">
              <a:solidFill>
                <a:srgbClr val="002060"/>
              </a:solidFill>
            </a:endParaRPr>
          </a:p>
          <a:p>
            <a:pPr marL="0" indent="0">
              <a:buNone/>
            </a:pPr>
            <a:r>
              <a:rPr lang="en-US" sz="2600" dirty="0" smtClean="0">
                <a:solidFill>
                  <a:srgbClr val="002060"/>
                </a:solidFill>
              </a:rPr>
              <a:t>the </a:t>
            </a:r>
            <a:r>
              <a:rPr lang="en-US" sz="2600" dirty="0">
                <a:solidFill>
                  <a:srgbClr val="002060"/>
                </a:solidFill>
              </a:rPr>
              <a:t>Army Meritorious Unit Commendation Ribbon, </a:t>
            </a:r>
            <a:endParaRPr lang="en-US" sz="2600" dirty="0" smtClean="0">
              <a:solidFill>
                <a:srgbClr val="002060"/>
              </a:solidFill>
            </a:endParaRPr>
          </a:p>
          <a:p>
            <a:pPr marL="0" indent="0">
              <a:buNone/>
            </a:pPr>
            <a:r>
              <a:rPr lang="en-US" sz="2600" dirty="0" smtClean="0">
                <a:solidFill>
                  <a:srgbClr val="002060"/>
                </a:solidFill>
              </a:rPr>
              <a:t>And several other awards and commendations</a:t>
            </a:r>
          </a:p>
          <a:p>
            <a:endParaRPr lang="en-US" dirty="0"/>
          </a:p>
        </p:txBody>
      </p:sp>
      <p:sp>
        <p:nvSpPr>
          <p:cNvPr id="4" name="Footer Placeholder 3"/>
          <p:cNvSpPr>
            <a:spLocks noGrp="1"/>
          </p:cNvSpPr>
          <p:nvPr>
            <p:ph type="ftr" sz="quarter" idx="11"/>
          </p:nvPr>
        </p:nvSpPr>
        <p:spPr/>
        <p:txBody>
          <a:bodyPr/>
          <a:lstStyle/>
          <a:p>
            <a:r>
              <a:rPr lang="en-US" dirty="0" smtClean="0"/>
              <a:t>Beau Biden Foundation, 2021</a:t>
            </a:r>
            <a:endParaRPr lang="en-US" dirty="0"/>
          </a:p>
        </p:txBody>
      </p:sp>
    </p:spTree>
    <p:extLst>
      <p:ext uri="{BB962C8B-B14F-4D97-AF65-F5344CB8AC3E}">
        <p14:creationId xmlns:p14="http://schemas.microsoft.com/office/powerpoint/2010/main" val="1994947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life’s passion of </a:t>
            </a:r>
            <a:br>
              <a:rPr lang="en-US" dirty="0" smtClean="0"/>
            </a:br>
            <a:r>
              <a:rPr lang="en-US" dirty="0" smtClean="0"/>
              <a:t>attorney general </a:t>
            </a:r>
            <a:r>
              <a:rPr lang="en-US" dirty="0" err="1" smtClean="0"/>
              <a:t>biden</a:t>
            </a:r>
            <a:endParaRPr lang="en-US" dirty="0"/>
          </a:p>
        </p:txBody>
      </p:sp>
      <p:sp>
        <p:nvSpPr>
          <p:cNvPr id="3" name="Content Placeholder 2"/>
          <p:cNvSpPr>
            <a:spLocks noGrp="1"/>
          </p:cNvSpPr>
          <p:nvPr>
            <p:ph idx="1"/>
          </p:nvPr>
        </p:nvSpPr>
        <p:spPr/>
        <p:txBody>
          <a:bodyPr>
            <a:normAutofit/>
          </a:bodyPr>
          <a:lstStyle/>
          <a:p>
            <a:pPr marL="0" indent="0">
              <a:buNone/>
            </a:pPr>
            <a:r>
              <a:rPr lang="en-US" b="1" u="sng" dirty="0"/>
              <a:t>As Attorney General Beau Biden’s Guiding Principles </a:t>
            </a:r>
            <a:endParaRPr lang="en-US" dirty="0"/>
          </a:p>
          <a:p>
            <a:pPr fontAlgn="base"/>
            <a:r>
              <a:rPr lang="en-US" dirty="0"/>
              <a:t>Fighting for the most vulnerable. </a:t>
            </a:r>
          </a:p>
          <a:p>
            <a:pPr fontAlgn="base"/>
            <a:r>
              <a:rPr lang="en-US" dirty="0"/>
              <a:t>Standing up for those who cannot stand up for themselves.</a:t>
            </a:r>
          </a:p>
          <a:p>
            <a:pPr fontAlgn="base"/>
            <a:r>
              <a:rPr lang="en-US" dirty="0"/>
              <a:t>Giving a voice to voiceless victims. </a:t>
            </a:r>
          </a:p>
          <a:p>
            <a:pPr fontAlgn="base"/>
            <a:r>
              <a:rPr lang="en-US" dirty="0"/>
              <a:t>Protecting the public’s safety is the government’s most important priority.</a:t>
            </a:r>
          </a:p>
          <a:p>
            <a:r>
              <a:rPr lang="en-US" b="1" u="sng" dirty="0"/>
              <a:t>Protecting Children</a:t>
            </a:r>
            <a:endParaRPr lang="en-US" dirty="0"/>
          </a:p>
          <a:p>
            <a:endParaRPr lang="en-US" dirty="0"/>
          </a:p>
        </p:txBody>
      </p:sp>
      <p:sp>
        <p:nvSpPr>
          <p:cNvPr id="4" name="Footer Placeholder 3"/>
          <p:cNvSpPr>
            <a:spLocks noGrp="1"/>
          </p:cNvSpPr>
          <p:nvPr>
            <p:ph type="ftr" sz="quarter" idx="11"/>
          </p:nvPr>
        </p:nvSpPr>
        <p:spPr/>
        <p:txBody>
          <a:bodyPr/>
          <a:lstStyle/>
          <a:p>
            <a:r>
              <a:rPr lang="en-US" smtClean="0"/>
              <a:t>Beau Biden Foundation, 2020</a:t>
            </a:r>
            <a:endParaRPr lang="en-US"/>
          </a:p>
        </p:txBody>
      </p:sp>
    </p:spTree>
    <p:extLst>
      <p:ext uri="{BB962C8B-B14F-4D97-AF65-F5344CB8AC3E}">
        <p14:creationId xmlns:p14="http://schemas.microsoft.com/office/powerpoint/2010/main" val="1526104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959" y="185980"/>
            <a:ext cx="11205275" cy="5554047"/>
          </a:xfrm>
        </p:spPr>
        <p:txBody>
          <a:bodyPr>
            <a:noAutofit/>
          </a:bodyPr>
          <a:lstStyle/>
          <a:p>
            <a:pPr fontAlgn="base"/>
            <a:r>
              <a:rPr lang="en-US" sz="1600" dirty="0"/>
              <a:t>Established Child Predator Task Force – first of its kind in Delaware – to track down those seeking to hurt our kids. The task force’s work has led to the conviction of more than 200 predators and the rescue of over 100 children. </a:t>
            </a:r>
          </a:p>
          <a:p>
            <a:pPr fontAlgn="base"/>
            <a:r>
              <a:rPr lang="en-US" sz="1600" dirty="0"/>
              <a:t>S</a:t>
            </a:r>
            <a:r>
              <a:rPr lang="en-US" sz="1600" dirty="0" smtClean="0"/>
              <a:t>uccessfully </a:t>
            </a:r>
            <a:r>
              <a:rPr lang="en-US" sz="1600" dirty="0"/>
              <a:t>prosecuted Earl Bradley – one of the worst pedophiles in history – and secured a sentence of 14 life terms plus more than 160 years in prison for the former pediatrician who abused dozens of very young patients. The office also actively participated in the civil lawsuit, ensuring the rights of all children on video received the maximum award,  providing and coordinating implementation of the settlement where nearly 1000 claimants were found entitled to settlement benefits. </a:t>
            </a:r>
          </a:p>
          <a:p>
            <a:pPr fontAlgn="base"/>
            <a:r>
              <a:rPr lang="en-US" sz="1600" dirty="0"/>
              <a:t>Made Delaware a national leader in protecting children from sexual predators by imposing strict registration and notification requirements for sex offenders (Adam Walsh Act, 2010).</a:t>
            </a:r>
          </a:p>
          <a:p>
            <a:pPr fontAlgn="base"/>
            <a:r>
              <a:rPr lang="en-US" sz="1600" dirty="0"/>
              <a:t>Successfully fought for new tough, mandatory prison sentences on child pornographers and fought for state laws to better protect children against predators lurking online and better protect children from physical abuse, especially very young children and children with disabilities. </a:t>
            </a:r>
          </a:p>
          <a:p>
            <a:pPr fontAlgn="base"/>
            <a:r>
              <a:rPr lang="en-US" sz="1600" dirty="0"/>
              <a:t>Brought child abuse prevention training to Delaware to teach adults to spot the signs of child abuse and report the abuse to authorities because only 1 in 10 victims will report their abuse even though 9 out of 10 victims are hurt by someone who claims to love them – more than 14,000 trained during the administration. (**The Beau Biden Foundation has picked up this mantle,  training thousands of people in 23 states.  Reports to the child abuse hotline have increased from approximately 5000 to more than 20,000 since this training has been implemented in Delaware.) </a:t>
            </a:r>
          </a:p>
          <a:p>
            <a:pPr fontAlgn="base"/>
            <a:r>
              <a:rPr lang="en-US" sz="1600" dirty="0"/>
              <a:t>Beau spoke to approximately 30,000 Delaware school children about staying safe online and bullying. </a:t>
            </a:r>
          </a:p>
          <a:p>
            <a:pPr fontAlgn="base"/>
            <a:r>
              <a:rPr lang="en-US" sz="1600" dirty="0"/>
              <a:t>Successfully worked to change state law to increase the reporting of bullying incidents in schools and helped develop a statewide policy to protect kids from cyberbullying.</a:t>
            </a:r>
          </a:p>
          <a:p>
            <a:pPr fontAlgn="base"/>
            <a:r>
              <a:rPr lang="en-US" sz="1600" dirty="0"/>
              <a:t>Drafted and implemented the first Child Abuse law to focus special attention, and in consideration of the special circumstances of the crimes committed against children, </a:t>
            </a:r>
            <a:endParaRPr lang="en-US" sz="1600" dirty="0"/>
          </a:p>
        </p:txBody>
      </p:sp>
      <p:sp>
        <p:nvSpPr>
          <p:cNvPr id="4" name="Footer Placeholder 3"/>
          <p:cNvSpPr>
            <a:spLocks noGrp="1"/>
          </p:cNvSpPr>
          <p:nvPr>
            <p:ph type="ftr" sz="quarter" idx="11"/>
          </p:nvPr>
        </p:nvSpPr>
        <p:spPr>
          <a:xfrm>
            <a:off x="588936" y="6447295"/>
            <a:ext cx="2510725" cy="410705"/>
          </a:xfrm>
        </p:spPr>
        <p:txBody>
          <a:bodyPr/>
          <a:lstStyle/>
          <a:p>
            <a:r>
              <a:rPr lang="en-US" dirty="0" smtClean="0"/>
              <a:t>Beau Biden Foundation, 2021</a:t>
            </a:r>
            <a:endParaRPr lang="en-US" dirty="0"/>
          </a:p>
        </p:txBody>
      </p:sp>
    </p:spTree>
    <p:extLst>
      <p:ext uri="{BB962C8B-B14F-4D97-AF65-F5344CB8AC3E}">
        <p14:creationId xmlns:p14="http://schemas.microsoft.com/office/powerpoint/2010/main" val="1214172711"/>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{4F4EA678-4FFF-7A49-A64E-6FA44570532E}tf10001120</Template>
  <TotalTime>1599</TotalTime>
  <Words>1712</Words>
  <Application>Microsoft Macintosh PowerPoint</Application>
  <PresentationFormat>Widescreen</PresentationFormat>
  <Paragraphs>220</Paragraphs>
  <Slides>32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Calibri</vt:lpstr>
      <vt:lpstr>Georgia</vt:lpstr>
      <vt:lpstr>Gill Sans MT</vt:lpstr>
      <vt:lpstr>Times New Roman</vt:lpstr>
      <vt:lpstr>Wingdings</vt:lpstr>
      <vt:lpstr>Arial</vt:lpstr>
      <vt:lpstr>Parcel</vt:lpstr>
      <vt:lpstr>  the LEGACY OF  Beau Biden-  the beau biden Foundation for the protection of children  </vt:lpstr>
      <vt:lpstr>    </vt:lpstr>
      <vt:lpstr>Early career</vt:lpstr>
      <vt:lpstr>ATTORNEY GENERAL  JOSEPH R. BIDEN III</vt:lpstr>
      <vt:lpstr>ATTORNEY GENERAL JOSEPH R. BIDEN III WITH (THEN)  VICE-PRESIDENT JOSEPH R. BIDEN JR.   </vt:lpstr>
      <vt:lpstr>Military service</vt:lpstr>
      <vt:lpstr>Military career</vt:lpstr>
      <vt:lpstr>The life’s passion of  attorney general biden</vt:lpstr>
      <vt:lpstr>PowerPoint Presentation</vt:lpstr>
      <vt:lpstr>“As adults, we have a legal and moral obligation to stand up and speak out for children who are being abused. These children cannot speak for themselves.” -BEAU BIDEN (February 3, 1969—May 30, 2015) </vt:lpstr>
      <vt:lpstr>Prevalence of Child Sexual Abuse </vt:lpstr>
      <vt:lpstr>Vulnerable children affected by sexual abuse</vt:lpstr>
      <vt:lpstr>Child Sexual Abuse  Happens in many settings</vt:lpstr>
      <vt:lpstr> Who  are  the Perpetrators   </vt:lpstr>
      <vt:lpstr>Youth Serving  Professions</vt:lpstr>
      <vt:lpstr>Choosing Caretakers</vt:lpstr>
      <vt:lpstr>The Beau biden foundation  shield of protection</vt:lpstr>
      <vt:lpstr>Participating Partner Organizations  Work Directly  with the  Beau Biden Foundation  </vt:lpstr>
      <vt:lpstr>Recognizing and Reporting  Child Abuse</vt:lpstr>
      <vt:lpstr>PROVIDE THE TOOLS TO Organizations to PREVENT RECOGNIZE and report child abuse  </vt:lpstr>
      <vt:lpstr>Protecting children in virtual learning environments</vt:lpstr>
      <vt:lpstr> Grooming Children, Families, and Organizations </vt:lpstr>
      <vt:lpstr>One-on–One  unobservable uninterruptible time</vt:lpstr>
      <vt:lpstr>The Grooming Process is Careful and Deliberate-   NOT ACCIDENTAL</vt:lpstr>
      <vt:lpstr> The  Grooming Process </vt:lpstr>
      <vt:lpstr>Online Grooming:   The Internet is one of the easiest settings for child predators</vt:lpstr>
      <vt:lpstr>Drugs, Alcohol, Pornography</vt:lpstr>
      <vt:lpstr>Child Pornography And  Sexual abuse</vt:lpstr>
      <vt:lpstr>What do organizations need to DO to protect children</vt:lpstr>
      <vt:lpstr>intervening</vt:lpstr>
      <vt:lpstr>BBF eBooks</vt:lpstr>
      <vt:lpstr>Prevention is Necessary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GROOMING CHILDREN, Families, and Organizations  </dc:title>
  <dc:creator>Tricia Scott</dc:creator>
  <cp:lastModifiedBy>Patricia Lewis</cp:lastModifiedBy>
  <cp:revision>30</cp:revision>
  <dcterms:created xsi:type="dcterms:W3CDTF">2020-06-29T17:13:01Z</dcterms:created>
  <dcterms:modified xsi:type="dcterms:W3CDTF">2021-10-22T14:03:59Z</dcterms:modified>
</cp:coreProperties>
</file>