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64" r:id="rId4"/>
    <p:sldId id="259" r:id="rId5"/>
    <p:sldId id="276" r:id="rId6"/>
    <p:sldId id="272" r:id="rId7"/>
    <p:sldId id="261" r:id="rId8"/>
    <p:sldId id="278" r:id="rId9"/>
    <p:sldId id="258" r:id="rId10"/>
    <p:sldId id="279" r:id="rId11"/>
    <p:sldId id="280" r:id="rId12"/>
    <p:sldId id="277" r:id="rId13"/>
    <p:sldId id="275" r:id="rId14"/>
    <p:sldId id="274" r:id="rId15"/>
    <p:sldId id="269" r:id="rId16"/>
    <p:sldId id="267" r:id="rId17"/>
    <p:sldId id="263" r:id="rId18"/>
    <p:sldId id="26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303F29-39AC-038F-FDFE-2F16F8FD6090}" name="Anahi Leyva" initials="AL" userId="S::anahi@hawthornestrategy.com::7fad7433-04b0-416e-89a4-76626d6aaeda" providerId="AD"/>
  <p188:author id="{11670DFF-A8BD-95D9-E51B-587E0DF403E2}" name="Cynthia McCafferty" initials="CM" userId="S::Cynthia@hawthornestrategy.com::4a3c7cde-0e8c-418b-8ca9-2f78fa265a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24F894-F5E2-4EF4-BC3C-1841E4F1F786}" v="4" dt="2025-06-16T19:22:47.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86804" autoAdjust="0"/>
  </p:normalViewPr>
  <p:slideViewPr>
    <p:cSldViewPr snapToGrid="0">
      <p:cViewPr varScale="1">
        <p:scale>
          <a:sx n="101" d="100"/>
          <a:sy n="101" d="100"/>
        </p:scale>
        <p:origin x="3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2BEC90-BD86-48ED-A7DD-1559AFA54480}" type="datetimeFigureOut">
              <a:rPr lang="en-US" smtClean="0"/>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5D58F-18AD-4EFC-86F9-2949544C2F01}" type="slidenum">
              <a:rPr lang="en-US" smtClean="0"/>
              <a:t>‹#›</a:t>
            </a:fld>
            <a:endParaRPr lang="en-US"/>
          </a:p>
        </p:txBody>
      </p:sp>
    </p:spTree>
    <p:extLst>
      <p:ext uri="{BB962C8B-B14F-4D97-AF65-F5344CB8AC3E}">
        <p14:creationId xmlns:p14="http://schemas.microsoft.com/office/powerpoint/2010/main" val="265128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5D58F-18AD-4EFC-86F9-2949544C2F01}" type="slidenum">
              <a:rPr lang="en-US" smtClean="0"/>
              <a:t>2</a:t>
            </a:fld>
            <a:endParaRPr lang="en-US"/>
          </a:p>
        </p:txBody>
      </p:sp>
    </p:spTree>
    <p:extLst>
      <p:ext uri="{BB962C8B-B14F-4D97-AF65-F5344CB8AC3E}">
        <p14:creationId xmlns:p14="http://schemas.microsoft.com/office/powerpoint/2010/main" val="4068676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5D58F-18AD-4EFC-86F9-2949544C2F01}" type="slidenum">
              <a:rPr lang="en-US" smtClean="0"/>
              <a:t>3</a:t>
            </a:fld>
            <a:endParaRPr lang="en-US"/>
          </a:p>
        </p:txBody>
      </p:sp>
    </p:spTree>
    <p:extLst>
      <p:ext uri="{BB962C8B-B14F-4D97-AF65-F5344CB8AC3E}">
        <p14:creationId xmlns:p14="http://schemas.microsoft.com/office/powerpoint/2010/main" val="262548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5D58F-18AD-4EFC-86F9-2949544C2F01}" type="slidenum">
              <a:rPr lang="en-US" smtClean="0"/>
              <a:t>6</a:t>
            </a:fld>
            <a:endParaRPr lang="en-US"/>
          </a:p>
        </p:txBody>
      </p:sp>
    </p:spTree>
    <p:extLst>
      <p:ext uri="{BB962C8B-B14F-4D97-AF65-F5344CB8AC3E}">
        <p14:creationId xmlns:p14="http://schemas.microsoft.com/office/powerpoint/2010/main" val="1783873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682E7-329E-D19B-72BD-54B68FE44C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E7A4C-E76B-AA87-B5E5-49941AC7E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B63A83-09F3-7725-84DF-41509FD90F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421661-8A80-AFCC-E845-8E59D1890DCC}"/>
              </a:ext>
            </a:extLst>
          </p:cNvPr>
          <p:cNvSpPr>
            <a:spLocks noGrp="1"/>
          </p:cNvSpPr>
          <p:nvPr>
            <p:ph type="sldNum" sz="quarter" idx="5"/>
          </p:nvPr>
        </p:nvSpPr>
        <p:spPr/>
        <p:txBody>
          <a:bodyPr/>
          <a:lstStyle/>
          <a:p>
            <a:fld id="{1975D58F-18AD-4EFC-86F9-2949544C2F01}" type="slidenum">
              <a:rPr lang="en-US" smtClean="0"/>
              <a:t>7</a:t>
            </a:fld>
            <a:endParaRPr lang="en-US"/>
          </a:p>
        </p:txBody>
      </p:sp>
    </p:spTree>
    <p:extLst>
      <p:ext uri="{BB962C8B-B14F-4D97-AF65-F5344CB8AC3E}">
        <p14:creationId xmlns:p14="http://schemas.microsoft.com/office/powerpoint/2010/main" val="248626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5D58F-18AD-4EFC-86F9-2949544C2F01}" type="slidenum">
              <a:rPr lang="en-US" smtClean="0"/>
              <a:t>9</a:t>
            </a:fld>
            <a:endParaRPr lang="en-US"/>
          </a:p>
        </p:txBody>
      </p:sp>
    </p:spTree>
    <p:extLst>
      <p:ext uri="{BB962C8B-B14F-4D97-AF65-F5344CB8AC3E}">
        <p14:creationId xmlns:p14="http://schemas.microsoft.com/office/powerpoint/2010/main" val="1645443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0B3E6-AA13-F70D-C8E5-B8099F2C8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C44A0-0E96-8510-9E65-388AC0368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237826-51D0-5924-41C7-2E9FAA3CE6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7BDB79-F2CA-B529-D7FD-F5ED8E893CD3}"/>
              </a:ext>
            </a:extLst>
          </p:cNvPr>
          <p:cNvSpPr>
            <a:spLocks noGrp="1"/>
          </p:cNvSpPr>
          <p:nvPr>
            <p:ph type="sldNum" sz="quarter" idx="5"/>
          </p:nvPr>
        </p:nvSpPr>
        <p:spPr/>
        <p:txBody>
          <a:bodyPr/>
          <a:lstStyle/>
          <a:p>
            <a:fld id="{1975D58F-18AD-4EFC-86F9-2949544C2F01}" type="slidenum">
              <a:rPr lang="en-US" smtClean="0"/>
              <a:t>13</a:t>
            </a:fld>
            <a:endParaRPr lang="en-US"/>
          </a:p>
        </p:txBody>
      </p:sp>
    </p:spTree>
    <p:extLst>
      <p:ext uri="{BB962C8B-B14F-4D97-AF65-F5344CB8AC3E}">
        <p14:creationId xmlns:p14="http://schemas.microsoft.com/office/powerpoint/2010/main" val="3661700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86824-AC8C-DF85-F45F-72D10BA6C4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F1D55-8661-BB2E-0499-4A4FA78F00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3489F-92DC-1E97-7B77-CDED047771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A75D71-9DCD-4E8B-EA30-CAD34A9830F6}"/>
              </a:ext>
            </a:extLst>
          </p:cNvPr>
          <p:cNvSpPr>
            <a:spLocks noGrp="1"/>
          </p:cNvSpPr>
          <p:nvPr>
            <p:ph type="sldNum" sz="quarter" idx="5"/>
          </p:nvPr>
        </p:nvSpPr>
        <p:spPr/>
        <p:txBody>
          <a:bodyPr/>
          <a:lstStyle/>
          <a:p>
            <a:fld id="{1975D58F-18AD-4EFC-86F9-2949544C2F01}" type="slidenum">
              <a:rPr lang="en-US" smtClean="0"/>
              <a:t>16</a:t>
            </a:fld>
            <a:endParaRPr lang="en-US"/>
          </a:p>
        </p:txBody>
      </p:sp>
    </p:spTree>
    <p:extLst>
      <p:ext uri="{BB962C8B-B14F-4D97-AF65-F5344CB8AC3E}">
        <p14:creationId xmlns:p14="http://schemas.microsoft.com/office/powerpoint/2010/main" val="4293274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88C5F-AC3F-6E3C-437C-4731D28E89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75C5EB-ECEB-48DE-8EF1-6E286B91FE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B1E76F-880D-248F-45C8-B6A33B1955C9}"/>
              </a:ext>
            </a:extLst>
          </p:cNvPr>
          <p:cNvSpPr>
            <a:spLocks noGrp="1"/>
          </p:cNvSpPr>
          <p:nvPr>
            <p:ph type="dt" sz="half" idx="10"/>
          </p:nvPr>
        </p:nvSpPr>
        <p:spPr/>
        <p:txBody>
          <a:bodyPr/>
          <a:lstStyle/>
          <a:p>
            <a:fld id="{B8CFD6F4-0237-4C4C-89DC-36F2D3C690BA}" type="datetimeFigureOut">
              <a:rPr lang="en-US" smtClean="0"/>
              <a:t>6/24/2025</a:t>
            </a:fld>
            <a:endParaRPr lang="en-US"/>
          </a:p>
        </p:txBody>
      </p:sp>
      <p:sp>
        <p:nvSpPr>
          <p:cNvPr id="5" name="Footer Placeholder 4">
            <a:extLst>
              <a:ext uri="{FF2B5EF4-FFF2-40B4-BE49-F238E27FC236}">
                <a16:creationId xmlns:a16="http://schemas.microsoft.com/office/drawing/2014/main" id="{E293ED73-5A34-8C6E-8FEA-E217F2BB1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B6116-9405-168F-96C0-FE2C6EBD18D7}"/>
              </a:ext>
            </a:extLst>
          </p:cNvPr>
          <p:cNvSpPr>
            <a:spLocks noGrp="1"/>
          </p:cNvSpPr>
          <p:nvPr>
            <p:ph type="sldNum" sz="quarter" idx="12"/>
          </p:nvPr>
        </p:nvSpPr>
        <p:spPr/>
        <p:txBody>
          <a:bodyPr/>
          <a:lstStyle/>
          <a:p>
            <a:fld id="{B11362DD-2F5D-4330-AECB-23F9B35911F5}" type="slidenum">
              <a:rPr lang="en-US" smtClean="0"/>
              <a:t>‹#›</a:t>
            </a:fld>
            <a:endParaRPr lang="en-US"/>
          </a:p>
        </p:txBody>
      </p:sp>
    </p:spTree>
    <p:extLst>
      <p:ext uri="{BB962C8B-B14F-4D97-AF65-F5344CB8AC3E}">
        <p14:creationId xmlns:p14="http://schemas.microsoft.com/office/powerpoint/2010/main" val="1723152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1873C-ED7F-74DF-040C-5D147E9DEA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290A05-252E-9FD0-2617-20224F1C95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D2AEA-9CAD-F1F6-458D-FA08A9A97385}"/>
              </a:ext>
            </a:extLst>
          </p:cNvPr>
          <p:cNvSpPr>
            <a:spLocks noGrp="1"/>
          </p:cNvSpPr>
          <p:nvPr>
            <p:ph type="dt" sz="half" idx="10"/>
          </p:nvPr>
        </p:nvSpPr>
        <p:spPr/>
        <p:txBody>
          <a:bodyPr/>
          <a:lstStyle/>
          <a:p>
            <a:fld id="{B8CFD6F4-0237-4C4C-89DC-36F2D3C690BA}" type="datetimeFigureOut">
              <a:rPr lang="en-US" smtClean="0"/>
              <a:t>6/24/2025</a:t>
            </a:fld>
            <a:endParaRPr lang="en-US"/>
          </a:p>
        </p:txBody>
      </p:sp>
      <p:sp>
        <p:nvSpPr>
          <p:cNvPr id="5" name="Footer Placeholder 4">
            <a:extLst>
              <a:ext uri="{FF2B5EF4-FFF2-40B4-BE49-F238E27FC236}">
                <a16:creationId xmlns:a16="http://schemas.microsoft.com/office/drawing/2014/main" id="{DAC662BF-213E-E452-7FE3-AA0A7B26F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CA177-A186-90E6-D898-E2874CA144B3}"/>
              </a:ext>
            </a:extLst>
          </p:cNvPr>
          <p:cNvSpPr>
            <a:spLocks noGrp="1"/>
          </p:cNvSpPr>
          <p:nvPr>
            <p:ph type="sldNum" sz="quarter" idx="12"/>
          </p:nvPr>
        </p:nvSpPr>
        <p:spPr/>
        <p:txBody>
          <a:bodyPr/>
          <a:lstStyle/>
          <a:p>
            <a:fld id="{B11362DD-2F5D-4330-AECB-23F9B35911F5}" type="slidenum">
              <a:rPr lang="en-US" smtClean="0"/>
              <a:t>‹#›</a:t>
            </a:fld>
            <a:endParaRPr lang="en-US"/>
          </a:p>
        </p:txBody>
      </p:sp>
    </p:spTree>
    <p:extLst>
      <p:ext uri="{BB962C8B-B14F-4D97-AF65-F5344CB8AC3E}">
        <p14:creationId xmlns:p14="http://schemas.microsoft.com/office/powerpoint/2010/main" val="680887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9390EB-E206-8C54-3E0D-920F4AEC15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64FD8B-D3BE-F4C2-7C71-342AF5DE47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4F041-66B9-5FEE-1EC1-020A99FD0A5B}"/>
              </a:ext>
            </a:extLst>
          </p:cNvPr>
          <p:cNvSpPr>
            <a:spLocks noGrp="1"/>
          </p:cNvSpPr>
          <p:nvPr>
            <p:ph type="dt" sz="half" idx="10"/>
          </p:nvPr>
        </p:nvSpPr>
        <p:spPr/>
        <p:txBody>
          <a:bodyPr/>
          <a:lstStyle/>
          <a:p>
            <a:fld id="{B8CFD6F4-0237-4C4C-89DC-36F2D3C690BA}" type="datetimeFigureOut">
              <a:rPr lang="en-US" smtClean="0"/>
              <a:t>6/24/2025</a:t>
            </a:fld>
            <a:endParaRPr lang="en-US"/>
          </a:p>
        </p:txBody>
      </p:sp>
      <p:sp>
        <p:nvSpPr>
          <p:cNvPr id="5" name="Footer Placeholder 4">
            <a:extLst>
              <a:ext uri="{FF2B5EF4-FFF2-40B4-BE49-F238E27FC236}">
                <a16:creationId xmlns:a16="http://schemas.microsoft.com/office/drawing/2014/main" id="{FF63F1C5-C91B-0FBB-8F71-85B66D843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23406-1C45-CD82-8219-D86EDD47866E}"/>
              </a:ext>
            </a:extLst>
          </p:cNvPr>
          <p:cNvSpPr>
            <a:spLocks noGrp="1"/>
          </p:cNvSpPr>
          <p:nvPr>
            <p:ph type="sldNum" sz="quarter" idx="12"/>
          </p:nvPr>
        </p:nvSpPr>
        <p:spPr/>
        <p:txBody>
          <a:bodyPr/>
          <a:lstStyle/>
          <a:p>
            <a:fld id="{B11362DD-2F5D-4330-AECB-23F9B35911F5}" type="slidenum">
              <a:rPr lang="en-US" smtClean="0"/>
              <a:t>‹#›</a:t>
            </a:fld>
            <a:endParaRPr lang="en-US"/>
          </a:p>
        </p:txBody>
      </p:sp>
    </p:spTree>
    <p:extLst>
      <p:ext uri="{BB962C8B-B14F-4D97-AF65-F5344CB8AC3E}">
        <p14:creationId xmlns:p14="http://schemas.microsoft.com/office/powerpoint/2010/main" val="2565118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0FA62-06BC-309A-D0C6-6D6909A052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5CD64-DC29-DD27-9DE3-6635A996A7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F3232-3885-3197-7F91-D6C0DC17E806}"/>
              </a:ext>
            </a:extLst>
          </p:cNvPr>
          <p:cNvSpPr>
            <a:spLocks noGrp="1"/>
          </p:cNvSpPr>
          <p:nvPr>
            <p:ph type="dt" sz="half" idx="10"/>
          </p:nvPr>
        </p:nvSpPr>
        <p:spPr/>
        <p:txBody>
          <a:bodyPr/>
          <a:lstStyle/>
          <a:p>
            <a:fld id="{B8CFD6F4-0237-4C4C-89DC-36F2D3C690BA}" type="datetimeFigureOut">
              <a:rPr lang="en-US" smtClean="0"/>
              <a:t>6/24/2025</a:t>
            </a:fld>
            <a:endParaRPr lang="en-US"/>
          </a:p>
        </p:txBody>
      </p:sp>
      <p:sp>
        <p:nvSpPr>
          <p:cNvPr id="5" name="Footer Placeholder 4">
            <a:extLst>
              <a:ext uri="{FF2B5EF4-FFF2-40B4-BE49-F238E27FC236}">
                <a16:creationId xmlns:a16="http://schemas.microsoft.com/office/drawing/2014/main" id="{C53A1985-0E71-9D1B-32CD-F1576A3F5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F7FDB-06B5-F304-5CC9-2C53969B820A}"/>
              </a:ext>
            </a:extLst>
          </p:cNvPr>
          <p:cNvSpPr>
            <a:spLocks noGrp="1"/>
          </p:cNvSpPr>
          <p:nvPr>
            <p:ph type="sldNum" sz="quarter" idx="12"/>
          </p:nvPr>
        </p:nvSpPr>
        <p:spPr/>
        <p:txBody>
          <a:bodyPr/>
          <a:lstStyle/>
          <a:p>
            <a:fld id="{B11362DD-2F5D-4330-AECB-23F9B35911F5}" type="slidenum">
              <a:rPr lang="en-US" smtClean="0"/>
              <a:t>‹#›</a:t>
            </a:fld>
            <a:endParaRPr lang="en-US"/>
          </a:p>
        </p:txBody>
      </p:sp>
    </p:spTree>
    <p:extLst>
      <p:ext uri="{BB962C8B-B14F-4D97-AF65-F5344CB8AC3E}">
        <p14:creationId xmlns:p14="http://schemas.microsoft.com/office/powerpoint/2010/main" val="1700769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CE61-8061-905F-FC89-C5F04F9C9F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B3FD45-494E-6472-5F7A-F5E27D4A30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DA35D9-B1FF-D084-803D-32DACA02EA23}"/>
              </a:ext>
            </a:extLst>
          </p:cNvPr>
          <p:cNvSpPr>
            <a:spLocks noGrp="1"/>
          </p:cNvSpPr>
          <p:nvPr>
            <p:ph type="dt" sz="half" idx="10"/>
          </p:nvPr>
        </p:nvSpPr>
        <p:spPr/>
        <p:txBody>
          <a:bodyPr/>
          <a:lstStyle/>
          <a:p>
            <a:fld id="{B8CFD6F4-0237-4C4C-89DC-36F2D3C690BA}" type="datetimeFigureOut">
              <a:rPr lang="en-US" smtClean="0"/>
              <a:t>6/24/2025</a:t>
            </a:fld>
            <a:endParaRPr lang="en-US"/>
          </a:p>
        </p:txBody>
      </p:sp>
      <p:sp>
        <p:nvSpPr>
          <p:cNvPr id="5" name="Footer Placeholder 4">
            <a:extLst>
              <a:ext uri="{FF2B5EF4-FFF2-40B4-BE49-F238E27FC236}">
                <a16:creationId xmlns:a16="http://schemas.microsoft.com/office/drawing/2014/main" id="{5962D5BF-967C-65E1-DF10-AEE78B8D5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EE85A-7A5F-CD1A-875C-623C4B408C4A}"/>
              </a:ext>
            </a:extLst>
          </p:cNvPr>
          <p:cNvSpPr>
            <a:spLocks noGrp="1"/>
          </p:cNvSpPr>
          <p:nvPr>
            <p:ph type="sldNum" sz="quarter" idx="12"/>
          </p:nvPr>
        </p:nvSpPr>
        <p:spPr/>
        <p:txBody>
          <a:bodyPr/>
          <a:lstStyle/>
          <a:p>
            <a:fld id="{B11362DD-2F5D-4330-AECB-23F9B35911F5}" type="slidenum">
              <a:rPr lang="en-US" smtClean="0"/>
              <a:t>‹#›</a:t>
            </a:fld>
            <a:endParaRPr lang="en-US"/>
          </a:p>
        </p:txBody>
      </p:sp>
    </p:spTree>
    <p:extLst>
      <p:ext uri="{BB962C8B-B14F-4D97-AF65-F5344CB8AC3E}">
        <p14:creationId xmlns:p14="http://schemas.microsoft.com/office/powerpoint/2010/main" val="2544625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F5048-E956-4C6A-EF18-F21E378456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1F0CE5-DC65-0CBD-49F7-F58CCDECF1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800FCF-F674-9E9D-A2C9-E97983FCF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8924E6-7922-CEF8-AE4C-34679C40D27B}"/>
              </a:ext>
            </a:extLst>
          </p:cNvPr>
          <p:cNvSpPr>
            <a:spLocks noGrp="1"/>
          </p:cNvSpPr>
          <p:nvPr>
            <p:ph type="dt" sz="half" idx="10"/>
          </p:nvPr>
        </p:nvSpPr>
        <p:spPr/>
        <p:txBody>
          <a:bodyPr/>
          <a:lstStyle/>
          <a:p>
            <a:fld id="{B8CFD6F4-0237-4C4C-89DC-36F2D3C690BA}" type="datetimeFigureOut">
              <a:rPr lang="en-US" smtClean="0"/>
              <a:t>6/24/2025</a:t>
            </a:fld>
            <a:endParaRPr lang="en-US"/>
          </a:p>
        </p:txBody>
      </p:sp>
      <p:sp>
        <p:nvSpPr>
          <p:cNvPr id="6" name="Footer Placeholder 5">
            <a:extLst>
              <a:ext uri="{FF2B5EF4-FFF2-40B4-BE49-F238E27FC236}">
                <a16:creationId xmlns:a16="http://schemas.microsoft.com/office/drawing/2014/main" id="{10DB41C8-5866-F466-3813-344DA06092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230176-DA0A-D4D4-441D-32059A69BA66}"/>
              </a:ext>
            </a:extLst>
          </p:cNvPr>
          <p:cNvSpPr>
            <a:spLocks noGrp="1"/>
          </p:cNvSpPr>
          <p:nvPr>
            <p:ph type="sldNum" sz="quarter" idx="12"/>
          </p:nvPr>
        </p:nvSpPr>
        <p:spPr/>
        <p:txBody>
          <a:bodyPr/>
          <a:lstStyle/>
          <a:p>
            <a:fld id="{B11362DD-2F5D-4330-AECB-23F9B35911F5}" type="slidenum">
              <a:rPr lang="en-US" smtClean="0"/>
              <a:t>‹#›</a:t>
            </a:fld>
            <a:endParaRPr lang="en-US"/>
          </a:p>
        </p:txBody>
      </p:sp>
    </p:spTree>
    <p:extLst>
      <p:ext uri="{BB962C8B-B14F-4D97-AF65-F5344CB8AC3E}">
        <p14:creationId xmlns:p14="http://schemas.microsoft.com/office/powerpoint/2010/main" val="52558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828DF-3A03-A793-0E6F-52A3E689F5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7D6E51-6133-C87A-7C47-A5D0E555F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3D72C9-176A-99B7-3685-FD82C5B3D7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CE9510-2CFA-9FC7-B544-E3B7B7F594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5C8B4A-5FC9-1AC0-2A2E-E70FFA51E4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A5AF2D-5ED7-9D6E-CE16-F068F9AC5AE4}"/>
              </a:ext>
            </a:extLst>
          </p:cNvPr>
          <p:cNvSpPr>
            <a:spLocks noGrp="1"/>
          </p:cNvSpPr>
          <p:nvPr>
            <p:ph type="dt" sz="half" idx="10"/>
          </p:nvPr>
        </p:nvSpPr>
        <p:spPr/>
        <p:txBody>
          <a:bodyPr/>
          <a:lstStyle/>
          <a:p>
            <a:fld id="{B8CFD6F4-0237-4C4C-89DC-36F2D3C690BA}" type="datetimeFigureOut">
              <a:rPr lang="en-US" smtClean="0"/>
              <a:t>6/24/2025</a:t>
            </a:fld>
            <a:endParaRPr lang="en-US"/>
          </a:p>
        </p:txBody>
      </p:sp>
      <p:sp>
        <p:nvSpPr>
          <p:cNvPr id="8" name="Footer Placeholder 7">
            <a:extLst>
              <a:ext uri="{FF2B5EF4-FFF2-40B4-BE49-F238E27FC236}">
                <a16:creationId xmlns:a16="http://schemas.microsoft.com/office/drawing/2014/main" id="{B67264D8-9979-24C0-AB54-D539A03380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5F17E1-2CFE-4B7B-14A1-8017B823A5C1}"/>
              </a:ext>
            </a:extLst>
          </p:cNvPr>
          <p:cNvSpPr>
            <a:spLocks noGrp="1"/>
          </p:cNvSpPr>
          <p:nvPr>
            <p:ph type="sldNum" sz="quarter" idx="12"/>
          </p:nvPr>
        </p:nvSpPr>
        <p:spPr/>
        <p:txBody>
          <a:bodyPr/>
          <a:lstStyle/>
          <a:p>
            <a:fld id="{B11362DD-2F5D-4330-AECB-23F9B35911F5}" type="slidenum">
              <a:rPr lang="en-US" smtClean="0"/>
              <a:t>‹#›</a:t>
            </a:fld>
            <a:endParaRPr lang="en-US"/>
          </a:p>
        </p:txBody>
      </p:sp>
    </p:spTree>
    <p:extLst>
      <p:ext uri="{BB962C8B-B14F-4D97-AF65-F5344CB8AC3E}">
        <p14:creationId xmlns:p14="http://schemas.microsoft.com/office/powerpoint/2010/main" val="3393816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6C76-CBE5-9963-C954-F66683E179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86A178-EEEE-BEAC-D98A-C7947A96847D}"/>
              </a:ext>
            </a:extLst>
          </p:cNvPr>
          <p:cNvSpPr>
            <a:spLocks noGrp="1"/>
          </p:cNvSpPr>
          <p:nvPr>
            <p:ph type="dt" sz="half" idx="10"/>
          </p:nvPr>
        </p:nvSpPr>
        <p:spPr/>
        <p:txBody>
          <a:bodyPr/>
          <a:lstStyle/>
          <a:p>
            <a:fld id="{B8CFD6F4-0237-4C4C-89DC-36F2D3C690BA}" type="datetimeFigureOut">
              <a:rPr lang="en-US" smtClean="0"/>
              <a:t>6/24/2025</a:t>
            </a:fld>
            <a:endParaRPr lang="en-US"/>
          </a:p>
        </p:txBody>
      </p:sp>
      <p:sp>
        <p:nvSpPr>
          <p:cNvPr id="4" name="Footer Placeholder 3">
            <a:extLst>
              <a:ext uri="{FF2B5EF4-FFF2-40B4-BE49-F238E27FC236}">
                <a16:creationId xmlns:a16="http://schemas.microsoft.com/office/drawing/2014/main" id="{70B42B2E-705D-871D-F30D-D0356EFECF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6F66AC-8A51-1E20-F050-BEB2B29C1E18}"/>
              </a:ext>
            </a:extLst>
          </p:cNvPr>
          <p:cNvSpPr>
            <a:spLocks noGrp="1"/>
          </p:cNvSpPr>
          <p:nvPr>
            <p:ph type="sldNum" sz="quarter" idx="12"/>
          </p:nvPr>
        </p:nvSpPr>
        <p:spPr/>
        <p:txBody>
          <a:bodyPr/>
          <a:lstStyle/>
          <a:p>
            <a:fld id="{B11362DD-2F5D-4330-AECB-23F9B35911F5}" type="slidenum">
              <a:rPr lang="en-US" smtClean="0"/>
              <a:t>‹#›</a:t>
            </a:fld>
            <a:endParaRPr lang="en-US"/>
          </a:p>
        </p:txBody>
      </p:sp>
    </p:spTree>
    <p:extLst>
      <p:ext uri="{BB962C8B-B14F-4D97-AF65-F5344CB8AC3E}">
        <p14:creationId xmlns:p14="http://schemas.microsoft.com/office/powerpoint/2010/main" val="369262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DC3827-BBA5-7201-F740-B03F4ED01B6C}"/>
              </a:ext>
            </a:extLst>
          </p:cNvPr>
          <p:cNvSpPr>
            <a:spLocks noGrp="1"/>
          </p:cNvSpPr>
          <p:nvPr>
            <p:ph type="dt" sz="half" idx="10"/>
          </p:nvPr>
        </p:nvSpPr>
        <p:spPr/>
        <p:txBody>
          <a:bodyPr/>
          <a:lstStyle/>
          <a:p>
            <a:fld id="{B8CFD6F4-0237-4C4C-89DC-36F2D3C690BA}" type="datetimeFigureOut">
              <a:rPr lang="en-US" smtClean="0"/>
              <a:t>6/24/2025</a:t>
            </a:fld>
            <a:endParaRPr lang="en-US"/>
          </a:p>
        </p:txBody>
      </p:sp>
      <p:sp>
        <p:nvSpPr>
          <p:cNvPr id="3" name="Footer Placeholder 2">
            <a:extLst>
              <a:ext uri="{FF2B5EF4-FFF2-40B4-BE49-F238E27FC236}">
                <a16:creationId xmlns:a16="http://schemas.microsoft.com/office/drawing/2014/main" id="{36933915-46A6-DA08-3EA2-6A1DFDBA6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A4A5FA-0F1E-F5F3-8041-D248FDBC1744}"/>
              </a:ext>
            </a:extLst>
          </p:cNvPr>
          <p:cNvSpPr>
            <a:spLocks noGrp="1"/>
          </p:cNvSpPr>
          <p:nvPr>
            <p:ph type="sldNum" sz="quarter" idx="12"/>
          </p:nvPr>
        </p:nvSpPr>
        <p:spPr/>
        <p:txBody>
          <a:bodyPr/>
          <a:lstStyle/>
          <a:p>
            <a:fld id="{B11362DD-2F5D-4330-AECB-23F9B35911F5}" type="slidenum">
              <a:rPr lang="en-US" smtClean="0"/>
              <a:t>‹#›</a:t>
            </a:fld>
            <a:endParaRPr lang="en-US"/>
          </a:p>
        </p:txBody>
      </p:sp>
    </p:spTree>
    <p:extLst>
      <p:ext uri="{BB962C8B-B14F-4D97-AF65-F5344CB8AC3E}">
        <p14:creationId xmlns:p14="http://schemas.microsoft.com/office/powerpoint/2010/main" val="979118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0F8A-ECED-31FA-FB41-0504779C4C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B5E972-16C3-F5F1-6644-19ACDB04FE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1320F1-DD50-53C6-FE1E-780DFE47A0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34F70-3593-E9DD-1C8C-088965763AFE}"/>
              </a:ext>
            </a:extLst>
          </p:cNvPr>
          <p:cNvSpPr>
            <a:spLocks noGrp="1"/>
          </p:cNvSpPr>
          <p:nvPr>
            <p:ph type="dt" sz="half" idx="10"/>
          </p:nvPr>
        </p:nvSpPr>
        <p:spPr/>
        <p:txBody>
          <a:bodyPr/>
          <a:lstStyle/>
          <a:p>
            <a:fld id="{B8CFD6F4-0237-4C4C-89DC-36F2D3C690BA}" type="datetimeFigureOut">
              <a:rPr lang="en-US" smtClean="0"/>
              <a:t>6/24/2025</a:t>
            </a:fld>
            <a:endParaRPr lang="en-US"/>
          </a:p>
        </p:txBody>
      </p:sp>
      <p:sp>
        <p:nvSpPr>
          <p:cNvPr id="6" name="Footer Placeholder 5">
            <a:extLst>
              <a:ext uri="{FF2B5EF4-FFF2-40B4-BE49-F238E27FC236}">
                <a16:creationId xmlns:a16="http://schemas.microsoft.com/office/drawing/2014/main" id="{8B8876BD-2F9D-D897-3839-B14031F79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B699F-C15F-448B-E6C0-5F964E388112}"/>
              </a:ext>
            </a:extLst>
          </p:cNvPr>
          <p:cNvSpPr>
            <a:spLocks noGrp="1"/>
          </p:cNvSpPr>
          <p:nvPr>
            <p:ph type="sldNum" sz="quarter" idx="12"/>
          </p:nvPr>
        </p:nvSpPr>
        <p:spPr/>
        <p:txBody>
          <a:bodyPr/>
          <a:lstStyle/>
          <a:p>
            <a:fld id="{B11362DD-2F5D-4330-AECB-23F9B35911F5}" type="slidenum">
              <a:rPr lang="en-US" smtClean="0"/>
              <a:t>‹#›</a:t>
            </a:fld>
            <a:endParaRPr lang="en-US"/>
          </a:p>
        </p:txBody>
      </p:sp>
    </p:spTree>
    <p:extLst>
      <p:ext uri="{BB962C8B-B14F-4D97-AF65-F5344CB8AC3E}">
        <p14:creationId xmlns:p14="http://schemas.microsoft.com/office/powerpoint/2010/main" val="2394326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2B61B-95E2-0346-3285-16C796FA26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2E65DB-C825-9481-A13E-F29A455B2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69063E-F336-1EFE-FD38-27A4A7B86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CD970E-50E6-9109-5B8F-868321E9EC20}"/>
              </a:ext>
            </a:extLst>
          </p:cNvPr>
          <p:cNvSpPr>
            <a:spLocks noGrp="1"/>
          </p:cNvSpPr>
          <p:nvPr>
            <p:ph type="dt" sz="half" idx="10"/>
          </p:nvPr>
        </p:nvSpPr>
        <p:spPr/>
        <p:txBody>
          <a:bodyPr/>
          <a:lstStyle/>
          <a:p>
            <a:fld id="{B8CFD6F4-0237-4C4C-89DC-36F2D3C690BA}" type="datetimeFigureOut">
              <a:rPr lang="en-US" smtClean="0"/>
              <a:t>6/24/2025</a:t>
            </a:fld>
            <a:endParaRPr lang="en-US"/>
          </a:p>
        </p:txBody>
      </p:sp>
      <p:sp>
        <p:nvSpPr>
          <p:cNvPr id="6" name="Footer Placeholder 5">
            <a:extLst>
              <a:ext uri="{FF2B5EF4-FFF2-40B4-BE49-F238E27FC236}">
                <a16:creationId xmlns:a16="http://schemas.microsoft.com/office/drawing/2014/main" id="{28076C1E-D896-6721-1223-AFA834A4E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2279E-23E4-6C82-B145-856C103EA0E5}"/>
              </a:ext>
            </a:extLst>
          </p:cNvPr>
          <p:cNvSpPr>
            <a:spLocks noGrp="1"/>
          </p:cNvSpPr>
          <p:nvPr>
            <p:ph type="sldNum" sz="quarter" idx="12"/>
          </p:nvPr>
        </p:nvSpPr>
        <p:spPr/>
        <p:txBody>
          <a:bodyPr/>
          <a:lstStyle/>
          <a:p>
            <a:fld id="{B11362DD-2F5D-4330-AECB-23F9B35911F5}" type="slidenum">
              <a:rPr lang="en-US" smtClean="0"/>
              <a:t>‹#›</a:t>
            </a:fld>
            <a:endParaRPr lang="en-US"/>
          </a:p>
        </p:txBody>
      </p:sp>
    </p:spTree>
    <p:extLst>
      <p:ext uri="{BB962C8B-B14F-4D97-AF65-F5344CB8AC3E}">
        <p14:creationId xmlns:p14="http://schemas.microsoft.com/office/powerpoint/2010/main" val="1640326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E14C33-431D-25D7-C717-13FE18208D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09F056-3808-822B-DD44-D8D9C2DE0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D650B-11DA-3E31-8484-634D2D6180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CFD6F4-0237-4C4C-89DC-36F2D3C690BA}" type="datetimeFigureOut">
              <a:rPr lang="en-US" smtClean="0"/>
              <a:t>6/24/2025</a:t>
            </a:fld>
            <a:endParaRPr lang="en-US"/>
          </a:p>
        </p:txBody>
      </p:sp>
      <p:sp>
        <p:nvSpPr>
          <p:cNvPr id="5" name="Footer Placeholder 4">
            <a:extLst>
              <a:ext uri="{FF2B5EF4-FFF2-40B4-BE49-F238E27FC236}">
                <a16:creationId xmlns:a16="http://schemas.microsoft.com/office/drawing/2014/main" id="{7D4CC5F1-6945-E083-286E-18DFC03ED9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E4F00DA-E3FE-CE39-3B7E-13C03B4387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1362DD-2F5D-4330-AECB-23F9B35911F5}" type="slidenum">
              <a:rPr lang="en-US" smtClean="0"/>
              <a:t>‹#›</a:t>
            </a:fld>
            <a:endParaRPr lang="en-US"/>
          </a:p>
        </p:txBody>
      </p:sp>
    </p:spTree>
    <p:extLst>
      <p:ext uri="{BB962C8B-B14F-4D97-AF65-F5344CB8AC3E}">
        <p14:creationId xmlns:p14="http://schemas.microsoft.com/office/powerpoint/2010/main" val="967558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9.xml"/><Relationship Id="rId1" Type="http://schemas.openxmlformats.org/officeDocument/2006/relationships/video" Target="https://www.youtube.com/embed/h-C5eMuMQpQ?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20814A-AFDF-54E0-E49F-D7B624214569}"/>
              </a:ext>
            </a:extLst>
          </p:cNvPr>
          <p:cNvPicPr>
            <a:picLocks noChangeAspect="1"/>
          </p:cNvPicPr>
          <p:nvPr/>
        </p:nvPicPr>
        <p:blipFill>
          <a:blip r:embed="rId2"/>
          <a:stretch>
            <a:fillRect/>
          </a:stretch>
        </p:blipFill>
        <p:spPr>
          <a:xfrm>
            <a:off x="-66674" y="-37504"/>
            <a:ext cx="12258674" cy="6895504"/>
          </a:xfrm>
          <a:prstGeom prst="rect">
            <a:avLst/>
          </a:prstGeom>
          <a:solidFill>
            <a:srgbClr val="C00000"/>
          </a:solidFill>
          <a:ln>
            <a:noFill/>
          </a:ln>
        </p:spPr>
      </p:pic>
    </p:spTree>
    <p:extLst>
      <p:ext uri="{BB962C8B-B14F-4D97-AF65-F5344CB8AC3E}">
        <p14:creationId xmlns:p14="http://schemas.microsoft.com/office/powerpoint/2010/main" val="881614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0B350F-CBA0-7AFA-1291-371769F0B022}"/>
              </a:ext>
            </a:extLst>
          </p:cNvPr>
          <p:cNvPicPr>
            <a:picLocks noChangeAspect="1"/>
          </p:cNvPicPr>
          <p:nvPr/>
        </p:nvPicPr>
        <p:blipFill>
          <a:blip r:embed="rId2"/>
          <a:stretch>
            <a:fillRect/>
          </a:stretch>
        </p:blipFill>
        <p:spPr>
          <a:xfrm>
            <a:off x="952500" y="71437"/>
            <a:ext cx="10287000" cy="6715125"/>
          </a:xfrm>
          <a:prstGeom prst="rect">
            <a:avLst/>
          </a:prstGeom>
        </p:spPr>
      </p:pic>
    </p:spTree>
    <p:extLst>
      <p:ext uri="{BB962C8B-B14F-4D97-AF65-F5344CB8AC3E}">
        <p14:creationId xmlns:p14="http://schemas.microsoft.com/office/powerpoint/2010/main" val="1658854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8605BB-BD46-D21E-F3D8-6855F13B48EF}"/>
              </a:ext>
            </a:extLst>
          </p:cNvPr>
          <p:cNvPicPr>
            <a:picLocks noChangeAspect="1"/>
          </p:cNvPicPr>
          <p:nvPr/>
        </p:nvPicPr>
        <p:blipFill>
          <a:blip r:embed="rId2"/>
          <a:stretch>
            <a:fillRect/>
          </a:stretch>
        </p:blipFill>
        <p:spPr>
          <a:xfrm>
            <a:off x="0" y="518160"/>
            <a:ext cx="12154828" cy="5806440"/>
          </a:xfrm>
          <a:prstGeom prst="rect">
            <a:avLst/>
          </a:prstGeom>
        </p:spPr>
      </p:pic>
    </p:spTree>
    <p:extLst>
      <p:ext uri="{BB962C8B-B14F-4D97-AF65-F5344CB8AC3E}">
        <p14:creationId xmlns:p14="http://schemas.microsoft.com/office/powerpoint/2010/main" val="1071802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eneral Order, No. 3">
            <a:extLst>
              <a:ext uri="{FF2B5EF4-FFF2-40B4-BE49-F238E27FC236}">
                <a16:creationId xmlns:a16="http://schemas.microsoft.com/office/drawing/2014/main" id="{3CD3385E-CD50-B01C-88E8-BA045580D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2454" y="472390"/>
            <a:ext cx="5625298" cy="5819273"/>
          </a:xfrm>
          <a:prstGeom prst="rect">
            <a:avLst/>
          </a:prstGeom>
          <a:noFill/>
          <a:extLst>
            <a:ext uri="{909E8E84-426E-40DD-AFC4-6F175D3DCCD1}">
              <a14:hiddenFill xmlns:a14="http://schemas.microsoft.com/office/drawing/2010/main">
                <a:solidFill>
                  <a:srgbClr val="FFFFFF"/>
                </a:solidFill>
              </a14:hiddenFill>
            </a:ext>
          </a:extLst>
        </p:spPr>
      </p:pic>
      <p:sp>
        <p:nvSpPr>
          <p:cNvPr id="2" name="Scroll: Horizontal 1">
            <a:extLst>
              <a:ext uri="{FF2B5EF4-FFF2-40B4-BE49-F238E27FC236}">
                <a16:creationId xmlns:a16="http://schemas.microsoft.com/office/drawing/2014/main" id="{29AD28DD-6A0E-05E3-6199-DE20B7216336}"/>
              </a:ext>
            </a:extLst>
          </p:cNvPr>
          <p:cNvSpPr/>
          <p:nvPr/>
        </p:nvSpPr>
        <p:spPr>
          <a:xfrm>
            <a:off x="455271" y="833177"/>
            <a:ext cx="5436244" cy="5735456"/>
          </a:xfrm>
          <a:prstGeom prst="horizontalScroll">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“The people of Texas are informed that, in accordance with a Proclamation from the Executive of the United States, all slaves are free. This involves an absolute equality of personal rights and rights of property between former masters and slaves, and the connection heretofore existing between them, becomes that between employer and hired labor. The Freedmen are advised to remain at their present homes, and work for wages. They are informed that they will not be allowed to collect at military posts; and that they will not be supported in idleness either there or elsewhere.”</a:t>
            </a:r>
          </a:p>
        </p:txBody>
      </p:sp>
      <p:sp>
        <p:nvSpPr>
          <p:cNvPr id="4" name="TextBox 3">
            <a:extLst>
              <a:ext uri="{FF2B5EF4-FFF2-40B4-BE49-F238E27FC236}">
                <a16:creationId xmlns:a16="http://schemas.microsoft.com/office/drawing/2014/main" id="{1631CAC6-4A5E-43A0-2DE1-B345F549DA4A}"/>
              </a:ext>
            </a:extLst>
          </p:cNvPr>
          <p:cNvSpPr txBox="1"/>
          <p:nvPr/>
        </p:nvSpPr>
        <p:spPr>
          <a:xfrm>
            <a:off x="638535" y="135613"/>
            <a:ext cx="4977113" cy="1323439"/>
          </a:xfrm>
          <a:prstGeom prst="rect">
            <a:avLst/>
          </a:prstGeom>
          <a:noFill/>
        </p:spPr>
        <p:txBody>
          <a:bodyPr wrap="square">
            <a:spAutoFit/>
          </a:bodyPr>
          <a:lstStyle/>
          <a:p>
            <a:pPr algn="l">
              <a:spcAft>
                <a:spcPts val="1800"/>
              </a:spcAft>
            </a:pPr>
            <a:r>
              <a:rPr lang="en-US" sz="4000" b="0" i="0" dirty="0">
                <a:effectLst/>
                <a:latin typeface="Aptos Black" panose="020B0004020202020204" pitchFamily="34" charset="0"/>
              </a:rPr>
              <a:t>GENERAL ORDERS, NUMBER 3</a:t>
            </a:r>
          </a:p>
        </p:txBody>
      </p:sp>
    </p:spTree>
    <p:extLst>
      <p:ext uri="{BB962C8B-B14F-4D97-AF65-F5344CB8AC3E}">
        <p14:creationId xmlns:p14="http://schemas.microsoft.com/office/powerpoint/2010/main" val="1033434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FBB523-FDDB-1B52-4081-070E7FE4757C}"/>
            </a:ext>
          </a:extLst>
        </p:cNvPr>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Juneteenth flag meaning: Here's what the symbols and colors represent | CNN">
            <a:extLst>
              <a:ext uri="{FF2B5EF4-FFF2-40B4-BE49-F238E27FC236}">
                <a16:creationId xmlns:a16="http://schemas.microsoft.com/office/drawing/2014/main" id="{ACE40AAB-39F4-0080-755F-8809A5459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84" r="-1" b="-1"/>
          <a:stretch>
            <a:fillRect/>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1" name="Rectangle 206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A31274D-D5B7-C825-4480-F5D0EBADA9A2}"/>
              </a:ext>
            </a:extLst>
          </p:cNvPr>
          <p:cNvSpPr txBox="1"/>
          <p:nvPr/>
        </p:nvSpPr>
        <p:spPr>
          <a:xfrm>
            <a:off x="221512" y="256512"/>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latin typeface="Aptos Black" panose="020B0004020202020204" pitchFamily="34" charset="0"/>
                <a:ea typeface="+mj-ea"/>
                <a:cs typeface="+mj-cs"/>
              </a:rPr>
              <a:t>FREEDOM DAY</a:t>
            </a:r>
          </a:p>
        </p:txBody>
      </p:sp>
      <p:sp>
        <p:nvSpPr>
          <p:cNvPr id="5" name="TextBox 4">
            <a:extLst>
              <a:ext uri="{FF2B5EF4-FFF2-40B4-BE49-F238E27FC236}">
                <a16:creationId xmlns:a16="http://schemas.microsoft.com/office/drawing/2014/main" id="{8A69A205-EAEA-9E5F-EC6A-E0553440B50E}"/>
              </a:ext>
            </a:extLst>
          </p:cNvPr>
          <p:cNvSpPr txBox="1"/>
          <p:nvPr/>
        </p:nvSpPr>
        <p:spPr>
          <a:xfrm>
            <a:off x="221512" y="1860042"/>
            <a:ext cx="3822189" cy="3742762"/>
          </a:xfrm>
          <a:prstGeom prst="rect">
            <a:avLst/>
          </a:prstGeom>
        </p:spPr>
        <p:txBody>
          <a:bodyPr vert="horz" lIns="91440" tIns="45720" rIns="91440" bIns="45720" rtlCol="0">
            <a:normAutofit/>
          </a:bodyPr>
          <a:lstStyle/>
          <a:p>
            <a:pPr>
              <a:lnSpc>
                <a:spcPct val="90000"/>
              </a:lnSpc>
              <a:spcAft>
                <a:spcPts val="600"/>
              </a:spcAft>
            </a:pPr>
            <a:r>
              <a:rPr lang="en-US" sz="2000" dirty="0"/>
              <a:t>Juneteenth is a powerful day of </a:t>
            </a:r>
            <a:r>
              <a:rPr lang="en-US" sz="2000" b="1" dirty="0"/>
              <a:t>remembrance </a:t>
            </a:r>
            <a:r>
              <a:rPr lang="en-US" sz="2000" dirty="0"/>
              <a:t>and </a:t>
            </a:r>
            <a:r>
              <a:rPr lang="en-US" sz="2000" b="1" dirty="0"/>
              <a:t>joy </a:t>
            </a:r>
            <a:r>
              <a:rPr lang="en-US" sz="2000" dirty="0"/>
              <a:t>in Black communities.</a:t>
            </a:r>
          </a:p>
          <a:p>
            <a:pPr>
              <a:lnSpc>
                <a:spcPct val="90000"/>
              </a:lnSpc>
              <a:spcAft>
                <a:spcPts val="600"/>
              </a:spcAft>
            </a:pPr>
            <a:endParaRPr lang="en-US" sz="2000" b="1" dirty="0"/>
          </a:p>
          <a:p>
            <a:pPr marL="342900" indent="-342900">
              <a:lnSpc>
                <a:spcPct val="90000"/>
              </a:lnSpc>
              <a:spcAft>
                <a:spcPts val="600"/>
              </a:spcAft>
              <a:buFont typeface="Wingdings" panose="05000000000000000000" pitchFamily="2" charset="2"/>
              <a:buChar char="q"/>
            </a:pPr>
            <a:r>
              <a:rPr lang="en-US" sz="2000" b="1" dirty="0"/>
              <a:t>Freedom </a:t>
            </a:r>
          </a:p>
          <a:p>
            <a:pPr marL="342900" indent="-342900">
              <a:lnSpc>
                <a:spcPct val="90000"/>
              </a:lnSpc>
              <a:spcAft>
                <a:spcPts val="600"/>
              </a:spcAft>
              <a:buFont typeface="Wingdings" panose="05000000000000000000" pitchFamily="2" charset="2"/>
              <a:buChar char="q"/>
            </a:pPr>
            <a:endParaRPr lang="en-US" sz="2000" b="1" dirty="0"/>
          </a:p>
          <a:p>
            <a:pPr marL="342900" indent="-342900">
              <a:lnSpc>
                <a:spcPct val="90000"/>
              </a:lnSpc>
              <a:spcAft>
                <a:spcPts val="600"/>
              </a:spcAft>
              <a:buFont typeface="Wingdings" panose="05000000000000000000" pitchFamily="2" charset="2"/>
              <a:buChar char="q"/>
            </a:pPr>
            <a:r>
              <a:rPr lang="en-US" sz="2000" b="1" dirty="0"/>
              <a:t>Tradition </a:t>
            </a:r>
          </a:p>
          <a:p>
            <a:pPr marL="342900" indent="-342900">
              <a:lnSpc>
                <a:spcPct val="90000"/>
              </a:lnSpc>
              <a:spcAft>
                <a:spcPts val="600"/>
              </a:spcAft>
              <a:buFont typeface="Wingdings" panose="05000000000000000000" pitchFamily="2" charset="2"/>
              <a:buChar char="q"/>
            </a:pPr>
            <a:endParaRPr lang="en-US" sz="2000" b="1" dirty="0"/>
          </a:p>
          <a:p>
            <a:pPr marL="342900" indent="-342900">
              <a:lnSpc>
                <a:spcPct val="90000"/>
              </a:lnSpc>
              <a:spcAft>
                <a:spcPts val="600"/>
              </a:spcAft>
              <a:buFont typeface="Wingdings" panose="05000000000000000000" pitchFamily="2" charset="2"/>
              <a:buChar char="q"/>
            </a:pPr>
            <a:r>
              <a:rPr lang="en-US" sz="2000" b="1" dirty="0"/>
              <a:t>History</a:t>
            </a:r>
          </a:p>
          <a:p>
            <a:pPr>
              <a:lnSpc>
                <a:spcPct val="90000"/>
              </a:lnSpc>
              <a:spcAft>
                <a:spcPts val="600"/>
              </a:spcAft>
            </a:pPr>
            <a:endParaRPr lang="en-US" sz="2000" dirty="0"/>
          </a:p>
        </p:txBody>
      </p:sp>
    </p:spTree>
    <p:extLst>
      <p:ext uri="{BB962C8B-B14F-4D97-AF65-F5344CB8AC3E}">
        <p14:creationId xmlns:p14="http://schemas.microsoft.com/office/powerpoint/2010/main" val="3653860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7C610B-F9D4-0323-A3EC-C4F2DC3BBE3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0A7D48E2-B36E-AFCA-1DA9-988F8E024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BCBB671-35E4-EA67-55CC-F9559B4F6F83}"/>
              </a:ext>
            </a:extLst>
          </p:cNvPr>
          <p:cNvSpPr txBox="1"/>
          <p:nvPr/>
        </p:nvSpPr>
        <p:spPr>
          <a:xfrm>
            <a:off x="4603467" y="4741949"/>
            <a:ext cx="5902607" cy="807226"/>
          </a:xfrm>
          <a:prstGeom prst="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n-US" sz="3700" b="1" kern="1200" dirty="0">
                <a:solidFill>
                  <a:srgbClr val="FFFFFF"/>
                </a:solidFill>
                <a:latin typeface="+mj-lt"/>
                <a:ea typeface="+mj-ea"/>
                <a:cs typeface="+mj-cs"/>
              </a:rPr>
              <a:t>JUNETEENTH AT THE DUSABLE</a:t>
            </a:r>
          </a:p>
        </p:txBody>
      </p:sp>
      <p:pic>
        <p:nvPicPr>
          <p:cNvPr id="7" name="Picture 6" descr="A person sitting in a chair at a market&#10;&#10;AI-generated content may be incorrect.">
            <a:extLst>
              <a:ext uri="{FF2B5EF4-FFF2-40B4-BE49-F238E27FC236}">
                <a16:creationId xmlns:a16="http://schemas.microsoft.com/office/drawing/2014/main" id="{BB3BE8D3-E0C1-B1BA-B117-E20DF19AF341}"/>
              </a:ext>
            </a:extLst>
          </p:cNvPr>
          <p:cNvPicPr>
            <a:picLocks noChangeAspect="1"/>
          </p:cNvPicPr>
          <p:nvPr/>
        </p:nvPicPr>
        <p:blipFill>
          <a:blip r:embed="rId2">
            <a:extLst>
              <a:ext uri="{28A0092B-C50C-407E-A947-70E740481C1C}">
                <a14:useLocalDpi xmlns:a14="http://schemas.microsoft.com/office/drawing/2010/main" val="0"/>
              </a:ext>
            </a:extLst>
          </a:blip>
          <a:srcRect l="13749" r="18896" b="1"/>
          <a:stretch>
            <a:fillRect/>
          </a:stretch>
        </p:blipFill>
        <p:spPr>
          <a:xfrm>
            <a:off x="307840" y="321732"/>
            <a:ext cx="3793472" cy="4111323"/>
          </a:xfrm>
          <a:prstGeom prst="rect">
            <a:avLst/>
          </a:prstGeom>
        </p:spPr>
      </p:pic>
      <p:pic>
        <p:nvPicPr>
          <p:cNvPr id="13" name="Picture 12" descr="A large crowd of people in a park&#10;&#10;AI-generated content may be incorrect.">
            <a:extLst>
              <a:ext uri="{FF2B5EF4-FFF2-40B4-BE49-F238E27FC236}">
                <a16:creationId xmlns:a16="http://schemas.microsoft.com/office/drawing/2014/main" id="{99FBCC8E-7595-8C27-5EFA-084FC24DBA4E}"/>
              </a:ext>
            </a:extLst>
          </p:cNvPr>
          <p:cNvPicPr>
            <a:picLocks noChangeAspect="1"/>
          </p:cNvPicPr>
          <p:nvPr/>
        </p:nvPicPr>
        <p:blipFill>
          <a:blip r:embed="rId3">
            <a:extLst>
              <a:ext uri="{28A0092B-C50C-407E-A947-70E740481C1C}">
                <a14:useLocalDpi xmlns:a14="http://schemas.microsoft.com/office/drawing/2010/main" val="0"/>
              </a:ext>
            </a:extLst>
          </a:blip>
          <a:srcRect t="1132" r="1" b="18652"/>
          <a:stretch>
            <a:fillRect/>
          </a:stretch>
        </p:blipFill>
        <p:spPr>
          <a:xfrm>
            <a:off x="4194959" y="321734"/>
            <a:ext cx="3797570" cy="2010551"/>
          </a:xfrm>
          <a:prstGeom prst="rect">
            <a:avLst/>
          </a:prstGeom>
        </p:spPr>
      </p:pic>
      <p:pic>
        <p:nvPicPr>
          <p:cNvPr id="15" name="Picture 14" descr="A crowd of people at a festival&#10;&#10;AI-generated content may be incorrect.">
            <a:extLst>
              <a:ext uri="{FF2B5EF4-FFF2-40B4-BE49-F238E27FC236}">
                <a16:creationId xmlns:a16="http://schemas.microsoft.com/office/drawing/2014/main" id="{B462BC65-B470-FA94-E3EB-85B8D1B315D6}"/>
              </a:ext>
            </a:extLst>
          </p:cNvPr>
          <p:cNvPicPr>
            <a:picLocks noChangeAspect="1"/>
          </p:cNvPicPr>
          <p:nvPr/>
        </p:nvPicPr>
        <p:blipFill>
          <a:blip r:embed="rId4">
            <a:extLst>
              <a:ext uri="{28A0092B-C50C-407E-A947-70E740481C1C}">
                <a14:useLocalDpi xmlns:a14="http://schemas.microsoft.com/office/drawing/2010/main" val="0"/>
              </a:ext>
            </a:extLst>
          </a:blip>
          <a:srcRect t="6829" r="1" b="13370"/>
          <a:stretch>
            <a:fillRect/>
          </a:stretch>
        </p:blipFill>
        <p:spPr>
          <a:xfrm>
            <a:off x="4190180" y="2422097"/>
            <a:ext cx="3794760" cy="2013804"/>
          </a:xfrm>
          <a:prstGeom prst="rect">
            <a:avLst/>
          </a:prstGeom>
        </p:spPr>
      </p:pic>
      <p:pic>
        <p:nvPicPr>
          <p:cNvPr id="9" name="Picture 8" descr="A group of people standing outside a building&#10;&#10;AI-generated content may be incorrect.">
            <a:extLst>
              <a:ext uri="{FF2B5EF4-FFF2-40B4-BE49-F238E27FC236}">
                <a16:creationId xmlns:a16="http://schemas.microsoft.com/office/drawing/2014/main" id="{2BF92120-876A-7968-04AD-16CF3BFFC9EF}"/>
              </a:ext>
            </a:extLst>
          </p:cNvPr>
          <p:cNvPicPr>
            <a:picLocks noChangeAspect="1"/>
          </p:cNvPicPr>
          <p:nvPr/>
        </p:nvPicPr>
        <p:blipFill>
          <a:blip r:embed="rId5">
            <a:extLst>
              <a:ext uri="{28A0092B-C50C-407E-A947-70E740481C1C}">
                <a14:useLocalDpi xmlns:a14="http://schemas.microsoft.com/office/drawing/2010/main" val="0"/>
              </a:ext>
            </a:extLst>
          </a:blip>
          <a:srcRect l="23405" r="17240" b="-2"/>
          <a:stretch>
            <a:fillRect/>
          </a:stretch>
        </p:blipFill>
        <p:spPr>
          <a:xfrm>
            <a:off x="8086176" y="321733"/>
            <a:ext cx="3797984" cy="4111321"/>
          </a:xfrm>
          <a:prstGeom prst="rect">
            <a:avLst/>
          </a:prstGeom>
        </p:spPr>
      </p:pic>
      <p:pic>
        <p:nvPicPr>
          <p:cNvPr id="11" name="Picture 10" descr="A person singing into a microphone on a stage&#10;&#10;AI-generated content may be incorrect.">
            <a:extLst>
              <a:ext uri="{FF2B5EF4-FFF2-40B4-BE49-F238E27FC236}">
                <a16:creationId xmlns:a16="http://schemas.microsoft.com/office/drawing/2014/main" id="{38F8F05E-BE49-4084-2174-031B6A7334D6}"/>
              </a:ext>
            </a:extLst>
          </p:cNvPr>
          <p:cNvPicPr>
            <a:picLocks noChangeAspect="1"/>
          </p:cNvPicPr>
          <p:nvPr/>
        </p:nvPicPr>
        <p:blipFill>
          <a:blip r:embed="rId6">
            <a:extLst>
              <a:ext uri="{28A0092B-C50C-407E-A947-70E740481C1C}">
                <a14:useLocalDpi xmlns:a14="http://schemas.microsoft.com/office/drawing/2010/main" val="0"/>
              </a:ext>
            </a:extLst>
          </a:blip>
          <a:srcRect t="20922" r="1" b="1"/>
          <a:stretch>
            <a:fillRect/>
          </a:stretch>
        </p:blipFill>
        <p:spPr>
          <a:xfrm>
            <a:off x="307840" y="4525715"/>
            <a:ext cx="3794760" cy="2010551"/>
          </a:xfrm>
          <a:prstGeom prst="rect">
            <a:avLst/>
          </a:prstGeom>
        </p:spPr>
      </p:pic>
      <p:cxnSp>
        <p:nvCxnSpPr>
          <p:cNvPr id="28" name="Straight Connector 27">
            <a:extLst>
              <a:ext uri="{FF2B5EF4-FFF2-40B4-BE49-F238E27FC236}">
                <a16:creationId xmlns:a16="http://schemas.microsoft.com/office/drawing/2014/main" id="{753B6F1E-4546-7CA7-1C36-F2E36E59A5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601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6DEEEE-7970-11D8-AC58-98FC2BC9DDAB}"/>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B55A4084-B33B-156D-0937-3CE38D6F7D63}"/>
              </a:ext>
            </a:extLst>
          </p:cNvPr>
          <p:cNvPicPr>
            <a:picLocks noChangeAspect="1"/>
          </p:cNvPicPr>
          <p:nvPr/>
        </p:nvPicPr>
        <p:blipFill>
          <a:blip r:embed="rId2"/>
          <a:srcRect t="19"/>
          <a:stretch>
            <a:fillRect/>
          </a:stretch>
        </p:blipFill>
        <p:spPr>
          <a:xfrm>
            <a:off x="-2258" y="1282"/>
            <a:ext cx="12191980" cy="6856718"/>
          </a:xfrm>
          <a:prstGeom prst="rect">
            <a:avLst/>
          </a:prstGeom>
        </p:spPr>
      </p:pic>
    </p:spTree>
    <p:extLst>
      <p:ext uri="{BB962C8B-B14F-4D97-AF65-F5344CB8AC3E}">
        <p14:creationId xmlns:p14="http://schemas.microsoft.com/office/powerpoint/2010/main" val="3406956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989E09-439D-24D5-FFE4-E3D232712000}"/>
            </a:ext>
          </a:extLst>
        </p:cNvPr>
        <p:cNvGrpSpPr/>
        <p:nvPr/>
      </p:nvGrpSpPr>
      <p:grpSpPr>
        <a:xfrm>
          <a:off x="0" y="0"/>
          <a:ext cx="0" cy="0"/>
          <a:chOff x="0" y="0"/>
          <a:chExt cx="0" cy="0"/>
        </a:xfrm>
      </p:grpSpPr>
      <p:sp>
        <p:nvSpPr>
          <p:cNvPr id="2099" name="Rectangle 209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uilding with a sign on the front&#10;&#10;AI-generated content may be incorrect.">
            <a:extLst>
              <a:ext uri="{FF2B5EF4-FFF2-40B4-BE49-F238E27FC236}">
                <a16:creationId xmlns:a16="http://schemas.microsoft.com/office/drawing/2014/main" id="{C0C0F786-7218-7372-0612-B526C739276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r="25"/>
          <a:stretch>
            <a:fillRect/>
          </a:stretch>
        </p:blipFill>
        <p:spPr>
          <a:xfrm>
            <a:off x="20" y="10"/>
            <a:ext cx="12188931" cy="6857990"/>
          </a:xfrm>
          <a:prstGeom prst="rect">
            <a:avLst/>
          </a:prstGeom>
        </p:spPr>
      </p:pic>
      <p:sp>
        <p:nvSpPr>
          <p:cNvPr id="3" name="TextBox 2">
            <a:extLst>
              <a:ext uri="{FF2B5EF4-FFF2-40B4-BE49-F238E27FC236}">
                <a16:creationId xmlns:a16="http://schemas.microsoft.com/office/drawing/2014/main" id="{19C607C6-C6F2-7D80-FE9A-81F752D1CEC0}"/>
              </a:ext>
            </a:extLst>
          </p:cNvPr>
          <p:cNvSpPr txBox="1"/>
          <p:nvPr/>
        </p:nvSpPr>
        <p:spPr>
          <a:xfrm>
            <a:off x="1527048" y="1124712"/>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dirty="0">
                <a:solidFill>
                  <a:schemeClr val="bg1"/>
                </a:solidFill>
                <a:latin typeface="Aptos Black" panose="020B0004020202020204" pitchFamily="34" charset="0"/>
                <a:ea typeface="+mj-ea"/>
                <a:cs typeface="+mj-cs"/>
              </a:rPr>
              <a:t>COMING THIS FALL</a:t>
            </a:r>
          </a:p>
        </p:txBody>
      </p:sp>
      <p:sp>
        <p:nvSpPr>
          <p:cNvPr id="2101"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3"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99964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C8A4DC95-B19B-2B3A-CE28-5175982DE266}"/>
              </a:ext>
            </a:extLst>
          </p:cNvPr>
          <p:cNvPicPr>
            <a:picLocks noChangeAspect="1"/>
          </p:cNvPicPr>
          <p:nvPr/>
        </p:nvPicPr>
        <p:blipFill>
          <a:blip r:embed="rId2"/>
          <a:srcRect l="4871" t="1232" r="1" b="1"/>
          <a:stretch>
            <a:fillRect/>
          </a:stretch>
        </p:blipFill>
        <p:spPr>
          <a:xfrm>
            <a:off x="19" y="0"/>
            <a:ext cx="12346307" cy="6857999"/>
          </a:xfrm>
          <a:prstGeom prst="rect">
            <a:avLst/>
          </a:prstGeom>
        </p:spPr>
      </p:pic>
    </p:spTree>
    <p:extLst>
      <p:ext uri="{BB962C8B-B14F-4D97-AF65-F5344CB8AC3E}">
        <p14:creationId xmlns:p14="http://schemas.microsoft.com/office/powerpoint/2010/main" val="1903479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B3FB56-6A71-B5E0-9DC7-3DB3FD5D433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14BD8AF-89A8-7859-C658-328E53810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nline Media 2" title="Paris in Black: Internationalism and the Black Renaissance, Fall 2025  The DuSable Museum">
            <a:hlinkClick r:id="" action="ppaction://media"/>
            <a:extLst>
              <a:ext uri="{FF2B5EF4-FFF2-40B4-BE49-F238E27FC236}">
                <a16:creationId xmlns:a16="http://schemas.microsoft.com/office/drawing/2014/main" id="{CD693932-6CA7-0DF1-ABE5-5516CF7530D9}"/>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124925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9E67F9-D0E1-77AB-2C41-D21A4C120FC2}"/>
              </a:ext>
            </a:extLst>
          </p:cNvPr>
          <p:cNvPicPr>
            <a:picLocks noChangeAspect="1"/>
          </p:cNvPicPr>
          <p:nvPr/>
        </p:nvPicPr>
        <p:blipFill>
          <a:blip r:embed="rId3"/>
          <a:stretch>
            <a:fillRect/>
          </a:stretch>
        </p:blipFill>
        <p:spPr>
          <a:xfrm>
            <a:off x="5920307" y="0"/>
            <a:ext cx="6271693" cy="6858000"/>
          </a:xfrm>
          <a:prstGeom prst="rect">
            <a:avLst/>
          </a:prstGeom>
        </p:spPr>
      </p:pic>
      <p:sp>
        <p:nvSpPr>
          <p:cNvPr id="9" name="TextBox 8">
            <a:extLst>
              <a:ext uri="{FF2B5EF4-FFF2-40B4-BE49-F238E27FC236}">
                <a16:creationId xmlns:a16="http://schemas.microsoft.com/office/drawing/2014/main" id="{9B15E06C-A29E-2117-C3B0-49A735CBCE41}"/>
              </a:ext>
            </a:extLst>
          </p:cNvPr>
          <p:cNvSpPr txBox="1"/>
          <p:nvPr/>
        </p:nvSpPr>
        <p:spPr>
          <a:xfrm>
            <a:off x="310298" y="381381"/>
            <a:ext cx="5139525" cy="646331"/>
          </a:xfrm>
          <a:prstGeom prst="rect">
            <a:avLst/>
          </a:prstGeom>
          <a:noFill/>
        </p:spPr>
        <p:txBody>
          <a:bodyPr wrap="square" rtlCol="0">
            <a:spAutoFit/>
          </a:bodyPr>
          <a:lstStyle/>
          <a:p>
            <a:r>
              <a:rPr lang="en-US" sz="3600" dirty="0">
                <a:latin typeface="Aptos Black" panose="020B0004020202020204" pitchFamily="34" charset="0"/>
              </a:rPr>
              <a:t>ABOUT THE DUSABLE</a:t>
            </a:r>
          </a:p>
        </p:txBody>
      </p:sp>
      <p:sp>
        <p:nvSpPr>
          <p:cNvPr id="10" name="TextBox 9">
            <a:extLst>
              <a:ext uri="{FF2B5EF4-FFF2-40B4-BE49-F238E27FC236}">
                <a16:creationId xmlns:a16="http://schemas.microsoft.com/office/drawing/2014/main" id="{083D31AE-D1F9-5E6A-FA6C-B4C14A766B37}"/>
              </a:ext>
            </a:extLst>
          </p:cNvPr>
          <p:cNvSpPr txBox="1"/>
          <p:nvPr/>
        </p:nvSpPr>
        <p:spPr>
          <a:xfrm>
            <a:off x="308393" y="1003864"/>
            <a:ext cx="3584448" cy="369332"/>
          </a:xfrm>
          <a:prstGeom prst="rect">
            <a:avLst/>
          </a:prstGeom>
          <a:noFill/>
        </p:spPr>
        <p:txBody>
          <a:bodyPr wrap="square" rtlCol="0">
            <a:spAutoFit/>
          </a:bodyPr>
          <a:lstStyle/>
          <a:p>
            <a:r>
              <a:rPr lang="en-US" b="1" i="1" dirty="0"/>
              <a:t>History and Mission</a:t>
            </a:r>
          </a:p>
        </p:txBody>
      </p:sp>
      <p:sp>
        <p:nvSpPr>
          <p:cNvPr id="2" name="TextBox 1">
            <a:extLst>
              <a:ext uri="{FF2B5EF4-FFF2-40B4-BE49-F238E27FC236}">
                <a16:creationId xmlns:a16="http://schemas.microsoft.com/office/drawing/2014/main" id="{AEFCEA0A-1518-6773-C70D-3B4EF0C4F664}"/>
              </a:ext>
            </a:extLst>
          </p:cNvPr>
          <p:cNvSpPr txBox="1"/>
          <p:nvPr/>
        </p:nvSpPr>
        <p:spPr>
          <a:xfrm>
            <a:off x="308393" y="1995679"/>
            <a:ext cx="4885907" cy="2554545"/>
          </a:xfrm>
          <a:prstGeom prst="rect">
            <a:avLst/>
          </a:prstGeom>
          <a:noFill/>
        </p:spPr>
        <p:txBody>
          <a:bodyPr wrap="square" rtlCol="0">
            <a:spAutoFit/>
          </a:bodyPr>
          <a:lstStyle/>
          <a:p>
            <a:pPr marL="342900" indent="-342900">
              <a:buFont typeface="Wingdings" panose="05000000000000000000" pitchFamily="2" charset="2"/>
              <a:buChar char="q"/>
            </a:pPr>
            <a:r>
              <a:rPr lang="en-US" sz="2000" b="1" dirty="0"/>
              <a:t>The oldest independent Black history museum in the United States</a:t>
            </a:r>
          </a:p>
          <a:p>
            <a:pPr marL="342900" indent="-342900">
              <a:buFont typeface="Wingdings" panose="05000000000000000000" pitchFamily="2" charset="2"/>
              <a:buChar char="q"/>
            </a:pPr>
            <a:endParaRPr lang="en-US" sz="2000" b="1" dirty="0"/>
          </a:p>
          <a:p>
            <a:pPr marL="342900" indent="-342900">
              <a:buFont typeface="Wingdings" panose="05000000000000000000" pitchFamily="2" charset="2"/>
              <a:buChar char="q"/>
            </a:pPr>
            <a:r>
              <a:rPr lang="en-US" sz="2000" b="1" dirty="0"/>
              <a:t>Smithsonian Institution affiliate</a:t>
            </a:r>
          </a:p>
          <a:p>
            <a:pPr marL="342900" indent="-342900">
              <a:buFont typeface="Wingdings" panose="05000000000000000000" pitchFamily="2" charset="2"/>
              <a:buChar char="q"/>
            </a:pPr>
            <a:endParaRPr lang="en-US" sz="2000" b="1" dirty="0"/>
          </a:p>
          <a:p>
            <a:pPr marL="342900" indent="-342900">
              <a:buFont typeface="Wingdings" panose="05000000000000000000" pitchFamily="2" charset="2"/>
              <a:buChar char="q"/>
            </a:pPr>
            <a:r>
              <a:rPr lang="en-US" sz="2000" b="1" dirty="0"/>
              <a:t>A cultural and educational beacon</a:t>
            </a:r>
          </a:p>
          <a:p>
            <a:endParaRPr lang="en-US" sz="2000" b="1" dirty="0"/>
          </a:p>
          <a:p>
            <a:pPr marL="342900" indent="-342900">
              <a:buFont typeface="Wingdings" panose="05000000000000000000" pitchFamily="2" charset="2"/>
              <a:buChar char="q"/>
            </a:pPr>
            <a:r>
              <a:rPr lang="en-US" sz="2000" b="1" dirty="0"/>
              <a:t>15,000+ pieces in our collection</a:t>
            </a:r>
            <a:endParaRPr lang="en-US" dirty="0"/>
          </a:p>
        </p:txBody>
      </p:sp>
    </p:spTree>
    <p:extLst>
      <p:ext uri="{BB962C8B-B14F-4D97-AF65-F5344CB8AC3E}">
        <p14:creationId xmlns:p14="http://schemas.microsoft.com/office/powerpoint/2010/main" val="2513192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73BBE33-B533-4661-8A6A-6BD8D05EB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C678983-369D-B134-8CE9-2A8FFA5E4C62}"/>
              </a:ext>
            </a:extLst>
          </p:cNvPr>
          <p:cNvSpPr txBox="1"/>
          <p:nvPr/>
        </p:nvSpPr>
        <p:spPr>
          <a:xfrm>
            <a:off x="108368" y="538509"/>
            <a:ext cx="4625558" cy="553998"/>
          </a:xfrm>
          <a:prstGeom prst="rect">
            <a:avLst/>
          </a:prstGeom>
          <a:noFill/>
        </p:spPr>
        <p:txBody>
          <a:bodyPr wrap="square" rtlCol="0">
            <a:spAutoFit/>
          </a:bodyPr>
          <a:lstStyle/>
          <a:p>
            <a:r>
              <a:rPr lang="en-US" sz="3000" dirty="0">
                <a:latin typeface="Aptos Black" panose="020B0004020202020204" pitchFamily="34" charset="0"/>
              </a:rPr>
              <a:t>SUPPORT THE DUSABLE</a:t>
            </a:r>
          </a:p>
        </p:txBody>
      </p:sp>
      <p:sp>
        <p:nvSpPr>
          <p:cNvPr id="14" name="TextBox 13">
            <a:extLst>
              <a:ext uri="{FF2B5EF4-FFF2-40B4-BE49-F238E27FC236}">
                <a16:creationId xmlns:a16="http://schemas.microsoft.com/office/drawing/2014/main" id="{751692C6-A59F-7171-1796-EE5A3E4228D9}"/>
              </a:ext>
            </a:extLst>
          </p:cNvPr>
          <p:cNvSpPr txBox="1"/>
          <p:nvPr/>
        </p:nvSpPr>
        <p:spPr>
          <a:xfrm>
            <a:off x="108368" y="1106633"/>
            <a:ext cx="3730207" cy="369332"/>
          </a:xfrm>
          <a:prstGeom prst="rect">
            <a:avLst/>
          </a:prstGeom>
          <a:noFill/>
        </p:spPr>
        <p:txBody>
          <a:bodyPr wrap="square" rtlCol="0">
            <a:spAutoFit/>
          </a:bodyPr>
          <a:lstStyle/>
          <a:p>
            <a:r>
              <a:rPr lang="en-US" b="1" i="1" dirty="0"/>
              <a:t>Exhibitions and Programming</a:t>
            </a:r>
          </a:p>
        </p:txBody>
      </p:sp>
      <p:sp>
        <p:nvSpPr>
          <p:cNvPr id="19" name="TextBox 18">
            <a:extLst>
              <a:ext uri="{FF2B5EF4-FFF2-40B4-BE49-F238E27FC236}">
                <a16:creationId xmlns:a16="http://schemas.microsoft.com/office/drawing/2014/main" id="{27AB5404-EB3B-B6E4-6CBA-956C302E1743}"/>
              </a:ext>
            </a:extLst>
          </p:cNvPr>
          <p:cNvSpPr txBox="1"/>
          <p:nvPr/>
        </p:nvSpPr>
        <p:spPr>
          <a:xfrm>
            <a:off x="154749" y="1723980"/>
            <a:ext cx="4142232" cy="4401205"/>
          </a:xfrm>
          <a:prstGeom prst="rect">
            <a:avLst/>
          </a:prstGeom>
          <a:noFill/>
        </p:spPr>
        <p:txBody>
          <a:bodyPr wrap="square" rtlCol="0">
            <a:spAutoFit/>
          </a:bodyPr>
          <a:lstStyle/>
          <a:p>
            <a:r>
              <a:rPr lang="en-US" sz="2000" dirty="0"/>
              <a:t>The DuSable celebrates Black excellence and explores the African American experience through exhibits, programs, archives and special events. </a:t>
            </a:r>
          </a:p>
          <a:p>
            <a:endParaRPr lang="en-US" sz="2000" dirty="0"/>
          </a:p>
          <a:p>
            <a:r>
              <a:rPr lang="en-US" sz="2000" dirty="0"/>
              <a:t>Signature events and programs include:</a:t>
            </a:r>
          </a:p>
          <a:p>
            <a:endParaRPr lang="en-US" sz="2000" dirty="0"/>
          </a:p>
          <a:p>
            <a:pPr marL="342900" indent="-342900">
              <a:buFont typeface="Wingdings" panose="05000000000000000000" pitchFamily="2" charset="2"/>
              <a:buChar char="q"/>
            </a:pPr>
            <a:r>
              <a:rPr lang="en-US" sz="2000" b="1" dirty="0"/>
              <a:t>Observances</a:t>
            </a:r>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r>
              <a:rPr lang="en-US" sz="2000" b="1" dirty="0"/>
              <a:t>Education</a:t>
            </a:r>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r>
              <a:rPr lang="en-US" sz="2000" b="1" dirty="0"/>
              <a:t>Community Engagement</a:t>
            </a:r>
          </a:p>
        </p:txBody>
      </p:sp>
      <p:pic>
        <p:nvPicPr>
          <p:cNvPr id="10" name="Picture 9">
            <a:extLst>
              <a:ext uri="{FF2B5EF4-FFF2-40B4-BE49-F238E27FC236}">
                <a16:creationId xmlns:a16="http://schemas.microsoft.com/office/drawing/2014/main" id="{E59731FE-37D9-3423-9F84-169B0F0DBC2F}"/>
              </a:ext>
            </a:extLst>
          </p:cNvPr>
          <p:cNvPicPr>
            <a:picLocks noChangeAspect="1"/>
          </p:cNvPicPr>
          <p:nvPr/>
        </p:nvPicPr>
        <p:blipFill>
          <a:blip r:embed="rId3"/>
          <a:srcRect t="1507"/>
          <a:stretch>
            <a:fillRect/>
          </a:stretch>
        </p:blipFill>
        <p:spPr>
          <a:xfrm>
            <a:off x="4558429" y="0"/>
            <a:ext cx="3067963" cy="3074264"/>
          </a:xfrm>
          <a:prstGeom prst="rect">
            <a:avLst/>
          </a:prstGeom>
        </p:spPr>
      </p:pic>
      <p:pic>
        <p:nvPicPr>
          <p:cNvPr id="22" name="Picture 21">
            <a:extLst>
              <a:ext uri="{FF2B5EF4-FFF2-40B4-BE49-F238E27FC236}">
                <a16:creationId xmlns:a16="http://schemas.microsoft.com/office/drawing/2014/main" id="{4FC3BF75-909D-17BA-F20F-F66483F292D6}"/>
              </a:ext>
            </a:extLst>
          </p:cNvPr>
          <p:cNvPicPr>
            <a:picLocks noChangeAspect="1"/>
          </p:cNvPicPr>
          <p:nvPr/>
        </p:nvPicPr>
        <p:blipFill>
          <a:blip r:embed="rId4"/>
          <a:stretch>
            <a:fillRect/>
          </a:stretch>
        </p:blipFill>
        <p:spPr>
          <a:xfrm>
            <a:off x="7749582" y="2226065"/>
            <a:ext cx="4435240" cy="2620825"/>
          </a:xfrm>
          <a:prstGeom prst="rect">
            <a:avLst/>
          </a:prstGeom>
        </p:spPr>
      </p:pic>
      <p:pic>
        <p:nvPicPr>
          <p:cNvPr id="24" name="Picture 23">
            <a:extLst>
              <a:ext uri="{FF2B5EF4-FFF2-40B4-BE49-F238E27FC236}">
                <a16:creationId xmlns:a16="http://schemas.microsoft.com/office/drawing/2014/main" id="{CFA1A3BD-EC27-F010-B320-062D10775296}"/>
              </a:ext>
            </a:extLst>
          </p:cNvPr>
          <p:cNvPicPr>
            <a:picLocks noChangeAspect="1"/>
          </p:cNvPicPr>
          <p:nvPr/>
        </p:nvPicPr>
        <p:blipFill>
          <a:blip r:embed="rId5"/>
          <a:stretch>
            <a:fillRect/>
          </a:stretch>
        </p:blipFill>
        <p:spPr>
          <a:xfrm>
            <a:off x="7756761" y="0"/>
            <a:ext cx="4435239" cy="2094004"/>
          </a:xfrm>
          <a:prstGeom prst="rect">
            <a:avLst/>
          </a:prstGeom>
        </p:spPr>
      </p:pic>
      <p:pic>
        <p:nvPicPr>
          <p:cNvPr id="4100" name="Picture 4">
            <a:extLst>
              <a:ext uri="{FF2B5EF4-FFF2-40B4-BE49-F238E27FC236}">
                <a16:creationId xmlns:a16="http://schemas.microsoft.com/office/drawing/2014/main" id="{52F87006-59FA-F243-7E12-55A63B88D2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840"/>
          <a:stretch>
            <a:fillRect/>
          </a:stretch>
        </p:blipFill>
        <p:spPr bwMode="auto">
          <a:xfrm>
            <a:off x="4558429" y="3202279"/>
            <a:ext cx="3075141" cy="36557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E26219EE-018C-8F4C-4A94-612882BCEE9F}"/>
              </a:ext>
            </a:extLst>
          </p:cNvPr>
          <p:cNvPicPr>
            <a:picLocks noChangeAspect="1"/>
          </p:cNvPicPr>
          <p:nvPr/>
        </p:nvPicPr>
        <p:blipFill>
          <a:blip r:embed="rId7"/>
          <a:srcRect b="18034"/>
          <a:stretch>
            <a:fillRect/>
          </a:stretch>
        </p:blipFill>
        <p:spPr>
          <a:xfrm>
            <a:off x="7749581" y="4978951"/>
            <a:ext cx="4435239" cy="1879049"/>
          </a:xfrm>
          <a:prstGeom prst="rect">
            <a:avLst/>
          </a:prstGeom>
        </p:spPr>
      </p:pic>
    </p:spTree>
    <p:extLst>
      <p:ext uri="{BB962C8B-B14F-4D97-AF65-F5344CB8AC3E}">
        <p14:creationId xmlns:p14="http://schemas.microsoft.com/office/powerpoint/2010/main" val="1580931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7" name="Rectangle 1086">
            <a:extLst>
              <a:ext uri="{FF2B5EF4-FFF2-40B4-BE49-F238E27FC236}">
                <a16:creationId xmlns:a16="http://schemas.microsoft.com/office/drawing/2014/main" id="{B6DBFCBF-E869-4150-807D-0EA34DD58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8962B28-9C13-C38A-5FDF-FB8E5D894A6D}"/>
              </a:ext>
            </a:extLst>
          </p:cNvPr>
          <p:cNvSpPr txBox="1"/>
          <p:nvPr/>
        </p:nvSpPr>
        <p:spPr>
          <a:xfrm>
            <a:off x="838199" y="4428000"/>
            <a:ext cx="6143626" cy="1400400"/>
          </a:xfrm>
          <a:prstGeom prst="rect">
            <a:avLst/>
          </a:prstGeom>
        </p:spPr>
        <p:txBody>
          <a:bodyPr vert="horz" wrap="square" lIns="91440" tIns="45720" rIns="91440" bIns="45720" rtlCol="0" anchor="b">
            <a:normAutofit/>
          </a:bodyPr>
          <a:lstStyle/>
          <a:p>
            <a:pPr>
              <a:lnSpc>
                <a:spcPct val="90000"/>
              </a:lnSpc>
              <a:spcBef>
                <a:spcPct val="0"/>
              </a:spcBef>
              <a:spcAft>
                <a:spcPts val="600"/>
              </a:spcAft>
            </a:pPr>
            <a:r>
              <a:rPr lang="en-US" sz="5600" b="1" kern="1200" dirty="0">
                <a:solidFill>
                  <a:schemeClr val="bg1"/>
                </a:solidFill>
                <a:latin typeface="+mj-lt"/>
                <a:ea typeface="+mj-ea"/>
                <a:cs typeface="+mj-cs"/>
              </a:rPr>
              <a:t>EXHIBITIONS</a:t>
            </a:r>
          </a:p>
        </p:txBody>
      </p:sp>
      <p:pic>
        <p:nvPicPr>
          <p:cNvPr id="1034" name="Picture 10">
            <a:extLst>
              <a:ext uri="{FF2B5EF4-FFF2-40B4-BE49-F238E27FC236}">
                <a16:creationId xmlns:a16="http://schemas.microsoft.com/office/drawing/2014/main" id="{C7302CFB-4B5F-720C-1DEC-FBFDCAF2D2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78" r="18722" b="-3"/>
          <a:stretch>
            <a:fillRect/>
          </a:stretch>
        </p:blipFill>
        <p:spPr bwMode="auto">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9532153-8B01-15BC-C576-8E70DA0529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08" r="29211" b="-2"/>
          <a:stretch>
            <a:fillRect/>
          </a:stretch>
        </p:blipFill>
        <p:spPr bwMode="auto">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room with a painting and a mask&#10;&#10;AI-generated content may be incorrect.">
            <a:extLst>
              <a:ext uri="{FF2B5EF4-FFF2-40B4-BE49-F238E27FC236}">
                <a16:creationId xmlns:a16="http://schemas.microsoft.com/office/drawing/2014/main" id="{7B90AE5C-F16A-B4CE-6FFC-D7F0B869D6A2}"/>
              </a:ext>
            </a:extLst>
          </p:cNvPr>
          <p:cNvPicPr>
            <a:picLocks noChangeAspect="1"/>
          </p:cNvPicPr>
          <p:nvPr/>
        </p:nvPicPr>
        <p:blipFill>
          <a:blip r:embed="rId4">
            <a:extLst>
              <a:ext uri="{28A0092B-C50C-407E-A947-70E740481C1C}">
                <a14:useLocalDpi xmlns:a14="http://schemas.microsoft.com/office/drawing/2010/main" val="0"/>
              </a:ext>
            </a:extLst>
          </a:blip>
          <a:srcRect l="27812" r="18960" b="2"/>
          <a:stretch>
            <a:fillRect/>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1028" name="Picture 4">
            <a:extLst>
              <a:ext uri="{FF2B5EF4-FFF2-40B4-BE49-F238E27FC236}">
                <a16:creationId xmlns:a16="http://schemas.microsoft.com/office/drawing/2014/main" id="{A7E3CB14-12C5-7F2E-27A1-EADE705B9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2327" r="19002" b="3"/>
          <a:stretch>
            <a:fillRect/>
          </a:stretch>
        </p:blipFill>
        <p:spPr bwMode="auto">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a:noFill/>
          <a:extLst>
            <a:ext uri="{909E8E84-426E-40DD-AFC4-6F175D3DCCD1}">
              <a14:hiddenFill xmlns:a14="http://schemas.microsoft.com/office/drawing/2010/main">
                <a:solidFill>
                  <a:srgbClr val="FFFFFF"/>
                </a:solidFill>
              </a14:hiddenFill>
            </a:ext>
          </a:extLst>
        </p:spPr>
      </p:pic>
      <p:grpSp>
        <p:nvGrpSpPr>
          <p:cNvPr id="1089" name="Group 1088">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090" name="Freeform: Shape 1089">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91" name="Freeform: Shape 1090">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753839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A person standing in front of a painting&#10;&#10;AI-generated content may be incorrect.">
            <a:extLst>
              <a:ext uri="{FF2B5EF4-FFF2-40B4-BE49-F238E27FC236}">
                <a16:creationId xmlns:a16="http://schemas.microsoft.com/office/drawing/2014/main" id="{6174D03E-3934-719B-F4F4-5722B20B740B}"/>
              </a:ext>
            </a:extLst>
          </p:cNvPr>
          <p:cNvPicPr>
            <a:picLocks noChangeAspect="1"/>
          </p:cNvPicPr>
          <p:nvPr/>
        </p:nvPicPr>
        <p:blipFill>
          <a:blip r:embed="rId2">
            <a:extLst>
              <a:ext uri="{28A0092B-C50C-407E-A947-70E740481C1C}">
                <a14:useLocalDpi xmlns:a14="http://schemas.microsoft.com/office/drawing/2010/main" val="0"/>
              </a:ext>
            </a:extLst>
          </a:blip>
          <a:srcRect l="20731"/>
          <a:stretch>
            <a:fillRect/>
          </a:stretch>
        </p:blipFill>
        <p:spPr>
          <a:xfrm>
            <a:off x="2" y="10"/>
            <a:ext cx="4063593" cy="6857990"/>
          </a:xfrm>
          <a:prstGeom prst="rect">
            <a:avLst/>
          </a:prstGeom>
        </p:spPr>
      </p:pic>
      <p:pic>
        <p:nvPicPr>
          <p:cNvPr id="7" name="Picture 6" descr="A group of people in a room&#10;&#10;AI-generated content may be incorrect.">
            <a:extLst>
              <a:ext uri="{FF2B5EF4-FFF2-40B4-BE49-F238E27FC236}">
                <a16:creationId xmlns:a16="http://schemas.microsoft.com/office/drawing/2014/main" id="{3936C7D5-DA21-3E9D-4BEB-BF1D8ACD87A6}"/>
              </a:ext>
            </a:extLst>
          </p:cNvPr>
          <p:cNvPicPr>
            <a:picLocks noChangeAspect="1"/>
          </p:cNvPicPr>
          <p:nvPr/>
        </p:nvPicPr>
        <p:blipFill>
          <a:blip r:embed="rId3">
            <a:extLst>
              <a:ext uri="{28A0092B-C50C-407E-A947-70E740481C1C}">
                <a14:useLocalDpi xmlns:a14="http://schemas.microsoft.com/office/drawing/2010/main" val="0"/>
              </a:ext>
            </a:extLst>
          </a:blip>
          <a:srcRect t="20996"/>
          <a:stretch>
            <a:fillRect/>
          </a:stretch>
        </p:blipFill>
        <p:spPr>
          <a:xfrm rot="5400000">
            <a:off x="2667000" y="1397203"/>
            <a:ext cx="6858000" cy="4063593"/>
          </a:xfrm>
          <a:prstGeom prst="rect">
            <a:avLst/>
          </a:prstGeom>
        </p:spPr>
      </p:pic>
      <p:pic>
        <p:nvPicPr>
          <p:cNvPr id="11" name="Picture 10" descr="A dress on a display&#10;&#10;AI-generated content may be incorrect.">
            <a:extLst>
              <a:ext uri="{FF2B5EF4-FFF2-40B4-BE49-F238E27FC236}">
                <a16:creationId xmlns:a16="http://schemas.microsoft.com/office/drawing/2014/main" id="{B087D223-0B4D-A929-EAC3-0C66E5A45A04}"/>
              </a:ext>
            </a:extLst>
          </p:cNvPr>
          <p:cNvPicPr>
            <a:picLocks noChangeAspect="1"/>
          </p:cNvPicPr>
          <p:nvPr/>
        </p:nvPicPr>
        <p:blipFill>
          <a:blip r:embed="rId4">
            <a:extLst>
              <a:ext uri="{28A0092B-C50C-407E-A947-70E740481C1C}">
                <a14:useLocalDpi xmlns:a14="http://schemas.microsoft.com/office/drawing/2010/main" val="0"/>
              </a:ext>
            </a:extLst>
          </a:blip>
          <a:srcRect l="36627" r="30043"/>
          <a:stretch>
            <a:fillRect/>
          </a:stretch>
        </p:blipFill>
        <p:spPr>
          <a:xfrm>
            <a:off x="8128407" y="10"/>
            <a:ext cx="4063593" cy="6857990"/>
          </a:xfrm>
          <a:prstGeom prst="rect">
            <a:avLst/>
          </a:prstGeom>
        </p:spPr>
      </p:pic>
    </p:spTree>
    <p:extLst>
      <p:ext uri="{BB962C8B-B14F-4D97-AF65-F5344CB8AC3E}">
        <p14:creationId xmlns:p14="http://schemas.microsoft.com/office/powerpoint/2010/main" val="374932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0" name="Rectangle 3099">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2" name="Rectangle 3101">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425ECCF-A43B-821A-A7BF-834411B6E71F}"/>
              </a:ext>
            </a:extLst>
          </p:cNvPr>
          <p:cNvPicPr>
            <a:picLocks noChangeAspect="1"/>
          </p:cNvPicPr>
          <p:nvPr/>
        </p:nvPicPr>
        <p:blipFill>
          <a:blip r:embed="rId3"/>
          <a:stretch>
            <a:fillRect/>
          </a:stretch>
        </p:blipFill>
        <p:spPr>
          <a:xfrm>
            <a:off x="6987597" y="138610"/>
            <a:ext cx="4576556" cy="5826296"/>
          </a:xfrm>
          <a:prstGeom prst="rect">
            <a:avLst/>
          </a:prstGeom>
        </p:spPr>
      </p:pic>
      <p:pic>
        <p:nvPicPr>
          <p:cNvPr id="15" name="Picture 14" descr="A poster of a person's face&#10;&#10;AI-generated content may be incorrect.">
            <a:extLst>
              <a:ext uri="{FF2B5EF4-FFF2-40B4-BE49-F238E27FC236}">
                <a16:creationId xmlns:a16="http://schemas.microsoft.com/office/drawing/2014/main" id="{1017FD73-01FD-3045-1353-4B069EE1E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823" y="3531202"/>
            <a:ext cx="5517519" cy="3103605"/>
          </a:xfrm>
          <a:prstGeom prst="rect">
            <a:avLst/>
          </a:prstGeom>
        </p:spPr>
      </p:pic>
      <p:sp>
        <p:nvSpPr>
          <p:cNvPr id="16" name="TextBox 15">
            <a:extLst>
              <a:ext uri="{FF2B5EF4-FFF2-40B4-BE49-F238E27FC236}">
                <a16:creationId xmlns:a16="http://schemas.microsoft.com/office/drawing/2014/main" id="{531653A6-CD85-8694-0463-A035709584B3}"/>
              </a:ext>
            </a:extLst>
          </p:cNvPr>
          <p:cNvSpPr txBox="1"/>
          <p:nvPr/>
        </p:nvSpPr>
        <p:spPr>
          <a:xfrm>
            <a:off x="6288658" y="5324354"/>
            <a:ext cx="5811902" cy="1445353"/>
          </a:xfrm>
          <a:prstGeom prst="rect">
            <a:avLst/>
          </a:prstGeom>
          <a:solidFill>
            <a:schemeClr val="tx1"/>
          </a:solidFill>
        </p:spPr>
        <p:txBody>
          <a:bodyPr vert="horz" wrap="square" lIns="91440" tIns="45720" rIns="91440" bIns="45720" rtlCol="0" anchor="b">
            <a:normAutofit fontScale="92500" lnSpcReduction="10000"/>
          </a:bodyPr>
          <a:lstStyle/>
          <a:p>
            <a:pPr algn="ctr">
              <a:lnSpc>
                <a:spcPct val="90000"/>
              </a:lnSpc>
              <a:spcBef>
                <a:spcPct val="0"/>
              </a:spcBef>
              <a:spcAft>
                <a:spcPts val="600"/>
              </a:spcAft>
            </a:pPr>
            <a:r>
              <a:rPr lang="en-US" sz="5600" b="1" kern="1200" dirty="0">
                <a:solidFill>
                  <a:schemeClr val="bg1"/>
                </a:solidFill>
                <a:latin typeface="+mj-lt"/>
                <a:ea typeface="+mj-ea"/>
                <a:cs typeface="+mj-cs"/>
              </a:rPr>
              <a:t>EDUCATION &amp; PARTNERSHIPS</a:t>
            </a:r>
          </a:p>
        </p:txBody>
      </p:sp>
      <p:pic>
        <p:nvPicPr>
          <p:cNvPr id="3" name="Picture 2" descr="A close up of hands holding each other&#10;&#10;AI-generated content may be incorrect.">
            <a:extLst>
              <a:ext uri="{FF2B5EF4-FFF2-40B4-BE49-F238E27FC236}">
                <a16:creationId xmlns:a16="http://schemas.microsoft.com/office/drawing/2014/main" id="{D9E0BE3A-0E99-B227-0E7C-D4C6628C5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780" y="138610"/>
            <a:ext cx="5589562" cy="3144129"/>
          </a:xfrm>
          <a:prstGeom prst="rect">
            <a:avLst/>
          </a:prstGeom>
        </p:spPr>
      </p:pic>
    </p:spTree>
    <p:extLst>
      <p:ext uri="{BB962C8B-B14F-4D97-AF65-F5344CB8AC3E}">
        <p14:creationId xmlns:p14="http://schemas.microsoft.com/office/powerpoint/2010/main" val="1048633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288F69-27EA-6393-B5A3-962CBC01F913}"/>
            </a:ext>
          </a:extLst>
        </p:cNvPr>
        <p:cNvGrpSpPr/>
        <p:nvPr/>
      </p:nvGrpSpPr>
      <p:grpSpPr>
        <a:xfrm>
          <a:off x="0" y="0"/>
          <a:ext cx="0" cy="0"/>
          <a:chOff x="0" y="0"/>
          <a:chExt cx="0" cy="0"/>
        </a:xfrm>
      </p:grpSpPr>
      <p:sp>
        <p:nvSpPr>
          <p:cNvPr id="2090" name="Rectangle 2089">
            <a:extLst>
              <a:ext uri="{FF2B5EF4-FFF2-40B4-BE49-F238E27FC236}">
                <a16:creationId xmlns:a16="http://schemas.microsoft.com/office/drawing/2014/main" id="{37293487-8ECE-C889-C4A3-FAE222C84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Juneteenth flag meaning: Here's what the symbols and colors represent | CNN">
            <a:extLst>
              <a:ext uri="{FF2B5EF4-FFF2-40B4-BE49-F238E27FC236}">
                <a16:creationId xmlns:a16="http://schemas.microsoft.com/office/drawing/2014/main" id="{D9E6A3E9-60B1-D79B-DA52-A185BC543C4D}"/>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t="15709" r="-1" b="-1"/>
          <a:stretch>
            <a:fillRect/>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B2A6AD-A330-416F-04ED-93A71573477E}"/>
              </a:ext>
            </a:extLst>
          </p:cNvPr>
          <p:cNvSpPr txBox="1"/>
          <p:nvPr/>
        </p:nvSpPr>
        <p:spPr>
          <a:xfrm>
            <a:off x="1527048" y="1124712"/>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dirty="0">
                <a:solidFill>
                  <a:schemeClr val="bg1"/>
                </a:solidFill>
                <a:latin typeface="Aptos Black" panose="020B0004020202020204" pitchFamily="34" charset="0"/>
                <a:ea typeface="+mj-ea"/>
                <a:cs typeface="+mj-cs"/>
              </a:rPr>
              <a:t>BLACK HISTORY IS AMERICAN HISTORY</a:t>
            </a:r>
          </a:p>
        </p:txBody>
      </p:sp>
      <p:sp>
        <p:nvSpPr>
          <p:cNvPr id="2092" name="sketchy box">
            <a:extLst>
              <a:ext uri="{FF2B5EF4-FFF2-40B4-BE49-F238E27FC236}">
                <a16:creationId xmlns:a16="http://schemas.microsoft.com/office/drawing/2014/main" id="{E31AF9EB-0027-9631-C63A-CC5CA0B1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4" name="sketchy line">
            <a:extLst>
              <a:ext uri="{FF2B5EF4-FFF2-40B4-BE49-F238E27FC236}">
                <a16:creationId xmlns:a16="http://schemas.microsoft.com/office/drawing/2014/main" id="{50DC4CF4-2E55-8FDC-EE49-1F81E8651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124751"/>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A4101A-69E4-5EEB-E405-2F60E2C08C68}"/>
              </a:ext>
            </a:extLst>
          </p:cNvPr>
          <p:cNvPicPr>
            <a:picLocks noChangeAspect="1"/>
          </p:cNvPicPr>
          <p:nvPr/>
        </p:nvPicPr>
        <p:blipFill>
          <a:blip r:embed="rId2"/>
          <a:stretch>
            <a:fillRect/>
          </a:stretch>
        </p:blipFill>
        <p:spPr>
          <a:xfrm>
            <a:off x="2943532" y="0"/>
            <a:ext cx="6304935" cy="6858000"/>
          </a:xfrm>
          <a:prstGeom prst="rect">
            <a:avLst/>
          </a:prstGeom>
        </p:spPr>
      </p:pic>
    </p:spTree>
    <p:extLst>
      <p:ext uri="{BB962C8B-B14F-4D97-AF65-F5344CB8AC3E}">
        <p14:creationId xmlns:p14="http://schemas.microsoft.com/office/powerpoint/2010/main" val="2705473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0" name="Rectangle 6159">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What Is Juneteenth? | HISTORY">
            <a:extLst>
              <a:ext uri="{FF2B5EF4-FFF2-40B4-BE49-F238E27FC236}">
                <a16:creationId xmlns:a16="http://schemas.microsoft.com/office/drawing/2014/main" id="{EC0C2BFB-C175-1141-2427-9807DED68524}"/>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r="11133"/>
          <a:stretch>
            <a:fillRect/>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8F842C-41F6-BFDE-5355-3E51429F1035}"/>
              </a:ext>
            </a:extLst>
          </p:cNvPr>
          <p:cNvSpPr txBox="1"/>
          <p:nvPr/>
        </p:nvSpPr>
        <p:spPr>
          <a:xfrm>
            <a:off x="1527048" y="1124712"/>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dirty="0">
                <a:solidFill>
                  <a:schemeClr val="bg1"/>
                </a:solidFill>
                <a:latin typeface="Aptos Black" panose="020B0004020202020204" pitchFamily="34" charset="0"/>
                <a:ea typeface="+mj-ea"/>
                <a:cs typeface="+mj-cs"/>
              </a:rPr>
              <a:t>THE ORIGINS AND IMPORTANCE OF JUNETEENTH</a:t>
            </a:r>
          </a:p>
        </p:txBody>
      </p:sp>
      <p:sp>
        <p:nvSpPr>
          <p:cNvPr id="6165"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4"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5828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1531</TotalTime>
  <Words>225</Words>
  <Application>Microsoft Office PowerPoint</Application>
  <PresentationFormat>Widescreen</PresentationFormat>
  <Paragraphs>43</Paragraphs>
  <Slides>18</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Aptos Black</vt:lpstr>
      <vt:lpstr>Aptos Display</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Anahi Leyva</dc:creator>
  <cp:lastModifiedBy>Marge Enders Bacon</cp:lastModifiedBy>
  <cp:revision>7</cp:revision>
  <dcterms:created xsi:type="dcterms:W3CDTF">2025-06-10T20:50:14Z</dcterms:created>
  <dcterms:modified xsi:type="dcterms:W3CDTF">2025-06-24T13:46:48Z</dcterms:modified>
</cp:coreProperties>
</file>