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 id="2147483787" r:id="rId2"/>
  </p:sldMasterIdLst>
  <p:notesMasterIdLst>
    <p:notesMasterId r:id="rId80"/>
  </p:notesMasterIdLst>
  <p:sldIdLst>
    <p:sldId id="256" r:id="rId3"/>
    <p:sldId id="326" r:id="rId4"/>
    <p:sldId id="258" r:id="rId5"/>
    <p:sldId id="327" r:id="rId6"/>
    <p:sldId id="260" r:id="rId7"/>
    <p:sldId id="328" r:id="rId8"/>
    <p:sldId id="262" r:id="rId9"/>
    <p:sldId id="329" r:id="rId10"/>
    <p:sldId id="330" r:id="rId11"/>
    <p:sldId id="331" r:id="rId12"/>
    <p:sldId id="266" r:id="rId13"/>
    <p:sldId id="332" r:id="rId14"/>
    <p:sldId id="268" r:id="rId15"/>
    <p:sldId id="333" r:id="rId16"/>
    <p:sldId id="334" r:id="rId17"/>
    <p:sldId id="309" r:id="rId18"/>
    <p:sldId id="257" r:id="rId19"/>
    <p:sldId id="265" r:id="rId20"/>
    <p:sldId id="269" r:id="rId21"/>
    <p:sldId id="267" r:id="rId22"/>
    <p:sldId id="264" r:id="rId23"/>
    <p:sldId id="303" r:id="rId24"/>
    <p:sldId id="273" r:id="rId25"/>
    <p:sldId id="304" r:id="rId26"/>
    <p:sldId id="305" r:id="rId27"/>
    <p:sldId id="306" r:id="rId28"/>
    <p:sldId id="277" r:id="rId29"/>
    <p:sldId id="278" r:id="rId30"/>
    <p:sldId id="308" r:id="rId31"/>
    <p:sldId id="279" r:id="rId32"/>
    <p:sldId id="307" r:id="rId33"/>
    <p:sldId id="270" r:id="rId34"/>
    <p:sldId id="289" r:id="rId35"/>
    <p:sldId id="285" r:id="rId36"/>
    <p:sldId id="286" r:id="rId37"/>
    <p:sldId id="288" r:id="rId38"/>
    <p:sldId id="287" r:id="rId39"/>
    <p:sldId id="290" r:id="rId40"/>
    <p:sldId id="272" r:id="rId41"/>
    <p:sldId id="291" r:id="rId42"/>
    <p:sldId id="292" r:id="rId43"/>
    <p:sldId id="293" r:id="rId44"/>
    <p:sldId id="295" r:id="rId45"/>
    <p:sldId id="294" r:id="rId46"/>
    <p:sldId id="296" r:id="rId47"/>
    <p:sldId id="297" r:id="rId48"/>
    <p:sldId id="298" r:id="rId49"/>
    <p:sldId id="299" r:id="rId50"/>
    <p:sldId id="300" r:id="rId51"/>
    <p:sldId id="301" r:id="rId52"/>
    <p:sldId id="302" r:id="rId53"/>
    <p:sldId id="271" r:id="rId54"/>
    <p:sldId id="274" r:id="rId55"/>
    <p:sldId id="284" r:id="rId56"/>
    <p:sldId id="283" r:id="rId57"/>
    <p:sldId id="276" r:id="rId58"/>
    <p:sldId id="275" r:id="rId59"/>
    <p:sldId id="280" r:id="rId60"/>
    <p:sldId id="281" r:id="rId61"/>
    <p:sldId id="324" r:id="rId62"/>
    <p:sldId id="263" r:id="rId63"/>
    <p:sldId id="310" r:id="rId64"/>
    <p:sldId id="311" r:id="rId65"/>
    <p:sldId id="312" r:id="rId66"/>
    <p:sldId id="313" r:id="rId67"/>
    <p:sldId id="314" r:id="rId68"/>
    <p:sldId id="315" r:id="rId69"/>
    <p:sldId id="259" r:id="rId70"/>
    <p:sldId id="316" r:id="rId71"/>
    <p:sldId id="317" r:id="rId72"/>
    <p:sldId id="318" r:id="rId73"/>
    <p:sldId id="319" r:id="rId74"/>
    <p:sldId id="320" r:id="rId75"/>
    <p:sldId id="321" r:id="rId76"/>
    <p:sldId id="261" r:id="rId77"/>
    <p:sldId id="322" r:id="rId78"/>
    <p:sldId id="323"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8EB2FF-1E1D-489B-A99A-528B0BF1732D}" v="8" dt="2023-10-26T01:36:14.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0"/>
    <p:restoredTop sz="79661" autoAdjust="0"/>
  </p:normalViewPr>
  <p:slideViewPr>
    <p:cSldViewPr snapToGrid="0" snapToObjects="1">
      <p:cViewPr varScale="1">
        <p:scale>
          <a:sx n="89" d="100"/>
          <a:sy n="89" d="100"/>
        </p:scale>
        <p:origin x="12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Porter" userId="7dde156d-5b84-401c-b8ee-1dd1d6b026ee" providerId="ADAL" clId="{738EB2FF-1E1D-489B-A99A-528B0BF1732D}"/>
    <pc:docChg chg="undo custSel addSld delSld modSld">
      <pc:chgData name="Carol Porter" userId="7dde156d-5b84-401c-b8ee-1dd1d6b026ee" providerId="ADAL" clId="{738EB2FF-1E1D-489B-A99A-528B0BF1732D}" dt="2023-10-26T01:36:48.140" v="679" actId="2696"/>
      <pc:docMkLst>
        <pc:docMk/>
      </pc:docMkLst>
      <pc:sldChg chg="delSp modSp mod">
        <pc:chgData name="Carol Porter" userId="7dde156d-5b84-401c-b8ee-1dd1d6b026ee" providerId="ADAL" clId="{738EB2FF-1E1D-489B-A99A-528B0BF1732D}" dt="2023-10-23T17:18:13.166" v="122" actId="478"/>
        <pc:sldMkLst>
          <pc:docMk/>
          <pc:sldMk cId="3289592100" sldId="256"/>
        </pc:sldMkLst>
        <pc:spChg chg="mod">
          <ac:chgData name="Carol Porter" userId="7dde156d-5b84-401c-b8ee-1dd1d6b026ee" providerId="ADAL" clId="{738EB2FF-1E1D-489B-A99A-528B0BF1732D}" dt="2023-10-23T17:17:57.214" v="120" actId="255"/>
          <ac:spMkLst>
            <pc:docMk/>
            <pc:sldMk cId="3289592100" sldId="256"/>
            <ac:spMk id="4" creationId="{C2D47E94-96D2-C49D-C1A7-8817E8870F79}"/>
          </ac:spMkLst>
        </pc:spChg>
        <pc:spChg chg="del mod">
          <ac:chgData name="Carol Porter" userId="7dde156d-5b84-401c-b8ee-1dd1d6b026ee" providerId="ADAL" clId="{738EB2FF-1E1D-489B-A99A-528B0BF1732D}" dt="2023-10-23T17:18:13.166" v="122" actId="478"/>
          <ac:spMkLst>
            <pc:docMk/>
            <pc:sldMk cId="3289592100" sldId="256"/>
            <ac:spMk id="5" creationId="{CD3C476B-00B8-E2D1-73EA-93890C1EDD96}"/>
          </ac:spMkLst>
        </pc:spChg>
      </pc:sldChg>
      <pc:sldChg chg="add del">
        <pc:chgData name="Carol Porter" userId="7dde156d-5b84-401c-b8ee-1dd1d6b026ee" providerId="ADAL" clId="{738EB2FF-1E1D-489B-A99A-528B0BF1732D}" dt="2023-10-26T01:36:36.487" v="678" actId="2696"/>
        <pc:sldMkLst>
          <pc:docMk/>
          <pc:sldMk cId="0" sldId="258"/>
        </pc:sldMkLst>
      </pc:sldChg>
      <pc:sldChg chg="add">
        <pc:chgData name="Carol Porter" userId="7dde156d-5b84-401c-b8ee-1dd1d6b026ee" providerId="ADAL" clId="{738EB2FF-1E1D-489B-A99A-528B0BF1732D}" dt="2023-10-23T18:09:19.122" v="586"/>
        <pc:sldMkLst>
          <pc:docMk/>
          <pc:sldMk cId="2588880194" sldId="259"/>
        </pc:sldMkLst>
      </pc:sldChg>
      <pc:sldChg chg="add del">
        <pc:chgData name="Carol Porter" userId="7dde156d-5b84-401c-b8ee-1dd1d6b026ee" providerId="ADAL" clId="{738EB2FF-1E1D-489B-A99A-528B0BF1732D}" dt="2023-10-26T01:36:36.487" v="678" actId="2696"/>
        <pc:sldMkLst>
          <pc:docMk/>
          <pc:sldMk cId="0" sldId="260"/>
        </pc:sldMkLst>
      </pc:sldChg>
      <pc:sldChg chg="add">
        <pc:chgData name="Carol Porter" userId="7dde156d-5b84-401c-b8ee-1dd1d6b026ee" providerId="ADAL" clId="{738EB2FF-1E1D-489B-A99A-528B0BF1732D}" dt="2023-10-23T18:09:19.122" v="586"/>
        <pc:sldMkLst>
          <pc:docMk/>
          <pc:sldMk cId="587836760" sldId="261"/>
        </pc:sldMkLst>
      </pc:sldChg>
      <pc:sldChg chg="add del">
        <pc:chgData name="Carol Porter" userId="7dde156d-5b84-401c-b8ee-1dd1d6b026ee" providerId="ADAL" clId="{738EB2FF-1E1D-489B-A99A-528B0BF1732D}" dt="2023-10-26T01:36:36.487" v="678" actId="2696"/>
        <pc:sldMkLst>
          <pc:docMk/>
          <pc:sldMk cId="0" sldId="262"/>
        </pc:sldMkLst>
      </pc:sldChg>
      <pc:sldChg chg="add del">
        <pc:chgData name="Carol Porter" userId="7dde156d-5b84-401c-b8ee-1dd1d6b026ee" providerId="ADAL" clId="{738EB2FF-1E1D-489B-A99A-528B0BF1732D}" dt="2023-10-26T01:36:36.487" v="678" actId="2696"/>
        <pc:sldMkLst>
          <pc:docMk/>
          <pc:sldMk cId="0" sldId="266"/>
        </pc:sldMkLst>
      </pc:sldChg>
      <pc:sldChg chg="add del">
        <pc:chgData name="Carol Porter" userId="7dde156d-5b84-401c-b8ee-1dd1d6b026ee" providerId="ADAL" clId="{738EB2FF-1E1D-489B-A99A-528B0BF1732D}" dt="2023-10-26T01:36:36.487" v="678" actId="2696"/>
        <pc:sldMkLst>
          <pc:docMk/>
          <pc:sldMk cId="0" sldId="268"/>
        </pc:sldMkLst>
      </pc:sldChg>
      <pc:sldChg chg="del">
        <pc:chgData name="Carol Porter" userId="7dde156d-5b84-401c-b8ee-1dd1d6b026ee" providerId="ADAL" clId="{738EB2FF-1E1D-489B-A99A-528B0BF1732D}" dt="2023-10-25T16:44:54.474" v="672" actId="2696"/>
        <pc:sldMkLst>
          <pc:docMk/>
          <pc:sldMk cId="989899027" sldId="282"/>
        </pc:sldMkLst>
      </pc:sldChg>
      <pc:sldChg chg="add">
        <pc:chgData name="Carol Porter" userId="7dde156d-5b84-401c-b8ee-1dd1d6b026ee" providerId="ADAL" clId="{738EB2FF-1E1D-489B-A99A-528B0BF1732D}" dt="2023-10-23T17:16:17.624" v="0" actId="2890"/>
        <pc:sldMkLst>
          <pc:docMk/>
          <pc:sldMk cId="820171830" sldId="309"/>
        </pc:sldMkLst>
      </pc:sldChg>
      <pc:sldChg chg="modSp add mod">
        <pc:chgData name="Carol Porter" userId="7dde156d-5b84-401c-b8ee-1dd1d6b026ee" providerId="ADAL" clId="{738EB2FF-1E1D-489B-A99A-528B0BF1732D}" dt="2023-10-23T17:21:07.676" v="269" actId="255"/>
        <pc:sldMkLst>
          <pc:docMk/>
          <pc:sldMk cId="2599226572" sldId="310"/>
        </pc:sldMkLst>
        <pc:spChg chg="mod">
          <ac:chgData name="Carol Porter" userId="7dde156d-5b84-401c-b8ee-1dd1d6b026ee" providerId="ADAL" clId="{738EB2FF-1E1D-489B-A99A-528B0BF1732D}" dt="2023-10-23T17:21:07.676" v="269" actId="255"/>
          <ac:spMkLst>
            <pc:docMk/>
            <pc:sldMk cId="2599226572" sldId="310"/>
            <ac:spMk id="4" creationId="{C2D47E94-96D2-C49D-C1A7-8817E8870F79}"/>
          </ac:spMkLst>
        </pc:spChg>
        <pc:spChg chg="mod">
          <ac:chgData name="Carol Porter" userId="7dde156d-5b84-401c-b8ee-1dd1d6b026ee" providerId="ADAL" clId="{738EB2FF-1E1D-489B-A99A-528B0BF1732D}" dt="2023-10-23T17:20:58.131" v="268" actId="313"/>
          <ac:spMkLst>
            <pc:docMk/>
            <pc:sldMk cId="2599226572" sldId="310"/>
            <ac:spMk id="5" creationId="{CD3C476B-00B8-E2D1-73EA-93890C1EDD96}"/>
          </ac:spMkLst>
        </pc:spChg>
      </pc:sldChg>
      <pc:sldChg chg="delSp modSp add mod">
        <pc:chgData name="Carol Porter" userId="7dde156d-5b84-401c-b8ee-1dd1d6b026ee" providerId="ADAL" clId="{738EB2FF-1E1D-489B-A99A-528B0BF1732D}" dt="2023-10-23T18:03:56.068" v="393" actId="478"/>
        <pc:sldMkLst>
          <pc:docMk/>
          <pc:sldMk cId="1677089864" sldId="311"/>
        </pc:sldMkLst>
        <pc:spChg chg="mod">
          <ac:chgData name="Carol Porter" userId="7dde156d-5b84-401c-b8ee-1dd1d6b026ee" providerId="ADAL" clId="{738EB2FF-1E1D-489B-A99A-528B0BF1732D}" dt="2023-10-23T18:03:47.517" v="391" actId="20577"/>
          <ac:spMkLst>
            <pc:docMk/>
            <pc:sldMk cId="1677089864" sldId="311"/>
            <ac:spMk id="4" creationId="{C2D47E94-96D2-C49D-C1A7-8817E8870F79}"/>
          </ac:spMkLst>
        </pc:spChg>
        <pc:spChg chg="del mod">
          <ac:chgData name="Carol Porter" userId="7dde156d-5b84-401c-b8ee-1dd1d6b026ee" providerId="ADAL" clId="{738EB2FF-1E1D-489B-A99A-528B0BF1732D}" dt="2023-10-23T18:03:56.068" v="393" actId="478"/>
          <ac:spMkLst>
            <pc:docMk/>
            <pc:sldMk cId="1677089864" sldId="311"/>
            <ac:spMk id="5" creationId="{CD3C476B-00B8-E2D1-73EA-93890C1EDD96}"/>
          </ac:spMkLst>
        </pc:spChg>
      </pc:sldChg>
      <pc:sldChg chg="delSp modSp add mod">
        <pc:chgData name="Carol Porter" userId="7dde156d-5b84-401c-b8ee-1dd1d6b026ee" providerId="ADAL" clId="{738EB2FF-1E1D-489B-A99A-528B0BF1732D}" dt="2023-10-23T18:08:27.394" v="585" actId="20577"/>
        <pc:sldMkLst>
          <pc:docMk/>
          <pc:sldMk cId="2307828647" sldId="312"/>
        </pc:sldMkLst>
        <pc:spChg chg="mod">
          <ac:chgData name="Carol Porter" userId="7dde156d-5b84-401c-b8ee-1dd1d6b026ee" providerId="ADAL" clId="{738EB2FF-1E1D-489B-A99A-528B0BF1732D}" dt="2023-10-23T18:08:27.394" v="585" actId="20577"/>
          <ac:spMkLst>
            <pc:docMk/>
            <pc:sldMk cId="2307828647" sldId="312"/>
            <ac:spMk id="4" creationId="{C2D47E94-96D2-C49D-C1A7-8817E8870F79}"/>
          </ac:spMkLst>
        </pc:spChg>
        <pc:spChg chg="del mod">
          <ac:chgData name="Carol Porter" userId="7dde156d-5b84-401c-b8ee-1dd1d6b026ee" providerId="ADAL" clId="{738EB2FF-1E1D-489B-A99A-528B0BF1732D}" dt="2023-10-23T18:08:12.552" v="581" actId="478"/>
          <ac:spMkLst>
            <pc:docMk/>
            <pc:sldMk cId="2307828647" sldId="312"/>
            <ac:spMk id="5" creationId="{CD3C476B-00B8-E2D1-73EA-93890C1EDD96}"/>
          </ac:spMkLst>
        </pc:spChg>
      </pc:sldChg>
      <pc:sldChg chg="add">
        <pc:chgData name="Carol Porter" userId="7dde156d-5b84-401c-b8ee-1dd1d6b026ee" providerId="ADAL" clId="{738EB2FF-1E1D-489B-A99A-528B0BF1732D}" dt="2023-10-23T18:09:19.122" v="586"/>
        <pc:sldMkLst>
          <pc:docMk/>
          <pc:sldMk cId="1559887161" sldId="313"/>
        </pc:sldMkLst>
      </pc:sldChg>
      <pc:sldChg chg="add">
        <pc:chgData name="Carol Porter" userId="7dde156d-5b84-401c-b8ee-1dd1d6b026ee" providerId="ADAL" clId="{738EB2FF-1E1D-489B-A99A-528B0BF1732D}" dt="2023-10-23T18:09:19.122" v="586"/>
        <pc:sldMkLst>
          <pc:docMk/>
          <pc:sldMk cId="3130987778" sldId="314"/>
        </pc:sldMkLst>
      </pc:sldChg>
      <pc:sldChg chg="add">
        <pc:chgData name="Carol Porter" userId="7dde156d-5b84-401c-b8ee-1dd1d6b026ee" providerId="ADAL" clId="{738EB2FF-1E1D-489B-A99A-528B0BF1732D}" dt="2023-10-23T18:09:19.122" v="586"/>
        <pc:sldMkLst>
          <pc:docMk/>
          <pc:sldMk cId="1769309937" sldId="315"/>
        </pc:sldMkLst>
      </pc:sldChg>
      <pc:sldChg chg="add">
        <pc:chgData name="Carol Porter" userId="7dde156d-5b84-401c-b8ee-1dd1d6b026ee" providerId="ADAL" clId="{738EB2FF-1E1D-489B-A99A-528B0BF1732D}" dt="2023-10-23T18:09:19.122" v="586"/>
        <pc:sldMkLst>
          <pc:docMk/>
          <pc:sldMk cId="1485720970" sldId="316"/>
        </pc:sldMkLst>
      </pc:sldChg>
      <pc:sldChg chg="add">
        <pc:chgData name="Carol Porter" userId="7dde156d-5b84-401c-b8ee-1dd1d6b026ee" providerId="ADAL" clId="{738EB2FF-1E1D-489B-A99A-528B0BF1732D}" dt="2023-10-23T18:09:19.122" v="586"/>
        <pc:sldMkLst>
          <pc:docMk/>
          <pc:sldMk cId="2366962613" sldId="317"/>
        </pc:sldMkLst>
      </pc:sldChg>
      <pc:sldChg chg="add">
        <pc:chgData name="Carol Porter" userId="7dde156d-5b84-401c-b8ee-1dd1d6b026ee" providerId="ADAL" clId="{738EB2FF-1E1D-489B-A99A-528B0BF1732D}" dt="2023-10-23T18:09:19.122" v="586"/>
        <pc:sldMkLst>
          <pc:docMk/>
          <pc:sldMk cId="2304972848" sldId="318"/>
        </pc:sldMkLst>
      </pc:sldChg>
      <pc:sldChg chg="add">
        <pc:chgData name="Carol Porter" userId="7dde156d-5b84-401c-b8ee-1dd1d6b026ee" providerId="ADAL" clId="{738EB2FF-1E1D-489B-A99A-528B0BF1732D}" dt="2023-10-23T18:09:19.122" v="586"/>
        <pc:sldMkLst>
          <pc:docMk/>
          <pc:sldMk cId="3142690212" sldId="319"/>
        </pc:sldMkLst>
      </pc:sldChg>
      <pc:sldChg chg="add">
        <pc:chgData name="Carol Porter" userId="7dde156d-5b84-401c-b8ee-1dd1d6b026ee" providerId="ADAL" clId="{738EB2FF-1E1D-489B-A99A-528B0BF1732D}" dt="2023-10-23T18:09:19.122" v="586"/>
        <pc:sldMkLst>
          <pc:docMk/>
          <pc:sldMk cId="1685103047" sldId="320"/>
        </pc:sldMkLst>
      </pc:sldChg>
      <pc:sldChg chg="add">
        <pc:chgData name="Carol Porter" userId="7dde156d-5b84-401c-b8ee-1dd1d6b026ee" providerId="ADAL" clId="{738EB2FF-1E1D-489B-A99A-528B0BF1732D}" dt="2023-10-23T18:09:19.122" v="586"/>
        <pc:sldMkLst>
          <pc:docMk/>
          <pc:sldMk cId="907446112" sldId="321"/>
        </pc:sldMkLst>
      </pc:sldChg>
      <pc:sldChg chg="add">
        <pc:chgData name="Carol Porter" userId="7dde156d-5b84-401c-b8ee-1dd1d6b026ee" providerId="ADAL" clId="{738EB2FF-1E1D-489B-A99A-528B0BF1732D}" dt="2023-10-23T18:09:19.122" v="586"/>
        <pc:sldMkLst>
          <pc:docMk/>
          <pc:sldMk cId="377875493" sldId="322"/>
        </pc:sldMkLst>
      </pc:sldChg>
      <pc:sldChg chg="addSp delSp modSp add mod">
        <pc:chgData name="Carol Porter" userId="7dde156d-5b84-401c-b8ee-1dd1d6b026ee" providerId="ADAL" clId="{738EB2FF-1E1D-489B-A99A-528B0BF1732D}" dt="2023-10-23T18:11:21.700" v="670" actId="1076"/>
        <pc:sldMkLst>
          <pc:docMk/>
          <pc:sldMk cId="131328127" sldId="323"/>
        </pc:sldMkLst>
        <pc:spChg chg="add del mod">
          <ac:chgData name="Carol Porter" userId="7dde156d-5b84-401c-b8ee-1dd1d6b026ee" providerId="ADAL" clId="{738EB2FF-1E1D-489B-A99A-528B0BF1732D}" dt="2023-10-23T18:10:03.756" v="589" actId="478"/>
          <ac:spMkLst>
            <pc:docMk/>
            <pc:sldMk cId="131328127" sldId="323"/>
            <ac:spMk id="3" creationId="{4808B015-C9FE-DFE4-255B-1472C996F363}"/>
          </ac:spMkLst>
        </pc:spChg>
        <pc:spChg chg="mod">
          <ac:chgData name="Carol Porter" userId="7dde156d-5b84-401c-b8ee-1dd1d6b026ee" providerId="ADAL" clId="{738EB2FF-1E1D-489B-A99A-528B0BF1732D}" dt="2023-10-23T18:11:21.700" v="670" actId="1076"/>
          <ac:spMkLst>
            <pc:docMk/>
            <pc:sldMk cId="131328127" sldId="323"/>
            <ac:spMk id="4" creationId="{C2D47E94-96D2-C49D-C1A7-8817E8870F79}"/>
          </ac:spMkLst>
        </pc:spChg>
        <pc:spChg chg="del">
          <ac:chgData name="Carol Porter" userId="7dde156d-5b84-401c-b8ee-1dd1d6b026ee" providerId="ADAL" clId="{738EB2FF-1E1D-489B-A99A-528B0BF1732D}" dt="2023-10-23T18:10:00.757" v="588" actId="478"/>
          <ac:spMkLst>
            <pc:docMk/>
            <pc:sldMk cId="131328127" sldId="323"/>
            <ac:spMk id="5" creationId="{CD3C476B-00B8-E2D1-73EA-93890C1EDD96}"/>
          </ac:spMkLst>
        </pc:spChg>
      </pc:sldChg>
      <pc:sldChg chg="add">
        <pc:chgData name="Carol Porter" userId="7dde156d-5b84-401c-b8ee-1dd1d6b026ee" providerId="ADAL" clId="{738EB2FF-1E1D-489B-A99A-528B0BF1732D}" dt="2023-10-25T16:44:47.407" v="671"/>
        <pc:sldMkLst>
          <pc:docMk/>
          <pc:sldMk cId="3389794615" sldId="324"/>
        </pc:sldMkLst>
      </pc:sldChg>
      <pc:sldChg chg="add del">
        <pc:chgData name="Carol Porter" userId="7dde156d-5b84-401c-b8ee-1dd1d6b026ee" providerId="ADAL" clId="{738EB2FF-1E1D-489B-A99A-528B0BF1732D}" dt="2023-10-26T01:36:48.140" v="679" actId="2696"/>
        <pc:sldMkLst>
          <pc:docMk/>
          <pc:sldMk cId="0" sldId="325"/>
        </pc:sldMkLst>
      </pc:sldChg>
      <pc:sldChg chg="add del">
        <pc:chgData name="Carol Porter" userId="7dde156d-5b84-401c-b8ee-1dd1d6b026ee" providerId="ADAL" clId="{738EB2FF-1E1D-489B-A99A-528B0BF1732D}" dt="2023-10-26T01:36:36.487" v="678" actId="2696"/>
        <pc:sldMkLst>
          <pc:docMk/>
          <pc:sldMk cId="0" sldId="326"/>
        </pc:sldMkLst>
      </pc:sldChg>
      <pc:sldChg chg="add del">
        <pc:chgData name="Carol Porter" userId="7dde156d-5b84-401c-b8ee-1dd1d6b026ee" providerId="ADAL" clId="{738EB2FF-1E1D-489B-A99A-528B0BF1732D}" dt="2023-10-26T01:36:36.487" v="678" actId="2696"/>
        <pc:sldMkLst>
          <pc:docMk/>
          <pc:sldMk cId="0" sldId="327"/>
        </pc:sldMkLst>
      </pc:sldChg>
      <pc:sldChg chg="add del">
        <pc:chgData name="Carol Porter" userId="7dde156d-5b84-401c-b8ee-1dd1d6b026ee" providerId="ADAL" clId="{738EB2FF-1E1D-489B-A99A-528B0BF1732D}" dt="2023-10-26T01:36:36.487" v="678" actId="2696"/>
        <pc:sldMkLst>
          <pc:docMk/>
          <pc:sldMk cId="0" sldId="328"/>
        </pc:sldMkLst>
      </pc:sldChg>
      <pc:sldChg chg="add del">
        <pc:chgData name="Carol Porter" userId="7dde156d-5b84-401c-b8ee-1dd1d6b026ee" providerId="ADAL" clId="{738EB2FF-1E1D-489B-A99A-528B0BF1732D}" dt="2023-10-26T01:36:36.487" v="678" actId="2696"/>
        <pc:sldMkLst>
          <pc:docMk/>
          <pc:sldMk cId="0" sldId="329"/>
        </pc:sldMkLst>
      </pc:sldChg>
      <pc:sldChg chg="add del">
        <pc:chgData name="Carol Porter" userId="7dde156d-5b84-401c-b8ee-1dd1d6b026ee" providerId="ADAL" clId="{738EB2FF-1E1D-489B-A99A-528B0BF1732D}" dt="2023-10-26T01:36:36.487" v="678" actId="2696"/>
        <pc:sldMkLst>
          <pc:docMk/>
          <pc:sldMk cId="0" sldId="330"/>
        </pc:sldMkLst>
      </pc:sldChg>
      <pc:sldChg chg="add del">
        <pc:chgData name="Carol Porter" userId="7dde156d-5b84-401c-b8ee-1dd1d6b026ee" providerId="ADAL" clId="{738EB2FF-1E1D-489B-A99A-528B0BF1732D}" dt="2023-10-26T01:36:36.487" v="678" actId="2696"/>
        <pc:sldMkLst>
          <pc:docMk/>
          <pc:sldMk cId="0" sldId="331"/>
        </pc:sldMkLst>
      </pc:sldChg>
      <pc:sldChg chg="modSp add del mod">
        <pc:chgData name="Carol Porter" userId="7dde156d-5b84-401c-b8ee-1dd1d6b026ee" providerId="ADAL" clId="{738EB2FF-1E1D-489B-A99A-528B0BF1732D}" dt="2023-10-26T01:36:36.487" v="678" actId="2696"/>
        <pc:sldMkLst>
          <pc:docMk/>
          <pc:sldMk cId="0" sldId="332"/>
        </pc:sldMkLst>
        <pc:spChg chg="mod">
          <ac:chgData name="Carol Porter" userId="7dde156d-5b84-401c-b8ee-1dd1d6b026ee" providerId="ADAL" clId="{738EB2FF-1E1D-489B-A99A-528B0BF1732D}" dt="2023-10-26T01:36:14.450" v="674" actId="27636"/>
          <ac:spMkLst>
            <pc:docMk/>
            <pc:sldMk cId="0" sldId="332"/>
            <ac:spMk id="200" creationId="{00000000-0000-0000-0000-000000000000}"/>
          </ac:spMkLst>
        </pc:spChg>
      </pc:sldChg>
      <pc:sldChg chg="add del">
        <pc:chgData name="Carol Porter" userId="7dde156d-5b84-401c-b8ee-1dd1d6b026ee" providerId="ADAL" clId="{738EB2FF-1E1D-489B-A99A-528B0BF1732D}" dt="2023-10-26T01:36:36.487" v="678" actId="2696"/>
        <pc:sldMkLst>
          <pc:docMk/>
          <pc:sldMk cId="0" sldId="333"/>
        </pc:sldMkLst>
      </pc:sldChg>
      <pc:sldChg chg="add del">
        <pc:chgData name="Carol Porter" userId="7dde156d-5b84-401c-b8ee-1dd1d6b026ee" providerId="ADAL" clId="{738EB2FF-1E1D-489B-A99A-528B0BF1732D}" dt="2023-10-26T01:36:36.487" v="678" actId="2696"/>
        <pc:sldMkLst>
          <pc:docMk/>
          <pc:sldMk cId="0" sldId="334"/>
        </pc:sldMkLst>
      </pc:sldChg>
      <pc:sldMasterChg chg="addSldLayout delSldLayout">
        <pc:chgData name="Carol Porter" userId="7dde156d-5b84-401c-b8ee-1dd1d6b026ee" providerId="ADAL" clId="{738EB2FF-1E1D-489B-A99A-528B0BF1732D}" dt="2023-10-26T01:36:36.487" v="678" actId="2696"/>
        <pc:sldMasterMkLst>
          <pc:docMk/>
          <pc:sldMasterMk cId="0" sldId="2147483768"/>
        </pc:sldMasterMkLst>
        <pc:sldLayoutChg chg="add del">
          <pc:chgData name="Carol Porter" userId="7dde156d-5b84-401c-b8ee-1dd1d6b026ee" providerId="ADAL" clId="{738EB2FF-1E1D-489B-A99A-528B0BF1732D}" dt="2023-10-26T01:36:36.487" v="678" actId="2696"/>
          <pc:sldLayoutMkLst>
            <pc:docMk/>
            <pc:sldMasterMk cId="0" sldId="2147483768"/>
            <pc:sldLayoutMk cId="701735847" sldId="214748380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7BDFC-96ED-4B01-BEC9-BF573DD7187F}"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DA7CB0-24D8-47BC-B7B8-F1E250F09444}" type="slidenum">
              <a:rPr lang="en-US" smtClean="0"/>
              <a:t>‹#›</a:t>
            </a:fld>
            <a:endParaRPr lang="en-US"/>
          </a:p>
        </p:txBody>
      </p:sp>
    </p:spTree>
    <p:extLst>
      <p:ext uri="{BB962C8B-B14F-4D97-AF65-F5344CB8AC3E}">
        <p14:creationId xmlns:p14="http://schemas.microsoft.com/office/powerpoint/2010/main" val="47978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ftc.gov/news-events/news/press-releases/2023/02/ftc-host-public-forum-examining-proposed-rule-ban-noncompete-clauses"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930c2d3b1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2930c2d3b1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936a6c3fb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2936a6c3fb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936a6c3fb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2936a6c3fb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936a6c3fb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2936a6c3fb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936a6c3fb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2936a6c3fb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472C4"/>
                </a:solidFill>
                <a:effectLst/>
                <a:latin typeface="Calibri" panose="020F0502020204030204" pitchFamily="34" charset="0"/>
                <a:ea typeface="Calibri" panose="020F0502020204030204" pitchFamily="34" charset="0"/>
              </a:rPr>
              <a:t>As we start closing out the 2023 year, get up to speed on “off-table topics” covering income, gender, and religion before heading to your holiday dinners!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4472C4"/>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18</a:t>
            </a:fld>
            <a:endParaRPr lang="en-US"/>
          </a:p>
        </p:txBody>
      </p:sp>
    </p:spTree>
    <p:extLst>
      <p:ext uri="{BB962C8B-B14F-4D97-AF65-F5344CB8AC3E}">
        <p14:creationId xmlns:p14="http://schemas.microsoft.com/office/powerpoint/2010/main" val="3460276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472C4"/>
                </a:solidFill>
                <a:effectLst/>
                <a:latin typeface="Calibri" panose="020F0502020204030204" pitchFamily="34" charset="0"/>
                <a:ea typeface="Calibri" panose="020F0502020204030204" pitchFamily="34" charset="0"/>
              </a:rPr>
              <a:t>We will provide an overview of recent developments in employment law spanning hot topics such as…. leave and pay transparency policies, religious accommodation requests under Title VII, limitations on noncompete agreements, and expanded protections for pregnant and nursing workers.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472C4"/>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472C4"/>
                </a:solidFill>
                <a:effectLst/>
                <a:latin typeface="Calibri" panose="020F0502020204030204" pitchFamily="34" charset="0"/>
                <a:ea typeface="Calibri" panose="020F0502020204030204" pitchFamily="34" charset="0"/>
              </a:rPr>
              <a:t>We realize that each of these topics alone could have easily been their own 1-hour presentation, but we endeavor to give you a broader view of a variety of issues because employment law is very rarely singular in nature.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472C4"/>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472C4"/>
                </a:solidFill>
                <a:effectLst/>
                <a:latin typeface="Calibri" panose="020F0502020204030204" pitchFamily="34" charset="0"/>
                <a:ea typeface="Calibri" panose="020F0502020204030204" pitchFamily="34" charset="0"/>
              </a:rPr>
              <a:t>Bear with us as we move through the issues. At the conclusion of the presentation, we will offer some concluding thoughts to wrap this all up.</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19</a:t>
            </a:fld>
            <a:endParaRPr lang="en-US"/>
          </a:p>
        </p:txBody>
      </p:sp>
    </p:spTree>
    <p:extLst>
      <p:ext uri="{BB962C8B-B14F-4D97-AF65-F5344CB8AC3E}">
        <p14:creationId xmlns:p14="http://schemas.microsoft.com/office/powerpoint/2010/main" val="2359248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currently find ourselves in a worker movement, referred to by some at the Great Resignation, where workers who have switched jobs have clocked larger pay gains than those who stayed with the same employer.  This movement has particularly impacted certain fields, such as caretaking, retail, and hospitality.  Pay transparency is adding fuel to the fire. </a:t>
            </a:r>
          </a:p>
          <a:p>
            <a:endParaRPr lang="en-US" dirty="0"/>
          </a:p>
          <a:p>
            <a:r>
              <a:rPr lang="en-US" dirty="0"/>
              <a:t>Many workers are angry about how little they are paid—and who is making more, if they can even find out.  The Economic Policy Institute reports that chief executives outearn their workers by a ratio of 399 to 1. A survey by the Pew Research Center found barely one-third of the nation’s employees described themselves as satisfied or very satisfied with their pay, with women and Blacks more likely to say they were unhappy.  Many have come to believe that the American tradition of secrecy around pay makes such inequities possible.  </a:t>
            </a:r>
          </a:p>
          <a:p>
            <a:endParaRPr lang="en-US" dirty="0"/>
          </a:p>
          <a:p>
            <a:r>
              <a:rPr lang="en-US" dirty="0"/>
              <a:t>As a result, American workers have come to expect transparency from prospective employers.  A recent survey from ResumeLab found that 4 out of 5 workers are unlikely to even apply for a job when the listing does not disclose a pay range.  As a result, Hiring Lab estimates that approximately 40% of U.S. job postings now include employer-provided salary information. </a:t>
            </a:r>
          </a:p>
          <a:p>
            <a:endParaRPr lang="en-US" dirty="0"/>
          </a:p>
          <a:p>
            <a:r>
              <a:rPr lang="en-US" dirty="0"/>
              <a:t>This trend is particularly seen among Gen Zers and other young workers.  Adobe’s Future Workforce Study, released late last year, found 85 percent of college students and recent graduates would be significantly less likely to even apply for a position if salary data wasn’t included.</a:t>
            </a:r>
          </a:p>
        </p:txBody>
      </p:sp>
      <p:sp>
        <p:nvSpPr>
          <p:cNvPr id="4" name="Slide Number Placeholder 3"/>
          <p:cNvSpPr>
            <a:spLocks noGrp="1"/>
          </p:cNvSpPr>
          <p:nvPr>
            <p:ph type="sldNum" sz="quarter" idx="5"/>
          </p:nvPr>
        </p:nvSpPr>
        <p:spPr/>
        <p:txBody>
          <a:bodyPr/>
          <a:lstStyle/>
          <a:p>
            <a:fld id="{44DA7CB0-24D8-47BC-B7B8-F1E250F09444}" type="slidenum">
              <a:rPr lang="en-US" smtClean="0"/>
              <a:t>21</a:t>
            </a:fld>
            <a:endParaRPr lang="en-US"/>
          </a:p>
        </p:txBody>
      </p:sp>
    </p:spTree>
    <p:extLst>
      <p:ext uri="{BB962C8B-B14F-4D97-AF65-F5344CB8AC3E}">
        <p14:creationId xmlns:p14="http://schemas.microsoft.com/office/powerpoint/2010/main" val="3061450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 growing demands for transparency from workers, many employers’ pay policies remain stagnant. Only 17% of North American employers disclose pay and salary ranges to prospective employees even when not required to do so by law. 31% of companies surveyed reported that they were not ready for pay transparency.  However, the good news is that 62% of companies surveyed reported that they planned on disclosing pay information in the future. </a:t>
            </a:r>
          </a:p>
          <a:p>
            <a:endParaRPr lang="en-US" dirty="0"/>
          </a:p>
          <a:p>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22</a:t>
            </a:fld>
            <a:endParaRPr lang="en-US"/>
          </a:p>
        </p:txBody>
      </p:sp>
    </p:spTree>
    <p:extLst>
      <p:ext uri="{BB962C8B-B14F-4D97-AF65-F5344CB8AC3E}">
        <p14:creationId xmlns:p14="http://schemas.microsoft.com/office/powerpoint/2010/main" val="324907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view this move toward pay transparency a good change—a change necessary to cure pay inequality along gender and racial lines.  </a:t>
            </a:r>
          </a:p>
        </p:txBody>
      </p:sp>
      <p:sp>
        <p:nvSpPr>
          <p:cNvPr id="4" name="Slide Number Placeholder 3"/>
          <p:cNvSpPr>
            <a:spLocks noGrp="1"/>
          </p:cNvSpPr>
          <p:nvPr>
            <p:ph type="sldNum" sz="quarter" idx="5"/>
          </p:nvPr>
        </p:nvSpPr>
        <p:spPr/>
        <p:txBody>
          <a:bodyPr/>
          <a:lstStyle/>
          <a:p>
            <a:fld id="{44DA7CB0-24D8-47BC-B7B8-F1E250F09444}" type="slidenum">
              <a:rPr lang="en-US" smtClean="0"/>
              <a:t>23</a:t>
            </a:fld>
            <a:endParaRPr lang="en-US"/>
          </a:p>
        </p:txBody>
      </p:sp>
    </p:spTree>
    <p:extLst>
      <p:ext uri="{BB962C8B-B14F-4D97-AF65-F5344CB8AC3E}">
        <p14:creationId xmlns:p14="http://schemas.microsoft.com/office/powerpoint/2010/main" val="32841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racial pay gap has only worsened in recent years…</a:t>
            </a:r>
          </a:p>
        </p:txBody>
      </p:sp>
      <p:sp>
        <p:nvSpPr>
          <p:cNvPr id="4" name="Slide Number Placeholder 3"/>
          <p:cNvSpPr>
            <a:spLocks noGrp="1"/>
          </p:cNvSpPr>
          <p:nvPr>
            <p:ph type="sldNum" sz="quarter" idx="5"/>
          </p:nvPr>
        </p:nvSpPr>
        <p:spPr/>
        <p:txBody>
          <a:bodyPr/>
          <a:lstStyle/>
          <a:p>
            <a:fld id="{44DA7CB0-24D8-47BC-B7B8-F1E250F09444}" type="slidenum">
              <a:rPr lang="en-US" smtClean="0"/>
              <a:t>24</a:t>
            </a:fld>
            <a:endParaRPr lang="en-US"/>
          </a:p>
        </p:txBody>
      </p:sp>
    </p:spTree>
    <p:extLst>
      <p:ext uri="{BB962C8B-B14F-4D97-AF65-F5344CB8AC3E}">
        <p14:creationId xmlns:p14="http://schemas.microsoft.com/office/powerpoint/2010/main" val="488535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Hawaii and Illinois have also passed pay transparency laws that will go into effect in 2024 and 2025, respectively.</a:t>
            </a:r>
          </a:p>
          <a:p>
            <a:endParaRPr lang="en-US" dirty="0"/>
          </a:p>
          <a:p>
            <a:r>
              <a:rPr lang="en-US" dirty="0"/>
              <a:t>There are also several states that have considered pay transparency laws in recent legislative sessions or are currently considering such laws, including Alaska, District of Columbia, Kentucky, Maine, Massachusetts, Michigan, Missouri, Montana, New Jersey, Oregon, South Dakota, Vermont, Virginia, and West Virginia.</a:t>
            </a:r>
          </a:p>
        </p:txBody>
      </p:sp>
      <p:sp>
        <p:nvSpPr>
          <p:cNvPr id="4" name="Slide Number Placeholder 3"/>
          <p:cNvSpPr>
            <a:spLocks noGrp="1"/>
          </p:cNvSpPr>
          <p:nvPr>
            <p:ph type="sldNum" sz="quarter" idx="5"/>
          </p:nvPr>
        </p:nvSpPr>
        <p:spPr/>
        <p:txBody>
          <a:bodyPr/>
          <a:lstStyle/>
          <a:p>
            <a:fld id="{44DA7CB0-24D8-47BC-B7B8-F1E250F09444}" type="slidenum">
              <a:rPr lang="en-US" smtClean="0"/>
              <a:t>29</a:t>
            </a:fld>
            <a:endParaRPr lang="en-US"/>
          </a:p>
        </p:txBody>
      </p:sp>
    </p:spTree>
    <p:extLst>
      <p:ext uri="{BB962C8B-B14F-4D97-AF65-F5344CB8AC3E}">
        <p14:creationId xmlns:p14="http://schemas.microsoft.com/office/powerpoint/2010/main" val="2454683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pay transparency laws affect employers of all sizes….some, such as Colorado’s law, pertains to employers who employ just one or more employees in the state.  Many such laws extend to employers employing 15 or more workers in the particular state.  In other words, it’s not just the large employers who should be mindful of these developments in pay transparency law.  </a:t>
            </a:r>
          </a:p>
          <a:p>
            <a:endParaRPr lang="en-US" dirty="0"/>
          </a:p>
          <a:p>
            <a:r>
              <a:rPr lang="en-US" dirty="0"/>
              <a:t>And failure to comply with such laws can come at a steep prices.  Noncompliance penalties are across the board, ranging from $300 in the case of a first violation in the State of Maryland to $250,000 for an uncorrected first violation of repeat violations under New York City ordinance. </a:t>
            </a:r>
          </a:p>
        </p:txBody>
      </p:sp>
      <p:sp>
        <p:nvSpPr>
          <p:cNvPr id="4" name="Slide Number Placeholder 3"/>
          <p:cNvSpPr>
            <a:spLocks noGrp="1"/>
          </p:cNvSpPr>
          <p:nvPr>
            <p:ph type="sldNum" sz="quarter" idx="5"/>
          </p:nvPr>
        </p:nvSpPr>
        <p:spPr/>
        <p:txBody>
          <a:bodyPr/>
          <a:lstStyle/>
          <a:p>
            <a:fld id="{44DA7CB0-24D8-47BC-B7B8-F1E250F09444}" type="slidenum">
              <a:rPr lang="en-US" smtClean="0"/>
              <a:t>30</a:t>
            </a:fld>
            <a:endParaRPr lang="en-US"/>
          </a:p>
        </p:txBody>
      </p:sp>
    </p:spTree>
    <p:extLst>
      <p:ext uri="{BB962C8B-B14F-4D97-AF65-F5344CB8AC3E}">
        <p14:creationId xmlns:p14="http://schemas.microsoft.com/office/powerpoint/2010/main" val="3229057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where we are today, let’s take a look at the previous standard…. [next slide]</a:t>
            </a:r>
          </a:p>
        </p:txBody>
      </p:sp>
      <p:sp>
        <p:nvSpPr>
          <p:cNvPr id="4" name="Slide Number Placeholder 3"/>
          <p:cNvSpPr>
            <a:spLocks noGrp="1"/>
          </p:cNvSpPr>
          <p:nvPr>
            <p:ph type="sldNum" sz="quarter" idx="5"/>
          </p:nvPr>
        </p:nvSpPr>
        <p:spPr/>
        <p:txBody>
          <a:bodyPr/>
          <a:lstStyle/>
          <a:p>
            <a:fld id="{44DA7CB0-24D8-47BC-B7B8-F1E250F09444}" type="slidenum">
              <a:rPr lang="en-US" smtClean="0"/>
              <a:t>32</a:t>
            </a:fld>
            <a:endParaRPr lang="en-US"/>
          </a:p>
        </p:txBody>
      </p:sp>
    </p:spTree>
    <p:extLst>
      <p:ext uri="{BB962C8B-B14F-4D97-AF65-F5344CB8AC3E}">
        <p14:creationId xmlns:p14="http://schemas.microsoft.com/office/powerpoint/2010/main" val="3772585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background…. </a:t>
            </a:r>
          </a:p>
          <a:p>
            <a:endParaRPr lang="en-US" dirty="0"/>
          </a:p>
          <a:p>
            <a:r>
              <a:rPr lang="en-US" b="1" dirty="0"/>
              <a:t>Bullet #1:</a:t>
            </a:r>
          </a:p>
          <a:p>
            <a:pPr marL="171450" indent="-171450">
              <a:buFont typeface="Arial" panose="020B0604020202020204" pitchFamily="34" charset="0"/>
              <a:buChar char="•"/>
            </a:pPr>
            <a:r>
              <a:rPr lang="en-US" b="0" dirty="0"/>
              <a:t>As originally enacted, Title VII did not spell out what it meant by discrimination </a:t>
            </a:r>
            <a:r>
              <a:rPr lang="en-US" b="1" dirty="0"/>
              <a:t>“because of ... religion,”</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Bullet #2:</a:t>
            </a:r>
          </a:p>
          <a:p>
            <a:pPr marL="171450" indent="-171450">
              <a:buFont typeface="Arial" panose="020B0604020202020204" pitchFamily="34" charset="0"/>
              <a:buChar char="•"/>
            </a:pPr>
            <a:r>
              <a:rPr lang="en-US" b="0" dirty="0"/>
              <a:t>Shortly after the statute's passage, the EEOC interpreted that provision to mean that employers were </a:t>
            </a:r>
            <a:r>
              <a:rPr lang="en-US" b="1" dirty="0"/>
              <a:t>sometimes required to “accommodate” the “reasonable religious needs of employees.”</a:t>
            </a:r>
            <a:r>
              <a:rPr lang="en-US" b="0" dirty="0"/>
              <a:t> 29 C.F.R. § 1605.1(a)(2) (1967).</a:t>
            </a:r>
          </a:p>
          <a:p>
            <a:pPr marL="628650" lvl="1" indent="-171450">
              <a:buFont typeface="Arial" panose="020B0604020202020204" pitchFamily="34" charset="0"/>
              <a:buChar char="•"/>
            </a:pPr>
            <a:r>
              <a:rPr lang="en-US" b="0" dirty="0"/>
              <a:t>After some tinkering, the EEOC settled on a formulation that obligated employers “to make </a:t>
            </a:r>
            <a:r>
              <a:rPr lang="en-US" b="1" dirty="0"/>
              <a:t>reasonable accommodations</a:t>
            </a:r>
            <a:r>
              <a:rPr lang="en-US" b="0" dirty="0"/>
              <a:t> to the religious needs of employees” whenever that would not work an “</a:t>
            </a:r>
            <a:r>
              <a:rPr lang="en-US" b="1" dirty="0"/>
              <a:t>undue hardship </a:t>
            </a:r>
            <a:r>
              <a:rPr lang="en-US" b="0" dirty="0"/>
              <a:t>on the conduct of the employer's business.” 29 C.F.R. § 1605.1 (1968).</a:t>
            </a:r>
          </a:p>
          <a:p>
            <a:pPr marL="171450" indent="-171450">
              <a:buFont typeface="Arial" panose="020B0604020202020204" pitchFamily="34" charset="0"/>
              <a:buChar char="•"/>
            </a:pPr>
            <a:r>
              <a:rPr lang="en-US" b="0" i="0" dirty="0">
                <a:solidFill>
                  <a:srgbClr val="3D3D3D"/>
                </a:solidFill>
                <a:effectLst/>
                <a:latin typeface="Source Sans Pro" panose="020B0503030403020204" pitchFamily="34" charset="0"/>
              </a:rPr>
              <a:t>Between 1968 and 1972, the EEOC elaborated on its understanding of “undue hardship” in a “long line of decisions” addressing a variety of policies. </a:t>
            </a:r>
          </a:p>
          <a:p>
            <a:pPr marL="171450" indent="-171450">
              <a:buFont typeface="Arial" panose="020B0604020202020204" pitchFamily="34" charset="0"/>
              <a:buChar char="•"/>
            </a:pPr>
            <a:r>
              <a:rPr lang="en-US" b="0" i="0" dirty="0">
                <a:solidFill>
                  <a:srgbClr val="3D3D3D"/>
                </a:solidFill>
                <a:effectLst/>
                <a:latin typeface="Source Sans Pro" panose="020B0503030403020204" pitchFamily="34" charset="0"/>
              </a:rPr>
              <a:t>Ultimately, EEOC decisions did not settle the question of undue hardship</a:t>
            </a:r>
          </a:p>
          <a:p>
            <a:pPr marL="0" indent="0">
              <a:buFont typeface="Arial" panose="020B0604020202020204" pitchFamily="34" charset="0"/>
              <a:buNone/>
            </a:pPr>
            <a:endParaRPr lang="en-US" b="0" i="0" dirty="0">
              <a:solidFill>
                <a:srgbClr val="3D3D3D"/>
              </a:solidFill>
              <a:effectLst/>
              <a:latin typeface="Source Sans Pro" panose="020B0503030403020204" pitchFamily="34" charset="0"/>
            </a:endParaRPr>
          </a:p>
          <a:p>
            <a:pPr marL="0" indent="0">
              <a:buFont typeface="Arial" panose="020B0604020202020204" pitchFamily="34" charset="0"/>
              <a:buNone/>
            </a:pPr>
            <a:r>
              <a:rPr lang="en-US" b="1" i="0" dirty="0">
                <a:solidFill>
                  <a:srgbClr val="3D3D3D"/>
                </a:solidFill>
                <a:effectLst/>
                <a:latin typeface="Source Sans Pro" panose="020B0503030403020204" pitchFamily="34" charset="0"/>
              </a:rPr>
              <a:t>Bullet #3:</a:t>
            </a:r>
            <a:endParaRPr lang="en-US" b="0" i="0" dirty="0">
              <a:solidFill>
                <a:srgbClr val="3D3D3D"/>
              </a:solidFill>
              <a:effectLst/>
              <a:latin typeface="Source Sans Pro" panose="020B0503030403020204" pitchFamily="34" charset="0"/>
            </a:endParaRPr>
          </a:p>
          <a:p>
            <a:pPr marL="171450" indent="-171450">
              <a:buFont typeface="Arial" panose="020B0604020202020204" pitchFamily="34" charset="0"/>
              <a:buChar char="•"/>
            </a:pPr>
            <a:r>
              <a:rPr lang="en-US" b="0" dirty="0"/>
              <a:t>Responding to court decisions rejecting any duty to accommodate an employee's observance of the Sabbath, Congress amended Title VII in 1972.</a:t>
            </a:r>
          </a:p>
          <a:p>
            <a:pPr marL="628650" lvl="1" indent="-171450">
              <a:buFont typeface="Arial" panose="020B0604020202020204" pitchFamily="34" charset="0"/>
              <a:buChar char="•"/>
            </a:pPr>
            <a:r>
              <a:rPr lang="en-US" b="0" dirty="0"/>
              <a:t>Example of one such decision is </a:t>
            </a:r>
            <a:r>
              <a:rPr lang="en-US" b="0" i="1" dirty="0"/>
              <a:t>Dewey</a:t>
            </a:r>
            <a:r>
              <a:rPr lang="en-US" b="0" dirty="0"/>
              <a:t> (6th Circuit case which held Title VII did not require an employer to “accede to or accommodate” religious practice because that “would raise grave” Establishment Clause questions.) </a:t>
            </a:r>
          </a:p>
          <a:p>
            <a:pPr marL="171450" lvl="0" indent="-171450">
              <a:buFont typeface="Arial" panose="020B0604020202020204" pitchFamily="34" charset="0"/>
              <a:buChar char="•"/>
            </a:pPr>
            <a:r>
              <a:rPr lang="en-US" b="0" dirty="0"/>
              <a:t>In this amendment, Congress tracked the EEOC’s regulatory language</a:t>
            </a:r>
          </a:p>
          <a:p>
            <a:endParaRPr lang="en-US" b="0" dirty="0"/>
          </a:p>
          <a:p>
            <a:endParaRPr lang="en-US" dirty="0"/>
          </a:p>
          <a:p>
            <a:r>
              <a:rPr lang="en-US" dirty="0"/>
              <a:t>Courts have interpreted “undue hardship” for years… </a:t>
            </a:r>
            <a:r>
              <a:rPr lang="en-US" b="1" dirty="0"/>
              <a:t>[next slide]</a:t>
            </a:r>
          </a:p>
        </p:txBody>
      </p:sp>
      <p:sp>
        <p:nvSpPr>
          <p:cNvPr id="4" name="Slide Number Placeholder 3"/>
          <p:cNvSpPr>
            <a:spLocks noGrp="1"/>
          </p:cNvSpPr>
          <p:nvPr>
            <p:ph type="sldNum" sz="quarter" idx="5"/>
          </p:nvPr>
        </p:nvSpPr>
        <p:spPr/>
        <p:txBody>
          <a:bodyPr/>
          <a:lstStyle/>
          <a:p>
            <a:fld id="{44DA7CB0-24D8-47BC-B7B8-F1E250F09444}" type="slidenum">
              <a:rPr lang="en-US" smtClean="0"/>
              <a:t>33</a:t>
            </a:fld>
            <a:endParaRPr lang="en-US"/>
          </a:p>
        </p:txBody>
      </p:sp>
    </p:spTree>
    <p:extLst>
      <p:ext uri="{BB962C8B-B14F-4D97-AF65-F5344CB8AC3E}">
        <p14:creationId xmlns:p14="http://schemas.microsoft.com/office/powerpoint/2010/main" val="3672108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Bullet #1:</a:t>
            </a:r>
          </a:p>
          <a:p>
            <a:pPr marL="171450" indent="-171450">
              <a:buFont typeface="Arial" panose="020B0604020202020204" pitchFamily="34" charset="0"/>
              <a:buChar char="•"/>
            </a:pPr>
            <a:r>
              <a:rPr lang="en-US" dirty="0"/>
              <a:t>In 1977, US Supreme Court </a:t>
            </a:r>
            <a:r>
              <a:rPr lang="en-US" i="1" dirty="0"/>
              <a:t>Trans World Airlines </a:t>
            </a:r>
            <a:r>
              <a:rPr lang="en-US" i="0" dirty="0"/>
              <a:t>looked at what “undue hardship” means. </a:t>
            </a:r>
          </a:p>
          <a:p>
            <a:pPr marL="171450" indent="-171450">
              <a:buFont typeface="Arial" panose="020B0604020202020204" pitchFamily="34" charset="0"/>
              <a:buChar char="•"/>
            </a:pPr>
            <a:r>
              <a:rPr lang="en-US" i="0" dirty="0"/>
              <a:t>[Brief facts on the case]</a:t>
            </a:r>
          </a:p>
          <a:p>
            <a:pPr marL="628650" lvl="1" indent="-171450">
              <a:buFont typeface="Arial" panose="020B0604020202020204" pitchFamily="34" charset="0"/>
              <a:buChar char="•"/>
            </a:pPr>
            <a:r>
              <a:rPr lang="en-US" i="0" dirty="0"/>
              <a:t>Larry Hardison was an employee at Trans World Airline. </a:t>
            </a:r>
          </a:p>
          <a:p>
            <a:pPr marL="628650" lvl="1" indent="-171450">
              <a:buFont typeface="Arial" panose="020B0604020202020204" pitchFamily="34" charset="0"/>
              <a:buChar char="•"/>
            </a:pPr>
            <a:r>
              <a:rPr lang="en-US" i="0" dirty="0"/>
              <a:t>Hardison was a member of the Worldwide Church of God and refused to work on Saturdays which was his sabbath. </a:t>
            </a:r>
          </a:p>
          <a:p>
            <a:pPr marL="628650" lvl="1" indent="-171450">
              <a:buFont typeface="Arial" panose="020B0604020202020204" pitchFamily="34" charset="0"/>
              <a:buChar char="•"/>
            </a:pPr>
            <a:r>
              <a:rPr lang="en-US" i="0" dirty="0"/>
              <a:t>TWA transferred him from the night shift to the daytime on Saturdays. </a:t>
            </a:r>
          </a:p>
          <a:p>
            <a:pPr marL="628650" lvl="1" indent="-171450">
              <a:buFont typeface="Arial" panose="020B0604020202020204" pitchFamily="34" charset="0"/>
              <a:buChar char="•"/>
            </a:pPr>
            <a:r>
              <a:rPr lang="en-US" i="0" dirty="0"/>
              <a:t>However, his seniority was affected by the shift change, and the union did not allow him to take Saturdays off. </a:t>
            </a:r>
          </a:p>
          <a:p>
            <a:pPr marL="628650" lvl="1" indent="-171450">
              <a:buFont typeface="Arial" panose="020B0604020202020204" pitchFamily="34" charset="0"/>
              <a:buChar char="•"/>
            </a:pPr>
            <a:r>
              <a:rPr lang="en-US" i="0" dirty="0"/>
              <a:t>TWA declined a proposal for him to work a four-day week and ultimately discharged him for refusing to work on Saturdays.</a:t>
            </a:r>
            <a:endParaRPr lang="en-US" dirty="0"/>
          </a:p>
          <a:p>
            <a:pPr marL="171450" indent="-171450">
              <a:buFont typeface="Arial" panose="020B0604020202020204" pitchFamily="34" charset="0"/>
              <a:buChar char="•"/>
            </a:pPr>
            <a:r>
              <a:rPr lang="en-US" dirty="0"/>
              <a:t>While “undue hardship” sounds familiar, as used under the Americans with Disabilities Act (ADA), the interpretation by most of courts of the standard for establishing an undue hardship under Title VII has been far less than under the ADA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Bullet #2:</a:t>
            </a:r>
          </a:p>
          <a:p>
            <a:pPr marL="171450" indent="-171450">
              <a:buFont typeface="Arial" panose="020B0604020202020204" pitchFamily="34" charset="0"/>
              <a:buChar char="•"/>
            </a:pPr>
            <a:r>
              <a:rPr lang="en-US" b="0" dirty="0"/>
              <a:t>According to previous Supreme Court precedent interpreting the prior “Undue Hardship” standard…</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Bullet #3:</a:t>
            </a:r>
            <a:endParaRPr lang="en-US" b="0" dirty="0"/>
          </a:p>
          <a:p>
            <a:pPr marL="171450" indent="-171450">
              <a:buFont typeface="Arial" panose="020B0604020202020204" pitchFamily="34" charset="0"/>
              <a:buChar char="•"/>
            </a:pPr>
            <a:r>
              <a:rPr lang="en-US" b="0" dirty="0"/>
              <a:t>That “minimal cost” to the employer was not necessarily economic… </a:t>
            </a:r>
            <a:endParaRPr lang="en-US" b="1"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Next, we will look at the current state of the standard…. </a:t>
            </a:r>
            <a:r>
              <a:rPr lang="en-US" b="1" dirty="0"/>
              <a:t>[next slide]</a:t>
            </a:r>
          </a:p>
        </p:txBody>
      </p:sp>
      <p:sp>
        <p:nvSpPr>
          <p:cNvPr id="4" name="Slide Number Placeholder 3"/>
          <p:cNvSpPr>
            <a:spLocks noGrp="1"/>
          </p:cNvSpPr>
          <p:nvPr>
            <p:ph type="sldNum" sz="quarter" idx="5"/>
          </p:nvPr>
        </p:nvSpPr>
        <p:spPr/>
        <p:txBody>
          <a:bodyPr/>
          <a:lstStyle/>
          <a:p>
            <a:fld id="{44DA7CB0-24D8-47BC-B7B8-F1E250F09444}" type="slidenum">
              <a:rPr lang="en-US" smtClean="0"/>
              <a:t>34</a:t>
            </a:fld>
            <a:endParaRPr lang="en-US"/>
          </a:p>
        </p:txBody>
      </p:sp>
    </p:spTree>
    <p:extLst>
      <p:ext uri="{BB962C8B-B14F-4D97-AF65-F5344CB8AC3E}">
        <p14:creationId xmlns:p14="http://schemas.microsoft.com/office/powerpoint/2010/main" val="2070413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June 29, 2023 the </a:t>
            </a:r>
            <a:r>
              <a:rPr lang="en-US" i="1" dirty="0"/>
              <a:t>Groff v. </a:t>
            </a:r>
            <a:r>
              <a:rPr lang="en-US" i="1" dirty="0" err="1"/>
              <a:t>Dejoy</a:t>
            </a:r>
            <a:r>
              <a:rPr lang="en-US" i="1" dirty="0"/>
              <a:t> </a:t>
            </a:r>
            <a:r>
              <a:rPr lang="en-US" dirty="0"/>
              <a:t>opinion came out.</a:t>
            </a:r>
          </a:p>
          <a:p>
            <a:pPr marL="171450" indent="-171450">
              <a:buFont typeface="Arial" panose="020B0604020202020204" pitchFamily="34" charset="0"/>
              <a:buChar char="•"/>
            </a:pPr>
            <a:r>
              <a:rPr lang="en-US" dirty="0"/>
              <a:t>At issue in </a:t>
            </a:r>
            <a:r>
              <a:rPr lang="en-US" i="1" dirty="0"/>
              <a:t>Groff</a:t>
            </a:r>
            <a:r>
              <a:rPr lang="en-US" dirty="0"/>
              <a:t> is whether the de minimis standard is a correct reading of Title VII, and how undue hardship should be defined in practice, as it pertains to religious accommodation claims.</a:t>
            </a:r>
          </a:p>
          <a:p>
            <a:endParaRPr lang="en-US" dirty="0"/>
          </a:p>
          <a:p>
            <a:r>
              <a:rPr lang="en-US" dirty="0"/>
              <a:t>[brief facts on the case]</a:t>
            </a:r>
          </a:p>
          <a:p>
            <a:pPr marL="171450" indent="-171450">
              <a:buFont typeface="Arial" panose="020B0604020202020204" pitchFamily="34" charset="0"/>
              <a:buChar char="•"/>
            </a:pPr>
            <a:r>
              <a:rPr lang="en-US" dirty="0"/>
              <a:t>Facts….. </a:t>
            </a:r>
          </a:p>
          <a:p>
            <a:pPr marL="171450" indent="-171450">
              <a:buFont typeface="Arial" panose="020B0604020202020204" pitchFamily="34" charset="0"/>
              <a:buChar char="•"/>
            </a:pPr>
            <a:r>
              <a:rPr lang="en-US" dirty="0"/>
              <a:t>Gerald Groff is a Christian and U.S. Postal Service worker. </a:t>
            </a:r>
          </a:p>
          <a:p>
            <a:pPr marL="171450" indent="-171450">
              <a:buFont typeface="Arial" panose="020B0604020202020204" pitchFamily="34" charset="0"/>
              <a:buChar char="•"/>
            </a:pPr>
            <a:r>
              <a:rPr lang="en-US" dirty="0"/>
              <a:t>He refused to work on Sundays due to his religious beliefs. </a:t>
            </a:r>
          </a:p>
          <a:p>
            <a:pPr marL="171450" indent="-171450">
              <a:buFont typeface="Arial" panose="020B0604020202020204" pitchFamily="34" charset="0"/>
              <a:buChar char="•"/>
            </a:pPr>
            <a:r>
              <a:rPr lang="en-US" dirty="0"/>
              <a:t>USPS offered to find employees to swap shifts with him, but on numerous occasions, no co-worker would swap, and Groff did not work. </a:t>
            </a:r>
          </a:p>
          <a:p>
            <a:pPr marL="171450" indent="-171450">
              <a:buFont typeface="Arial" panose="020B0604020202020204" pitchFamily="34" charset="0"/>
              <a:buChar char="•"/>
            </a:pPr>
            <a:r>
              <a:rPr lang="en-US" dirty="0"/>
              <a:t>Groff resigned in 2019 fearing his eventual termination </a:t>
            </a:r>
          </a:p>
          <a:p>
            <a:pPr marL="171450" indent="-171450">
              <a:buFont typeface="Arial" panose="020B0604020202020204" pitchFamily="34" charset="0"/>
              <a:buChar char="•"/>
            </a:pPr>
            <a:r>
              <a:rPr lang="en-US" dirty="0"/>
              <a:t>Groff sued USPS under Title VII of the Civil Rights Act of 1964, claiming USPS failed to reasonably accommodate his religion because the shift swaps did not fully eliminate the conflict.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Read 1</a:t>
            </a:r>
            <a:r>
              <a:rPr lang="en-US" baseline="30000" dirty="0"/>
              <a:t>st</a:t>
            </a:r>
            <a:r>
              <a:rPr lang="en-US" dirty="0"/>
              <a:t> point on slide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Next, implications of the ruling… “Right off the bat, this opinion did several things….</a:t>
            </a:r>
          </a:p>
          <a:p>
            <a:pPr marL="171450" indent="-171450">
              <a:buFont typeface="Arial" panose="020B0604020202020204" pitchFamily="34" charset="0"/>
              <a:buChar char="•"/>
            </a:pPr>
            <a:r>
              <a:rPr lang="en-US" dirty="0"/>
              <a:t>“clarifies” without overruling </a:t>
            </a:r>
            <a:r>
              <a:rPr lang="en-US" i="1" dirty="0"/>
              <a:t>Hardison</a:t>
            </a:r>
            <a:endParaRPr lang="en-US" i="0" dirty="0"/>
          </a:p>
          <a:p>
            <a:pPr marL="171450" indent="-171450">
              <a:buFont typeface="Arial" panose="020B0604020202020204" pitchFamily="34" charset="0"/>
              <a:buChar char="•"/>
            </a:pPr>
            <a:r>
              <a:rPr lang="en-US" i="0" dirty="0"/>
              <a:t>“de minimis” – US Sup Ct says lower courts improperly latched onto this standard following </a:t>
            </a:r>
            <a:r>
              <a:rPr lang="en-US" i="1" dirty="0"/>
              <a:t>Hardison</a:t>
            </a:r>
            <a:r>
              <a:rPr lang="en-US" i="0" dirty="0"/>
              <a:t> </a:t>
            </a:r>
          </a:p>
          <a:p>
            <a:pPr marL="628650" lvl="1" indent="-171450">
              <a:buFont typeface="Arial" panose="020B0604020202020204" pitchFamily="34" charset="0"/>
              <a:buChar char="•"/>
            </a:pPr>
            <a:r>
              <a:rPr lang="en-US" i="0" dirty="0"/>
              <a:t>De minimis was mentioned in a single sentence in </a:t>
            </a:r>
            <a:r>
              <a:rPr lang="en-US" i="1" dirty="0"/>
              <a:t>Hardison</a:t>
            </a:r>
            <a:r>
              <a:rPr lang="en-US" i="0" dirty="0"/>
              <a:t> </a:t>
            </a:r>
          </a:p>
          <a:p>
            <a:pPr marL="628650" lvl="1" indent="-171450">
              <a:buFont typeface="Arial" panose="020B0604020202020204" pitchFamily="34" charset="0"/>
              <a:buChar char="•"/>
            </a:pPr>
            <a:r>
              <a:rPr lang="en-US" i="0" dirty="0"/>
              <a:t>Was not intended to outweigh the “Substantial costs or expenditures” discussion mentioned 3 times in </a:t>
            </a:r>
            <a:r>
              <a:rPr lang="en-US" i="1" dirty="0"/>
              <a:t>Hardison</a:t>
            </a:r>
          </a:p>
          <a:p>
            <a:pPr marL="171450" lvl="0" indent="-171450">
              <a:buFont typeface="Arial" panose="020B0604020202020204" pitchFamily="34" charset="0"/>
              <a:buChar char="•"/>
            </a:pPr>
            <a:r>
              <a:rPr lang="en-US" dirty="0"/>
              <a:t>Burden – In essence, the Court in </a:t>
            </a:r>
            <a:r>
              <a:rPr lang="en-US" i="1" dirty="0"/>
              <a:t>Groff </a:t>
            </a:r>
            <a:r>
              <a:rPr lang="en-US" i="0" dirty="0"/>
              <a:t>explains that the continued emphasis of </a:t>
            </a:r>
            <a:r>
              <a:rPr lang="en-US" i="1" dirty="0"/>
              <a:t>de minimis </a:t>
            </a:r>
            <a:r>
              <a:rPr lang="en-US" i="0" dirty="0"/>
              <a:t>over time modified the undue hardship standard in such a way that it strayed from the original intent of Title VII, as well as the intent of the Court in issuing the </a:t>
            </a:r>
            <a:r>
              <a:rPr lang="en-US" i="1" dirty="0"/>
              <a:t>Hardison </a:t>
            </a:r>
            <a:r>
              <a:rPr lang="en-US" i="0" dirty="0"/>
              <a:t>decision. </a:t>
            </a:r>
          </a:p>
          <a:p>
            <a:pPr marL="628650" lvl="1" indent="-171450">
              <a:buFont typeface="Arial" panose="020B0604020202020204" pitchFamily="34" charset="0"/>
              <a:buChar char="•"/>
            </a:pPr>
            <a:r>
              <a:rPr lang="en-US" dirty="0"/>
              <a:t>Plain meaning of the words “undue” and “hardship” in Title VII’s text mitigates using de minimis as the standard because “in common parlance,” a “hardship” is “something hard to bear,” and, under any definition, the use of the word “hardship” indicates something greater than a “mere burden.”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those of us who are visual learners, next slide shows a quick comparison at how that burden has changed…. </a:t>
            </a:r>
            <a:r>
              <a:rPr lang="en-US" b="1" dirty="0"/>
              <a:t>[next slide]</a:t>
            </a:r>
          </a:p>
        </p:txBody>
      </p:sp>
      <p:sp>
        <p:nvSpPr>
          <p:cNvPr id="4" name="Slide Number Placeholder 3"/>
          <p:cNvSpPr>
            <a:spLocks noGrp="1"/>
          </p:cNvSpPr>
          <p:nvPr>
            <p:ph type="sldNum" sz="quarter" idx="5"/>
          </p:nvPr>
        </p:nvSpPr>
        <p:spPr/>
        <p:txBody>
          <a:bodyPr/>
          <a:lstStyle/>
          <a:p>
            <a:fld id="{44DA7CB0-24D8-47BC-B7B8-F1E250F09444}" type="slidenum">
              <a:rPr lang="en-US" smtClean="0"/>
              <a:t>35</a:t>
            </a:fld>
            <a:endParaRPr lang="en-US"/>
          </a:p>
        </p:txBody>
      </p:sp>
    </p:spTree>
    <p:extLst>
      <p:ext uri="{BB962C8B-B14F-4D97-AF65-F5344CB8AC3E}">
        <p14:creationId xmlns:p14="http://schemas.microsoft.com/office/powerpoint/2010/main" val="2110588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visual side by side comparison of the prior and current standards….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take a look at examples of “Substantial Burden” …. </a:t>
            </a:r>
            <a:r>
              <a:rPr lang="en-US" b="1" dirty="0"/>
              <a:t>[next slide]</a:t>
            </a:r>
          </a:p>
          <a:p>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36</a:t>
            </a:fld>
            <a:endParaRPr lang="en-US"/>
          </a:p>
        </p:txBody>
      </p:sp>
    </p:spTree>
    <p:extLst>
      <p:ext uri="{BB962C8B-B14F-4D97-AF65-F5344CB8AC3E}">
        <p14:creationId xmlns:p14="http://schemas.microsoft.com/office/powerpoint/2010/main" val="631644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Conduct of Business, Post-Groff:</a:t>
            </a:r>
          </a:p>
          <a:p>
            <a:pPr marL="171450" indent="-171450">
              <a:buFont typeface="Arial" panose="020B0604020202020204" pitchFamily="34" charset="0"/>
              <a:buChar char="•"/>
            </a:pPr>
            <a:r>
              <a:rPr lang="en-US" sz="1200" dirty="0"/>
              <a:t>Employers demonstrate that any impact on other employees must directly relate to the “conduct of [its] business” and their analyses must “</a:t>
            </a:r>
            <a:r>
              <a:rPr lang="en-US" sz="1200" dirty="0" err="1"/>
              <a:t>examin</a:t>
            </a:r>
            <a:r>
              <a:rPr lang="en-US" sz="1200" dirty="0"/>
              <a:t>[e] whether that further logical step is shown in a particular case.”</a:t>
            </a:r>
          </a:p>
          <a:p>
            <a:pPr marL="0" indent="0">
              <a:buFont typeface="Arial" panose="020B0604020202020204" pitchFamily="34" charset="0"/>
              <a:buNone/>
            </a:pPr>
            <a:endParaRPr lang="en-US" sz="1200" dirty="0"/>
          </a:p>
          <a:p>
            <a:pPr marL="0" indent="0">
              <a:buFont typeface="Arial" panose="020B0604020202020204" pitchFamily="34" charset="0"/>
              <a:buNone/>
            </a:pPr>
            <a:r>
              <a:rPr lang="en-US" b="1" i="0" dirty="0">
                <a:solidFill>
                  <a:srgbClr val="58595B"/>
                </a:solidFill>
                <a:effectLst/>
                <a:latin typeface="merriweather" panose="00000500000000000000" pitchFamily="2" charset="0"/>
              </a:rPr>
              <a:t>Substantial Increased Costs:</a:t>
            </a:r>
          </a:p>
          <a:p>
            <a:pPr marL="171450" indent="-171450">
              <a:buFont typeface="Arial" panose="020B0604020202020204" pitchFamily="34" charset="0"/>
              <a:buChar char="•"/>
            </a:pPr>
            <a:r>
              <a:rPr lang="en-US" b="0" i="0" dirty="0">
                <a:solidFill>
                  <a:srgbClr val="58595B"/>
                </a:solidFill>
                <a:effectLst/>
                <a:latin typeface="merriweather" panose="00000500000000000000" pitchFamily="2" charset="0"/>
              </a:rPr>
              <a:t>It is reasonable to surmise that this decision may impose a greater obligation on larger employers because demonstrating “substantial increased cost” may be more difficult when there is a large workforce with talent presumably available to perform others’ work tasks and significant revenues or profits where the ability to bear the costs of accommodations are presumed.</a:t>
            </a:r>
          </a:p>
          <a:p>
            <a:pPr marL="171450" indent="-171450">
              <a:buFont typeface="Arial" panose="020B0604020202020204" pitchFamily="34" charset="0"/>
              <a:buChar char="•"/>
            </a:pPr>
            <a:r>
              <a:rPr lang="en-US" sz="1200" b="0" i="0" dirty="0">
                <a:solidFill>
                  <a:srgbClr val="58595B"/>
                </a:solidFill>
                <a:effectLst/>
                <a:latin typeface="merriweather" panose="00000500000000000000" pitchFamily="2" charset="0"/>
              </a:rPr>
              <a:t>Examples of what details to look for: </a:t>
            </a:r>
          </a:p>
          <a:p>
            <a:pPr marL="628650" lvl="1" indent="-171450">
              <a:buFont typeface="Arial" panose="020B0604020202020204" pitchFamily="34" charset="0"/>
              <a:buChar char="•"/>
            </a:pPr>
            <a:r>
              <a:rPr lang="en-US" sz="1200" b="1" u="sng" dirty="0"/>
              <a:t>How a business is impacted</a:t>
            </a:r>
          </a:p>
          <a:p>
            <a:pPr marL="1085850" lvl="2" indent="-171450">
              <a:buFont typeface="Arial" panose="020B0604020202020204" pitchFamily="34" charset="0"/>
              <a:buChar char="•"/>
            </a:pPr>
            <a:r>
              <a:rPr lang="en-US" sz="1200" dirty="0"/>
              <a:t>which operations cannot run with a person absent, </a:t>
            </a:r>
          </a:p>
          <a:p>
            <a:pPr marL="1085850" lvl="2" indent="-171450">
              <a:buFont typeface="Arial" panose="020B0604020202020204" pitchFamily="34" charset="0"/>
              <a:buChar char="•"/>
            </a:pPr>
            <a:r>
              <a:rPr lang="en-US" sz="1200" dirty="0"/>
              <a:t>how a store may not open during business hours, </a:t>
            </a:r>
          </a:p>
          <a:p>
            <a:pPr marL="1085850" lvl="2" indent="-171450">
              <a:buFont typeface="Arial" panose="020B0604020202020204" pitchFamily="34" charset="0"/>
              <a:buChar char="•"/>
            </a:pPr>
            <a:r>
              <a:rPr lang="en-US" sz="1200" dirty="0"/>
              <a:t>how certain processes or work cannot be performed, </a:t>
            </a:r>
          </a:p>
          <a:p>
            <a:pPr marL="1085850" lvl="2" indent="-171450">
              <a:buFont typeface="Arial" panose="020B0604020202020204" pitchFamily="34" charset="0"/>
              <a:buChar char="•"/>
            </a:pPr>
            <a:r>
              <a:rPr lang="en-US" sz="1200" dirty="0"/>
              <a:t>lost revenues as a result, </a:t>
            </a:r>
          </a:p>
          <a:p>
            <a:pPr marL="1085850" lvl="2" indent="-171450">
              <a:buFont typeface="Arial" panose="020B0604020202020204" pitchFamily="34" charset="0"/>
              <a:buChar char="•"/>
            </a:pPr>
            <a:r>
              <a:rPr lang="en-US" sz="1200" dirty="0"/>
              <a:t>impact on customer expectations – failure to complete orders or increased customer complaints, impact on coverage for patients needing vital care, inability to meet certain regulatory requirements, </a:t>
            </a:r>
            <a:r>
              <a:rPr lang="en-US" sz="1200" b="1" dirty="0"/>
              <a:t>and</a:t>
            </a:r>
            <a:r>
              <a:rPr lang="en-US" sz="1200" dirty="0"/>
              <a:t> </a:t>
            </a:r>
          </a:p>
          <a:p>
            <a:pPr marL="628650" lvl="1" indent="-171450">
              <a:buFont typeface="Arial" panose="020B0604020202020204" pitchFamily="34" charset="0"/>
              <a:buChar char="•"/>
            </a:pPr>
            <a:r>
              <a:rPr lang="en-US" sz="1200" b="1" u="sng" dirty="0"/>
              <a:t>How other employees are impacted </a:t>
            </a:r>
          </a:p>
          <a:p>
            <a:pPr marL="1085850" lvl="2" indent="-171450">
              <a:buFont typeface="Arial" panose="020B0604020202020204" pitchFamily="34" charset="0"/>
              <a:buChar char="•"/>
            </a:pPr>
            <a:r>
              <a:rPr lang="en-US" sz="1200" dirty="0"/>
              <a:t>inability to have adequate rest between shifts, </a:t>
            </a:r>
          </a:p>
          <a:p>
            <a:pPr marL="1085850" lvl="2" indent="-171450">
              <a:buFont typeface="Arial" panose="020B0604020202020204" pitchFamily="34" charset="0"/>
              <a:buChar char="•"/>
            </a:pPr>
            <a:r>
              <a:rPr lang="en-US" sz="1200" dirty="0"/>
              <a:t>inability to provide days off, </a:t>
            </a:r>
          </a:p>
          <a:p>
            <a:pPr marL="1085850" lvl="2" indent="-171450">
              <a:buFont typeface="Arial" panose="020B0604020202020204" pitchFamily="34" charset="0"/>
              <a:buChar char="•"/>
            </a:pPr>
            <a:r>
              <a:rPr lang="en-US" sz="1200" dirty="0"/>
              <a:t>increased errors, </a:t>
            </a:r>
          </a:p>
          <a:p>
            <a:pPr marL="1085850" lvl="2" indent="-171450">
              <a:buFont typeface="Arial" panose="020B0604020202020204" pitchFamily="34" charset="0"/>
              <a:buChar char="•"/>
            </a:pPr>
            <a:r>
              <a:rPr lang="en-US" sz="1200" dirty="0"/>
              <a:t>potential departures</a:t>
            </a:r>
          </a:p>
          <a:p>
            <a:pPr marL="0" lvl="0" indent="0">
              <a:buFont typeface="Arial" panose="020B0604020202020204" pitchFamily="34" charset="0"/>
              <a:buNone/>
            </a:pPr>
            <a:endParaRPr lang="en-US" sz="1200" dirty="0"/>
          </a:p>
          <a:p>
            <a:pPr marL="0" lvl="0" indent="0">
              <a:buFont typeface="Arial" panose="020B0604020202020204" pitchFamily="34" charset="0"/>
              <a:buNone/>
            </a:pPr>
            <a:r>
              <a:rPr lang="en-US" sz="1200" dirty="0"/>
              <a:t>Applying this new standard is going to be key for employers…. </a:t>
            </a:r>
            <a:r>
              <a:rPr lang="en-US" sz="1200" b="1" dirty="0"/>
              <a:t>[next slide]</a:t>
            </a:r>
          </a:p>
        </p:txBody>
      </p:sp>
      <p:sp>
        <p:nvSpPr>
          <p:cNvPr id="4" name="Slide Number Placeholder 3"/>
          <p:cNvSpPr>
            <a:spLocks noGrp="1"/>
          </p:cNvSpPr>
          <p:nvPr>
            <p:ph type="sldNum" sz="quarter" idx="5"/>
          </p:nvPr>
        </p:nvSpPr>
        <p:spPr/>
        <p:txBody>
          <a:bodyPr/>
          <a:lstStyle/>
          <a:p>
            <a:fld id="{44DA7CB0-24D8-47BC-B7B8-F1E250F09444}" type="slidenum">
              <a:rPr lang="en-US" smtClean="0"/>
              <a:t>37</a:t>
            </a:fld>
            <a:endParaRPr lang="en-US"/>
          </a:p>
        </p:txBody>
      </p:sp>
    </p:spTree>
    <p:extLst>
      <p:ext uri="{BB962C8B-B14F-4D97-AF65-F5344CB8AC3E}">
        <p14:creationId xmlns:p14="http://schemas.microsoft.com/office/powerpoint/2010/main" val="3103172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Bullet #1</a:t>
            </a:r>
          </a:p>
          <a:p>
            <a:pPr marL="171450" indent="-171450">
              <a:buFont typeface="Arial" panose="020B0604020202020204" pitchFamily="34" charset="0"/>
              <a:buChar char="•"/>
            </a:pPr>
            <a:r>
              <a:rPr lang="en-US" b="0" dirty="0"/>
              <a:t>However….. There is no clear line for how the US Sup Ct will apply the “substantial burden” standard. </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Bullet #2:</a:t>
            </a:r>
          </a:p>
          <a:p>
            <a:pPr marL="171450" indent="-171450">
              <a:buFont typeface="Arial" panose="020B0604020202020204" pitchFamily="34" charset="0"/>
              <a:buChar char="•"/>
            </a:pPr>
            <a:r>
              <a:rPr lang="en-US" b="0" dirty="0"/>
              <a:t>Employers should stay apprised of cases following </a:t>
            </a:r>
            <a:r>
              <a:rPr lang="en-US" b="0" i="1" dirty="0"/>
              <a:t>Groff </a:t>
            </a:r>
            <a:r>
              <a:rPr lang="en-US" b="0" i="0" dirty="0"/>
              <a:t>for further guidance.</a:t>
            </a:r>
          </a:p>
          <a:p>
            <a:pPr marL="171450" indent="-171450">
              <a:buFont typeface="Arial" panose="020B0604020202020204" pitchFamily="34" charset="0"/>
              <a:buChar char="•"/>
            </a:pPr>
            <a:r>
              <a:rPr lang="en-US" b="0" dirty="0"/>
              <a:t>Just last month, we’ve already seen 1 Fifth Circuit case reverse and remand the US District Court for the Southern District of Texas, citing to </a:t>
            </a:r>
            <a:r>
              <a:rPr lang="en-US" b="0" i="1" dirty="0"/>
              <a:t>Groff…</a:t>
            </a:r>
            <a:endParaRPr lang="en-US" b="0" dirty="0"/>
          </a:p>
          <a:p>
            <a:endParaRPr lang="en-US" b="1" dirty="0"/>
          </a:p>
          <a:p>
            <a:r>
              <a:rPr lang="en-US" b="1" dirty="0"/>
              <a:t>Hebrew v. TDCJ – </a:t>
            </a:r>
          </a:p>
          <a:p>
            <a:pPr marL="171450" indent="-171450">
              <a:buFont typeface="Arial" panose="020B0604020202020204" pitchFamily="34" charset="0"/>
              <a:buChar char="•"/>
            </a:pPr>
            <a:r>
              <a:rPr lang="en-US" dirty="0"/>
              <a:t>summary judgment case, originally granted in favor of TDCJ</a:t>
            </a:r>
          </a:p>
          <a:p>
            <a:pPr marL="171450" indent="-171450">
              <a:buFont typeface="Arial" panose="020B0604020202020204" pitchFamily="34" charset="0"/>
              <a:buChar char="•"/>
            </a:pPr>
            <a:r>
              <a:rPr lang="en-US" b="0" i="0" dirty="0">
                <a:solidFill>
                  <a:srgbClr val="3D3D3D"/>
                </a:solidFill>
                <a:effectLst/>
                <a:latin typeface="Source Sans Pro" panose="020B0503030403020204" pitchFamily="34" charset="0"/>
              </a:rPr>
              <a:t>Plaintiff is a devout follower of the Hebrew Nation religion working as a correctional officer</a:t>
            </a:r>
          </a:p>
          <a:p>
            <a:pPr marL="171450" indent="-171450">
              <a:buFont typeface="Arial" panose="020B0604020202020204" pitchFamily="34" charset="0"/>
              <a:buChar char="•"/>
            </a:pPr>
            <a:r>
              <a:rPr lang="en-US" dirty="0"/>
              <a:t>the employer terminated him for refusing to cut his hair and beard in violation of his religious vow. </a:t>
            </a:r>
          </a:p>
          <a:p>
            <a:pPr marL="171450" indent="-171450">
              <a:buFont typeface="Arial" panose="020B0604020202020204" pitchFamily="34" charset="0"/>
              <a:buChar char="•"/>
            </a:pPr>
            <a:r>
              <a:rPr lang="en-US" dirty="0"/>
              <a:t>Although it provided beard exemptions from its grooming code for medical reasons, it stated that the employee’s beard prevented him from properly wearing a gas mask on the occasions when chemical agents were being utilized on the unit, and that his long hair could be used by an offender to overpower him, while also preventing the easy detection of contraband that could be hidden in his hair.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 the conclusion of this presentation, we will offer some </a:t>
            </a:r>
            <a:r>
              <a:rPr lang="en-US" b="1" dirty="0"/>
              <a:t>final takeaways</a:t>
            </a:r>
          </a:p>
        </p:txBody>
      </p:sp>
      <p:sp>
        <p:nvSpPr>
          <p:cNvPr id="4" name="Slide Number Placeholder 3"/>
          <p:cNvSpPr>
            <a:spLocks noGrp="1"/>
          </p:cNvSpPr>
          <p:nvPr>
            <p:ph type="sldNum" sz="quarter" idx="5"/>
          </p:nvPr>
        </p:nvSpPr>
        <p:spPr/>
        <p:txBody>
          <a:bodyPr/>
          <a:lstStyle/>
          <a:p>
            <a:fld id="{44DA7CB0-24D8-47BC-B7B8-F1E250F09444}" type="slidenum">
              <a:rPr lang="en-US" smtClean="0"/>
              <a:t>38</a:t>
            </a:fld>
            <a:endParaRPr lang="en-US"/>
          </a:p>
        </p:txBody>
      </p:sp>
    </p:spTree>
    <p:extLst>
      <p:ext uri="{BB962C8B-B14F-4D97-AF65-F5344CB8AC3E}">
        <p14:creationId xmlns:p14="http://schemas.microsoft.com/office/powerpoint/2010/main" val="289397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go over two new employment laws: </a:t>
            </a:r>
          </a:p>
          <a:p>
            <a:endParaRPr lang="en-US" dirty="0"/>
          </a:p>
          <a:p>
            <a:r>
              <a:rPr lang="en-US" dirty="0"/>
              <a:t>1) Pregnant Workers Fairness Act (“PWFA”) and </a:t>
            </a:r>
          </a:p>
          <a:p>
            <a:endParaRPr lang="en-US" dirty="0"/>
          </a:p>
          <a:p>
            <a:r>
              <a:rPr lang="en-US" dirty="0"/>
              <a:t>2) the Providing Urgent Maternal Protections for Nursing Mothers Act (“PUMP Act”).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Notably, the PWFA and the PUMP Act do not preempt state or local laws that provide greater protections to pregnant and nursing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First, let’s look at the </a:t>
            </a:r>
            <a:r>
              <a:rPr lang="en-US" dirty="0"/>
              <a:t>Pregnant Workers Fairness Act (“PWFA”)…. </a:t>
            </a:r>
            <a:r>
              <a:rPr lang="en-US" b="1" dirty="0"/>
              <a:t>[next slide]</a:t>
            </a:r>
          </a:p>
          <a:p>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39</a:t>
            </a:fld>
            <a:endParaRPr lang="en-US"/>
          </a:p>
        </p:txBody>
      </p:sp>
    </p:spTree>
    <p:extLst>
      <p:ext uri="{BB962C8B-B14F-4D97-AF65-F5344CB8AC3E}">
        <p14:creationId xmlns:p14="http://schemas.microsoft.com/office/powerpoint/2010/main" val="723607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tail end of the last legislative session, Congress passed the Pregnant Workers Fairness Act (“PWFA”) and the Providing Urgent Maternal Protections for Nursing Mothers Act (“PUMP Act”).</a:t>
            </a:r>
          </a:p>
          <a:p>
            <a:endParaRPr lang="en-US" dirty="0"/>
          </a:p>
          <a:p>
            <a:r>
              <a:rPr lang="en-US" b="1" dirty="0"/>
              <a:t>Bullet #1</a:t>
            </a:r>
            <a:endParaRPr lang="en-US" b="0" dirty="0"/>
          </a:p>
          <a:p>
            <a:pPr marL="171450" indent="-171450">
              <a:buFont typeface="Arial" panose="020B0604020202020204" pitchFamily="34" charset="0"/>
              <a:buChar char="•"/>
            </a:pPr>
            <a:r>
              <a:rPr lang="en-US" b="0" dirty="0"/>
              <a:t>Read, then</a:t>
            </a:r>
          </a:p>
          <a:p>
            <a:pPr marL="171450" indent="-171450">
              <a:buFont typeface="Arial" panose="020B0604020202020204" pitchFamily="34" charset="0"/>
              <a:buChar char="•"/>
            </a:pPr>
            <a:r>
              <a:rPr lang="en-US" b="0" dirty="0"/>
              <a:t>On that date, the EEOC will start accepting charges for alleged PWFA violations occurring on or after June 27, 2023. </a:t>
            </a:r>
          </a:p>
          <a:p>
            <a:endParaRPr lang="en-US" b="0" dirty="0"/>
          </a:p>
          <a:p>
            <a:r>
              <a:rPr lang="en-US" b="1" dirty="0"/>
              <a:t>Bullet #2:</a:t>
            </a:r>
          </a:p>
          <a:p>
            <a:pPr marL="171450" indent="-171450">
              <a:buFont typeface="Arial" panose="020B0604020202020204" pitchFamily="34" charset="0"/>
              <a:buChar char="•"/>
            </a:pPr>
            <a:r>
              <a:rPr lang="en-US" b="0" dirty="0"/>
              <a:t>EEOC has committed to issuing PWFA regulations by December 27, 2023. </a:t>
            </a:r>
          </a:p>
          <a:p>
            <a:pPr marL="0" indent="0">
              <a:buFont typeface="Arial" panose="020B0604020202020204" pitchFamily="34" charset="0"/>
              <a:buNone/>
            </a:pPr>
            <a:endParaRPr lang="en-US" b="0" dirty="0"/>
          </a:p>
          <a:p>
            <a:r>
              <a:rPr lang="en-US" b="1" dirty="0"/>
              <a:t>Bullet #3 [read]</a:t>
            </a:r>
          </a:p>
          <a:p>
            <a:endParaRPr lang="en-US" b="1" dirty="0"/>
          </a:p>
          <a:p>
            <a:r>
              <a:rPr lang="en-US" b="1" dirty="0"/>
              <a:t>Bullet #4</a:t>
            </a:r>
            <a:endParaRPr lang="en-US" b="0" dirty="0"/>
          </a:p>
          <a:p>
            <a:r>
              <a:rPr lang="en-US" b="0" dirty="0"/>
              <a:t>[read], then: </a:t>
            </a:r>
          </a:p>
          <a:p>
            <a:pPr marL="171450" indent="-171450">
              <a:buFont typeface="Arial" panose="020B0604020202020204" pitchFamily="34" charset="0"/>
              <a:buChar char="•"/>
            </a:pPr>
            <a:r>
              <a:rPr lang="en-US" b="0" dirty="0"/>
              <a:t>The PWFA requires covered employers to offer reasonable accommodations to pregnant workers. </a:t>
            </a:r>
          </a:p>
          <a:p>
            <a:pPr marL="171450" indent="-171450">
              <a:buFont typeface="Arial" panose="020B0604020202020204" pitchFamily="34" charset="0"/>
              <a:buChar char="•"/>
            </a:pPr>
            <a:r>
              <a:rPr lang="en-US" b="0" dirty="0"/>
              <a:t>Although the PWFA adopts a framework similar to the ADA,PWFA accommodations are available to pregnant workers regardless of whether they are disabled within the meaning of the ADA.</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We’ll look at the key terms and what is required on the next slide… </a:t>
            </a:r>
            <a:r>
              <a:rPr lang="en-US" b="1" dirty="0"/>
              <a:t>[next slide]</a:t>
            </a:r>
          </a:p>
        </p:txBody>
      </p:sp>
      <p:sp>
        <p:nvSpPr>
          <p:cNvPr id="4" name="Slide Number Placeholder 3"/>
          <p:cNvSpPr>
            <a:spLocks noGrp="1"/>
          </p:cNvSpPr>
          <p:nvPr>
            <p:ph type="sldNum" sz="quarter" idx="5"/>
          </p:nvPr>
        </p:nvSpPr>
        <p:spPr/>
        <p:txBody>
          <a:bodyPr/>
          <a:lstStyle/>
          <a:p>
            <a:fld id="{44DA7CB0-24D8-47BC-B7B8-F1E250F09444}" type="slidenum">
              <a:rPr lang="en-US" smtClean="0"/>
              <a:t>40</a:t>
            </a:fld>
            <a:endParaRPr lang="en-US"/>
          </a:p>
        </p:txBody>
      </p:sp>
    </p:spTree>
    <p:extLst>
      <p:ext uri="{BB962C8B-B14F-4D97-AF65-F5344CB8AC3E}">
        <p14:creationId xmlns:p14="http://schemas.microsoft.com/office/powerpoint/2010/main" val="1775273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41</a:t>
            </a:fld>
            <a:endParaRPr lang="en-US"/>
          </a:p>
        </p:txBody>
      </p:sp>
    </p:spTree>
    <p:extLst>
      <p:ext uri="{BB962C8B-B14F-4D97-AF65-F5344CB8AC3E}">
        <p14:creationId xmlns:p14="http://schemas.microsoft.com/office/powerpoint/2010/main" val="3719727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42</a:t>
            </a:fld>
            <a:endParaRPr lang="en-US"/>
          </a:p>
        </p:txBody>
      </p:sp>
    </p:spTree>
    <p:extLst>
      <p:ext uri="{BB962C8B-B14F-4D97-AF65-F5344CB8AC3E}">
        <p14:creationId xmlns:p14="http://schemas.microsoft.com/office/powerpoint/2010/main" val="2750857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43</a:t>
            </a:fld>
            <a:endParaRPr lang="en-US"/>
          </a:p>
        </p:txBody>
      </p:sp>
    </p:spTree>
    <p:extLst>
      <p:ext uri="{BB962C8B-B14F-4D97-AF65-F5344CB8AC3E}">
        <p14:creationId xmlns:p14="http://schemas.microsoft.com/office/powerpoint/2010/main" val="2841264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Bullet #1 [read]</a:t>
            </a:r>
          </a:p>
          <a:p>
            <a:endParaRPr lang="en-US" b="1" dirty="0"/>
          </a:p>
          <a:p>
            <a:r>
              <a:rPr lang="en-US" dirty="0"/>
              <a:t>Although the PWFA adopts a framework similar to the ADA, PWFA accommodations are available to pregnant workers regardless of whether they are disabled within the meaning of the ADA.</a:t>
            </a:r>
          </a:p>
          <a:p>
            <a:pPr marL="171450" indent="-171450">
              <a:buFont typeface="Arial" panose="020B0604020202020204" pitchFamily="34" charset="0"/>
              <a:buChar char="•"/>
            </a:pPr>
            <a:r>
              <a:rPr lang="en-US" dirty="0"/>
              <a:t>Pregnancy by itself is not a disability under the ADA… Pregnancy </a:t>
            </a:r>
            <a:r>
              <a:rPr lang="en-US" i="1" dirty="0"/>
              <a:t>related</a:t>
            </a:r>
            <a:r>
              <a:rPr lang="en-US" i="0" dirty="0"/>
              <a:t> conditions (gestational diabetes, preeclampsia) can be disabilities under the ADA though. </a:t>
            </a:r>
          </a:p>
          <a:p>
            <a:pPr marL="171450" indent="-171450">
              <a:buFont typeface="Arial" panose="020B0604020202020204" pitchFamily="34" charset="0"/>
              <a:buChar char="•"/>
            </a:pPr>
            <a:r>
              <a:rPr lang="en-US" i="0" dirty="0"/>
              <a:t>Under PWFA: temporary inability to perform essential functions </a:t>
            </a:r>
            <a:r>
              <a:rPr lang="en-US" b="1" i="0" dirty="0"/>
              <a:t>due to pregnancy, childbirth, or related medical conditions </a:t>
            </a:r>
            <a:r>
              <a:rPr lang="en-US" i="0" dirty="0"/>
              <a:t>does .not render an employee unqualified</a:t>
            </a:r>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44</a:t>
            </a:fld>
            <a:endParaRPr lang="en-US"/>
          </a:p>
        </p:txBody>
      </p:sp>
    </p:spTree>
    <p:extLst>
      <p:ext uri="{BB962C8B-B14F-4D97-AF65-F5344CB8AC3E}">
        <p14:creationId xmlns:p14="http://schemas.microsoft.com/office/powerpoint/2010/main" val="3519136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Bullets #1-2:</a:t>
            </a:r>
          </a:p>
          <a:p>
            <a:pPr marL="171450" indent="-171450">
              <a:buFont typeface="Arial" panose="020B0604020202020204" pitchFamily="34" charset="0"/>
              <a:buChar char="•"/>
            </a:pPr>
            <a:r>
              <a:rPr lang="en-US" dirty="0"/>
              <a:t>The PUMP Act generally covers employers subject to the requirements of the FLSA.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Certain employees of airlines, railroads and motorcoach carriers, however, are exempt from PUMP Act protections.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While the PUMP Act went into effect December 29, 2022; its enforcement mechanism first becomes effective on April 28, 2023. </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Bullet #3:</a:t>
            </a:r>
            <a:endParaRPr lang="en-US" dirty="0"/>
          </a:p>
          <a:p>
            <a:pPr marL="171450" indent="-171450">
              <a:buFont typeface="Arial" panose="020B0604020202020204" pitchFamily="34" charset="0"/>
              <a:buChar char="•"/>
            </a:pPr>
            <a:r>
              <a:rPr lang="en-US" dirty="0"/>
              <a:t>The U.S. Department of Labor (“DOL”) notably has already issued PUMP Act guidance</a:t>
            </a:r>
          </a:p>
          <a:p>
            <a:pPr marL="171450" indent="-171450">
              <a:buFont typeface="Arial" panose="020B0604020202020204" pitchFamily="34" charset="0"/>
              <a:buChar char="•"/>
            </a:pPr>
            <a:r>
              <a:rPr lang="en-US" dirty="0"/>
              <a:t>Beginning April 28</a:t>
            </a:r>
            <a:r>
              <a:rPr lang="en-US" baseline="30000" dirty="0"/>
              <a:t>th</a:t>
            </a:r>
            <a:r>
              <a:rPr lang="en-US" dirty="0"/>
              <a:t>, an employee may file a complaint with the department of labor, or bring suit in federal court</a:t>
            </a:r>
          </a:p>
          <a:p>
            <a:pPr marL="628650" lvl="1" indent="-171450">
              <a:buFont typeface="Arial" panose="020B0604020202020204" pitchFamily="34" charset="0"/>
              <a:buChar char="•"/>
            </a:pPr>
            <a:r>
              <a:rPr lang="en-US" dirty="0"/>
              <a:t>PRIOR TO DOING SO, the employee must inform the employer of its failure to comply with the PUMP Act and allow 10 calendar days for the employer to achieve compliance.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This10-day cure window is not required, however, if the employee has been discharged because of a request for a lactation space or break time, or if the employer has indicated that it will not comply with the PUMP 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Next, we will look at what is required under the PUMP Act… </a:t>
            </a: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46</a:t>
            </a:fld>
            <a:endParaRPr lang="en-US"/>
          </a:p>
        </p:txBody>
      </p:sp>
    </p:spTree>
    <p:extLst>
      <p:ext uri="{BB962C8B-B14F-4D97-AF65-F5344CB8AC3E}">
        <p14:creationId xmlns:p14="http://schemas.microsoft.com/office/powerpoint/2010/main" val="2302096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look at some of these key terms…. </a:t>
            </a:r>
            <a:r>
              <a:rPr lang="en-US" b="1" dirty="0"/>
              <a:t>[next slide]</a:t>
            </a:r>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48</a:t>
            </a:fld>
            <a:endParaRPr lang="en-US"/>
          </a:p>
        </p:txBody>
      </p:sp>
    </p:spTree>
    <p:extLst>
      <p:ext uri="{BB962C8B-B14F-4D97-AF65-F5344CB8AC3E}">
        <p14:creationId xmlns:p14="http://schemas.microsoft.com/office/powerpoint/2010/main" val="809743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 @ end of slide: Notably, employees who telework are eligible to take pump breaks on the same basis as in-office employees.</a:t>
            </a:r>
          </a:p>
          <a:p>
            <a:endParaRPr lang="en-US" dirty="0"/>
          </a:p>
          <a:p>
            <a:r>
              <a:rPr lang="en-US" dirty="0"/>
              <a:t>Next, we will look at what kind of break space is required…. </a:t>
            </a:r>
            <a:r>
              <a:rPr lang="en-US" b="1" dirty="0"/>
              <a:t>[next slide]</a:t>
            </a:r>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49</a:t>
            </a:fld>
            <a:endParaRPr lang="en-US"/>
          </a:p>
        </p:txBody>
      </p:sp>
    </p:spTree>
    <p:extLst>
      <p:ext uri="{BB962C8B-B14F-4D97-AF65-F5344CB8AC3E}">
        <p14:creationId xmlns:p14="http://schemas.microsoft.com/office/powerpoint/2010/main" val="23301015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 @ end of slide: Notably, remote workers must also be free from observation while expressing breast milk, including with respect to any employer-provided or required video conferencing system.</a:t>
            </a:r>
          </a:p>
          <a:p>
            <a:endParaRPr lang="en-US" dirty="0"/>
          </a:p>
          <a:p>
            <a:r>
              <a:rPr lang="en-US" dirty="0"/>
              <a:t>Next, we will look at how smaller employers are expected to comply with the PUMP Act…. </a:t>
            </a:r>
            <a:r>
              <a:rPr lang="en-US" b="1" dirty="0"/>
              <a:t>[next slide]</a:t>
            </a:r>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50</a:t>
            </a:fld>
            <a:endParaRPr lang="en-US"/>
          </a:p>
        </p:txBody>
      </p:sp>
    </p:spTree>
    <p:extLst>
      <p:ext uri="{BB962C8B-B14F-4D97-AF65-F5344CB8AC3E}">
        <p14:creationId xmlns:p14="http://schemas.microsoft.com/office/powerpoint/2010/main" val="379097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936a6c3fb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2936a6c3fb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After Bullet #1: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purposes of determining whether an employer meets this 50-employee threshold, all employees, regardless of location, must be counted.</a:t>
            </a:r>
          </a:p>
          <a:p>
            <a:endParaRPr lang="en-US" b="0" dirty="0"/>
          </a:p>
          <a:p>
            <a:r>
              <a:rPr lang="en-US" b="1" dirty="0"/>
              <a:t>@ End: </a:t>
            </a:r>
          </a:p>
          <a:p>
            <a:endParaRPr lang="en-US" dirty="0"/>
          </a:p>
          <a:p>
            <a:r>
              <a:rPr lang="en-US" dirty="0"/>
              <a:t>We will share some </a:t>
            </a:r>
            <a:r>
              <a:rPr lang="en-US" b="1" dirty="0"/>
              <a:t>concluding thoughts </a:t>
            </a:r>
            <a:r>
              <a:rPr lang="en-US" dirty="0"/>
              <a:t>about the </a:t>
            </a:r>
          </a:p>
          <a:p>
            <a:endParaRPr lang="en-US" dirty="0"/>
          </a:p>
          <a:p>
            <a:r>
              <a:rPr lang="en-US" dirty="0"/>
              <a:t>Pregnant Workers Fairness Act (“PWFA”) and </a:t>
            </a:r>
          </a:p>
          <a:p>
            <a:endParaRPr lang="en-US" dirty="0"/>
          </a:p>
          <a:p>
            <a:r>
              <a:rPr lang="en-US" dirty="0"/>
              <a:t>the Providing Urgent Maternal Protections for Nursing Mothers Act (“PUMP Act”)</a:t>
            </a:r>
          </a:p>
          <a:p>
            <a:endParaRPr lang="en-US" dirty="0"/>
          </a:p>
          <a:p>
            <a:r>
              <a:rPr lang="en-US" dirty="0"/>
              <a:t>At the end of our presentation to wrap things up.</a:t>
            </a:r>
          </a:p>
          <a:p>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51</a:t>
            </a:fld>
            <a:endParaRPr lang="en-US"/>
          </a:p>
        </p:txBody>
      </p:sp>
    </p:spTree>
    <p:extLst>
      <p:ext uri="{BB962C8B-B14F-4D97-AF65-F5344CB8AC3E}">
        <p14:creationId xmlns:p14="http://schemas.microsoft.com/office/powerpoint/2010/main" val="7515138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time you are guiding a client with a noncompete agreement, you may need to take a second look…. </a:t>
            </a:r>
          </a:p>
        </p:txBody>
      </p:sp>
      <p:sp>
        <p:nvSpPr>
          <p:cNvPr id="4" name="Slide Number Placeholder 3"/>
          <p:cNvSpPr>
            <a:spLocks noGrp="1"/>
          </p:cNvSpPr>
          <p:nvPr>
            <p:ph type="sldNum" sz="quarter" idx="5"/>
          </p:nvPr>
        </p:nvSpPr>
        <p:spPr/>
        <p:txBody>
          <a:bodyPr/>
          <a:lstStyle/>
          <a:p>
            <a:fld id="{44DA7CB0-24D8-47BC-B7B8-F1E250F09444}" type="slidenum">
              <a:rPr lang="en-US" smtClean="0"/>
              <a:t>52</a:t>
            </a:fld>
            <a:endParaRPr lang="en-US"/>
          </a:p>
        </p:txBody>
      </p:sp>
    </p:spTree>
    <p:extLst>
      <p:ext uri="{BB962C8B-B14F-4D97-AF65-F5344CB8AC3E}">
        <p14:creationId xmlns:p14="http://schemas.microsoft.com/office/powerpoint/2010/main" val="41441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FTC does not normally guide employment law, however…..</a:t>
            </a:r>
          </a:p>
          <a:p>
            <a:endParaRPr lang="en-US" dirty="0"/>
          </a:p>
          <a:p>
            <a:r>
              <a:rPr lang="en-US" dirty="0"/>
              <a:t>The FTC’s proposal is just one of a number of recent examples of federal antitrust regulators focusing on the intersection of competition and labor. The FTC has challenged noncompete clauses as “unfair methods of competition” in several cases that have been resolved through consent orders. The FTC and the Department of Justice (DOJ) have issued joint guidelines on the exchange of HR information on wages or benefits and its potential impact on competition in the labor markets, and the DOJ has aggressively pursued a number of criminal antitrust cases alleging “no-poach” agreements among firms competing in the labor markets. (DBA Article) </a:t>
            </a:r>
          </a:p>
          <a:p>
            <a:endParaRPr lang="en-US" dirty="0"/>
          </a:p>
          <a:p>
            <a:endParaRPr lang="en-US" dirty="0"/>
          </a:p>
          <a:p>
            <a:r>
              <a:rPr lang="en-US" dirty="0"/>
              <a:t>We’ve talked about what the proposed Rule prohibits, let’s talk about what it requires for compliance on the next slide… </a:t>
            </a:r>
            <a:r>
              <a:rPr lang="en-US" b="1" dirty="0"/>
              <a:t>[next slide]</a:t>
            </a:r>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53</a:t>
            </a:fld>
            <a:endParaRPr lang="en-US"/>
          </a:p>
        </p:txBody>
      </p:sp>
    </p:spTree>
    <p:extLst>
      <p:ext uri="{BB962C8B-B14F-4D97-AF65-F5344CB8AC3E}">
        <p14:creationId xmlns:p14="http://schemas.microsoft.com/office/powerpoint/2010/main" val="20506425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We’ll talk about the Application of this proposed Rule on the next slide… </a:t>
            </a:r>
            <a:r>
              <a:rPr lang="en-US" b="1" dirty="0"/>
              <a:t>[next slide]</a:t>
            </a:r>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54</a:t>
            </a:fld>
            <a:endParaRPr lang="en-US"/>
          </a:p>
        </p:txBody>
      </p:sp>
    </p:spTree>
    <p:extLst>
      <p:ext uri="{BB962C8B-B14F-4D97-AF65-F5344CB8AC3E}">
        <p14:creationId xmlns:p14="http://schemas.microsoft.com/office/powerpoint/2010/main" val="2296090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Sharing some definitions that shed light on how the proposed Rule would be applied…</a:t>
            </a:r>
          </a:p>
          <a:p>
            <a:endParaRPr lang="en-US" b="0" dirty="0"/>
          </a:p>
          <a:p>
            <a:r>
              <a:rPr lang="en-US" b="1" dirty="0"/>
              <a:t>Bullet #1: </a:t>
            </a:r>
          </a:p>
          <a:p>
            <a:endParaRPr lang="en-US" b="1" dirty="0"/>
          </a:p>
          <a:p>
            <a:pPr marL="171450" indent="-171450">
              <a:buFont typeface="Arial" panose="020B0604020202020204" pitchFamily="34" charset="0"/>
              <a:buChar char="•"/>
            </a:pPr>
            <a:r>
              <a:rPr lang="en-US" dirty="0"/>
              <a:t>Definition of “non-compete clause” would generally not include other types of restrictive employment covenants—such as non-disclosure agreements (“NDAs”) and client or customer non-solicitation agreements—because these covenants generally do not prevent a worker from seeking or accepting employment with a person or operating a business after the conclusion of the worker's employment with the employer.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However, under the proposed definition of “non-compete clause,” such covenants would be considered non-compete clauses where they are so unusually broad in scope that they function as such.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TAKEAWAY: Captures not what the provision is called, but how it functions. See, e.g., </a:t>
            </a:r>
            <a:r>
              <a:rPr lang="en-US" dirty="0" err="1"/>
              <a:t>Wegmann</a:t>
            </a:r>
            <a:r>
              <a:rPr lang="en-US" dirty="0"/>
              <a:t> v. London,648 F.2d 1072, 1073 (5th Cir. 1981); Brown v. TGS Mgmt. Co., LLC,57 Cal. App. 5th 303, 306, 319 (Cal. Ct. App. 2020).</a:t>
            </a:r>
          </a:p>
          <a:p>
            <a:pPr marL="628650" lvl="1" indent="-171450">
              <a:buFont typeface="Arial" panose="020B0604020202020204" pitchFamily="34" charset="0"/>
              <a:buChar char="•"/>
            </a:pPr>
            <a:endParaRPr lang="en-US" dirty="0"/>
          </a:p>
          <a:p>
            <a:pPr marL="0" indent="0">
              <a:buFont typeface="Arial" panose="020B0604020202020204" pitchFamily="34" charset="0"/>
              <a:buNone/>
            </a:pPr>
            <a:r>
              <a:rPr lang="en-US" b="1" dirty="0"/>
              <a:t>Bullet # 2</a:t>
            </a:r>
            <a:endParaRPr lang="en-US" b="0" dirty="0"/>
          </a:p>
          <a:p>
            <a:pPr marL="171450" indent="-171450">
              <a:buFont typeface="Arial" panose="020B0604020202020204" pitchFamily="34" charset="0"/>
              <a:buChar char="•"/>
            </a:pPr>
            <a:r>
              <a:rPr lang="en-US" b="0" dirty="0"/>
              <a:t>Ultimately, the intended application of the proposed Rule is extremely broad and meant to infiltrate almost all employment relationships. </a:t>
            </a:r>
          </a:p>
          <a:p>
            <a:pPr marL="628650" lvl="1" indent="-171450">
              <a:buFont typeface="Arial" panose="020B0604020202020204" pitchFamily="34" charset="0"/>
              <a:buChar char="•"/>
            </a:pPr>
            <a:r>
              <a:rPr lang="en-US" b="0" dirty="0"/>
              <a:t>The Definition for “Employer” is equally broad, covering nearly every feasible type of individual or entity that hires or contracts with a worker to work for the person.</a:t>
            </a:r>
            <a:endParaRPr lang="en-US" b="1" dirty="0"/>
          </a:p>
          <a:p>
            <a:endParaRPr lang="en-US" dirty="0"/>
          </a:p>
          <a:p>
            <a:endParaRPr lang="en-US" dirty="0"/>
          </a:p>
          <a:p>
            <a:endParaRPr lang="en-US" dirty="0"/>
          </a:p>
          <a:p>
            <a:endParaRPr lang="en-US" dirty="0"/>
          </a:p>
          <a:p>
            <a:r>
              <a:rPr lang="en-US" dirty="0"/>
              <a:t>We’ll talk about the debate over this proposed Rule on the next slide… </a:t>
            </a:r>
            <a:r>
              <a:rPr lang="en-US" b="1" dirty="0"/>
              <a:t>[next slide]</a:t>
            </a:r>
            <a:endParaRPr lang="en-US" dirty="0"/>
          </a:p>
          <a:p>
            <a:r>
              <a:rPr lang="en-US" dirty="0"/>
              <a:t> </a:t>
            </a:r>
          </a:p>
        </p:txBody>
      </p:sp>
      <p:sp>
        <p:nvSpPr>
          <p:cNvPr id="4" name="Slide Number Placeholder 3"/>
          <p:cNvSpPr>
            <a:spLocks noGrp="1"/>
          </p:cNvSpPr>
          <p:nvPr>
            <p:ph type="sldNum" sz="quarter" idx="5"/>
          </p:nvPr>
        </p:nvSpPr>
        <p:spPr/>
        <p:txBody>
          <a:bodyPr/>
          <a:lstStyle/>
          <a:p>
            <a:fld id="{44DA7CB0-24D8-47BC-B7B8-F1E250F09444}" type="slidenum">
              <a:rPr lang="en-US" smtClean="0"/>
              <a:t>55</a:t>
            </a:fld>
            <a:endParaRPr lang="en-US"/>
          </a:p>
        </p:txBody>
      </p:sp>
    </p:spTree>
    <p:extLst>
      <p:ext uri="{BB962C8B-B14F-4D97-AF65-F5344CB8AC3E}">
        <p14:creationId xmlns:p14="http://schemas.microsoft.com/office/powerpoint/2010/main" val="2466607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Pros:</a:t>
            </a:r>
            <a:r>
              <a:rPr lang="en-US" dirty="0"/>
              <a:t> </a:t>
            </a:r>
          </a:p>
          <a:p>
            <a:r>
              <a:rPr lang="en-US" b="1" dirty="0"/>
              <a:t>Bullet # 1 </a:t>
            </a:r>
            <a:r>
              <a:rPr lang="en-US" dirty="0"/>
              <a:t>– Follows President Biden’s Executive Order on Promoting Competition in the American Economy, issued on July 9, 2021, in which he directed several federal agencies to consider different measures to promote competition, including limitations on noncompete agreements that curtail worker mobility. </a:t>
            </a:r>
          </a:p>
          <a:p>
            <a:r>
              <a:rPr lang="en-US" dirty="0"/>
              <a:t> </a:t>
            </a:r>
          </a:p>
          <a:p>
            <a:r>
              <a:rPr lang="en-US" b="1" dirty="0"/>
              <a:t>Bullet #2</a:t>
            </a:r>
            <a:r>
              <a:rPr lang="en-US" dirty="0"/>
              <a:t> – FTC estimates that approximately 1 in 5 American workers (or 30 million workers) is bound by a noncompete clause. (FTC press release)</a:t>
            </a:r>
          </a:p>
          <a:p>
            <a:endParaRPr lang="en-US" dirty="0"/>
          </a:p>
          <a:p>
            <a:r>
              <a:rPr lang="en-US" b="1" u="sng" dirty="0"/>
              <a:t>Cons:</a:t>
            </a:r>
          </a:p>
          <a:p>
            <a:r>
              <a:rPr lang="en-US" b="1" dirty="0"/>
              <a:t>Bullet #1 </a:t>
            </a:r>
            <a:r>
              <a:rPr lang="en-US" dirty="0"/>
              <a:t>– DBA Article, </a:t>
            </a:r>
            <a:r>
              <a:rPr lang="en-US" b="0" i="0" dirty="0">
                <a:solidFill>
                  <a:srgbClr val="333333"/>
                </a:solidFill>
                <a:effectLst/>
                <a:latin typeface="Roboto" panose="02000000000000000000" pitchFamily="2" charset="0"/>
              </a:rPr>
              <a:t>The FTC’s 25% ownership threshold would reduce the flexibility that buyers now have when negotiating to protect the goodwill of a business they are acquiring. </a:t>
            </a:r>
          </a:p>
          <a:p>
            <a:pPr marL="171450" indent="-171450">
              <a:buFont typeface="Arial" panose="020B0604020202020204" pitchFamily="34" charset="0"/>
              <a:buChar char="•"/>
            </a:pPr>
            <a:r>
              <a:rPr lang="en-US" b="0" i="0" dirty="0">
                <a:solidFill>
                  <a:srgbClr val="333333"/>
                </a:solidFill>
                <a:effectLst/>
                <a:latin typeface="Roboto" panose="02000000000000000000" pitchFamily="2" charset="0"/>
              </a:rPr>
              <a:t>By contrast, California and New York do not put a specific threshold on the percentage of ownership required to make a noncompete enforceable. </a:t>
            </a:r>
          </a:p>
          <a:p>
            <a:pPr marL="171450" indent="-171450">
              <a:buFont typeface="Arial" panose="020B0604020202020204" pitchFamily="34" charset="0"/>
              <a:buChar char="•"/>
            </a:pPr>
            <a:r>
              <a:rPr lang="en-US" b="0" i="0" dirty="0">
                <a:solidFill>
                  <a:srgbClr val="333333"/>
                </a:solidFill>
                <a:effectLst/>
                <a:latin typeface="Roboto" panose="02000000000000000000" pitchFamily="2" charset="0"/>
              </a:rPr>
              <a:t>By limiting the sale-of-business exception to substantial owners, the FTC rule would limit the protection the buyer of a business can obtain where an individual seller is responsible for a meaningful portion of a business’s goodwill but owns less than 25% of its equity.</a:t>
            </a:r>
          </a:p>
          <a:p>
            <a:endParaRPr lang="en-US" b="0" i="0" dirty="0">
              <a:solidFill>
                <a:srgbClr val="333333"/>
              </a:solidFill>
              <a:effectLst/>
              <a:latin typeface="Roboto" panose="02000000000000000000" pitchFamily="2" charset="0"/>
            </a:endParaRPr>
          </a:p>
          <a:p>
            <a:r>
              <a:rPr lang="en-US" b="0" i="0" dirty="0">
                <a:solidFill>
                  <a:srgbClr val="333333"/>
                </a:solidFill>
                <a:effectLst/>
                <a:latin typeface="Roboto" panose="02000000000000000000" pitchFamily="2" charset="0"/>
              </a:rPr>
              <a:t>The rule would also limit buyers’ ability to enter into </a:t>
            </a:r>
            <a:r>
              <a:rPr lang="en-US" b="0" i="0" dirty="0" err="1">
                <a:solidFill>
                  <a:srgbClr val="333333"/>
                </a:solidFill>
                <a:effectLst/>
                <a:latin typeface="Roboto" panose="02000000000000000000" pitchFamily="2" charset="0"/>
              </a:rPr>
              <a:t>noncompetes</a:t>
            </a:r>
            <a:r>
              <a:rPr lang="en-US" b="0" i="0" dirty="0">
                <a:solidFill>
                  <a:srgbClr val="333333"/>
                </a:solidFill>
                <a:effectLst/>
                <a:latin typeface="Roboto" panose="02000000000000000000" pitchFamily="2" charset="0"/>
              </a:rPr>
              <a:t> with key employees who are not owners or fall below the 25% threshold.</a:t>
            </a:r>
          </a:p>
          <a:p>
            <a:endParaRPr lang="en-US" b="0" i="0" dirty="0">
              <a:solidFill>
                <a:srgbClr val="333333"/>
              </a:solidFill>
              <a:effectLst/>
              <a:latin typeface="Roboto" panose="02000000000000000000" pitchFamily="2" charset="0"/>
            </a:endParaRPr>
          </a:p>
          <a:p>
            <a:r>
              <a:rPr lang="en-US" b="0" i="0" dirty="0">
                <a:solidFill>
                  <a:srgbClr val="333333"/>
                </a:solidFill>
                <a:effectLst/>
                <a:latin typeface="Roboto" panose="02000000000000000000" pitchFamily="2" charset="0"/>
              </a:rPr>
              <a:t>As the FTC itself notes, </a:t>
            </a:r>
            <a:r>
              <a:rPr lang="en-US" b="0" i="0" dirty="0" err="1">
                <a:solidFill>
                  <a:srgbClr val="333333"/>
                </a:solidFill>
                <a:effectLst/>
                <a:latin typeface="Roboto" panose="02000000000000000000" pitchFamily="2" charset="0"/>
              </a:rPr>
              <a:t>noncompetes</a:t>
            </a:r>
            <a:r>
              <a:rPr lang="en-US" b="0" i="0" dirty="0">
                <a:solidFill>
                  <a:srgbClr val="333333"/>
                </a:solidFill>
                <a:effectLst/>
                <a:latin typeface="Roboto" panose="02000000000000000000" pitchFamily="2" charset="0"/>
              </a:rPr>
              <a:t> with founders and key employees of acquired businesses occur in more than 75% of transactions. Limiting </a:t>
            </a:r>
            <a:r>
              <a:rPr lang="en-US" b="0" i="0" dirty="0" err="1">
                <a:solidFill>
                  <a:srgbClr val="333333"/>
                </a:solidFill>
                <a:effectLst/>
                <a:latin typeface="Roboto" panose="02000000000000000000" pitchFamily="2" charset="0"/>
              </a:rPr>
              <a:t>noncompetes</a:t>
            </a:r>
            <a:r>
              <a:rPr lang="en-US" b="0" i="0" dirty="0">
                <a:solidFill>
                  <a:srgbClr val="333333"/>
                </a:solidFill>
                <a:effectLst/>
                <a:latin typeface="Roboto" panose="02000000000000000000" pitchFamily="2" charset="0"/>
              </a:rPr>
              <a:t> with these key individuals would increase uncertainty among buyers about their ability to protect their investment in the acquired business, and that may affect the transaction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333333"/>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Roboto" panose="02000000000000000000" pitchFamily="2" charset="0"/>
              </a:rPr>
              <a:t>Bullet #2 </a:t>
            </a:r>
            <a:r>
              <a:rPr lang="en-US" b="0" i="0" dirty="0">
                <a:solidFill>
                  <a:srgbClr val="333333"/>
                </a:solidFill>
                <a:effectLst/>
                <a:latin typeface="Roboto" panose="02000000000000000000" pitchFamily="2"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Roboto" panose="02000000000000000000" pitchFamily="2" charset="0"/>
              </a:rPr>
              <a:t>Employers are worried the FTC's non-compete ban would put their intellectual property at risk and stunt innovation. For example, small business owners feel the rule could be detrimental to their existence if previous employees can take trade secrets to a bigger employer.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Roboto" panose="02000000000000000000" pitchFamily="2" charset="0"/>
              </a:rPr>
              <a:t>During the FTC's public comment period, many argued that the rule should at least make exceptions for employees with access to commercially valuable confidential information or the total ban should only apply to those who make below a specified income threshold.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Roboto" panose="02000000000000000000" pitchFamily="2" charset="0"/>
              </a:rPr>
              <a:t>Jimmy John’s example: The example that everyone turns to was a few years ago a Jimmy John’s franchise in the Detroit area had everyone sign a noncompete — the sandwich makers, the people taking the orders at the register and whatever. They just had no basis to restrain them going to the corner deli shop. There’s no secret about how you spread mayonnaise or put lettuce on a bun.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333333"/>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Roboto" panose="02000000000000000000" pitchFamily="2" charset="0"/>
              </a:rPr>
              <a:t>Bullet #3</a:t>
            </a:r>
            <a:r>
              <a:rPr lang="en-US" b="0" i="0" dirty="0">
                <a:solidFill>
                  <a:srgbClr val="333333"/>
                </a:solidFill>
                <a:effectLst/>
                <a:latin typeface="Roboto" panose="02000000000000000000" pitchFamily="2" charset="0"/>
              </a:rPr>
              <a:t> – DBA Article, While some states already prohibit many types of </a:t>
            </a:r>
            <a:r>
              <a:rPr lang="en-US" b="0" i="0" dirty="0" err="1">
                <a:solidFill>
                  <a:srgbClr val="333333"/>
                </a:solidFill>
                <a:effectLst/>
                <a:latin typeface="Roboto" panose="02000000000000000000" pitchFamily="2" charset="0"/>
              </a:rPr>
              <a:t>noncompetes</a:t>
            </a:r>
            <a:r>
              <a:rPr lang="en-US" b="0" i="0" dirty="0">
                <a:solidFill>
                  <a:srgbClr val="333333"/>
                </a:solidFill>
                <a:effectLst/>
                <a:latin typeface="Roboto" panose="02000000000000000000" pitchFamily="2" charset="0"/>
              </a:rPr>
              <a:t>, the FTC rule would go much further, requiring companies to cancel existing </a:t>
            </a:r>
            <a:r>
              <a:rPr lang="en-US" b="0" i="0" dirty="0" err="1">
                <a:solidFill>
                  <a:srgbClr val="333333"/>
                </a:solidFill>
                <a:effectLst/>
                <a:latin typeface="Roboto" panose="02000000000000000000" pitchFamily="2" charset="0"/>
              </a:rPr>
              <a:t>noncompetes</a:t>
            </a:r>
            <a:r>
              <a:rPr lang="en-US" b="0" i="0" dirty="0">
                <a:solidFill>
                  <a:srgbClr val="333333"/>
                </a:solidFill>
                <a:effectLst/>
                <a:latin typeface="Roboto" panose="02000000000000000000" pitchFamily="2"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Roboto" panose="02000000000000000000" pitchFamily="2" charset="0"/>
              </a:rPr>
              <a:t>Many state legislatures have taken steps to limit post-employment </a:t>
            </a:r>
            <a:r>
              <a:rPr lang="en-US" b="0" i="0" dirty="0" err="1">
                <a:solidFill>
                  <a:srgbClr val="333333"/>
                </a:solidFill>
                <a:effectLst/>
                <a:latin typeface="Roboto" panose="02000000000000000000" pitchFamily="2" charset="0"/>
              </a:rPr>
              <a:t>noncompetes</a:t>
            </a:r>
            <a:r>
              <a:rPr lang="en-US" b="0" i="0" dirty="0">
                <a:solidFill>
                  <a:srgbClr val="333333"/>
                </a:solidFill>
                <a:effectLst/>
                <a:latin typeface="Roboto" panose="02000000000000000000" pitchFamily="2" charset="0"/>
              </a:rPr>
              <a:t> in recent years. For example: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Roboto" panose="02000000000000000000" pitchFamily="2" charset="0"/>
              </a:rPr>
              <a:t>Several jurisdictions – including Colorado, the District of Columbia, Illinois, Oregon and Washington – now limit </a:t>
            </a:r>
            <a:r>
              <a:rPr lang="en-US" b="0" i="0" dirty="0" err="1">
                <a:solidFill>
                  <a:srgbClr val="333333"/>
                </a:solidFill>
                <a:effectLst/>
                <a:latin typeface="Roboto" panose="02000000000000000000" pitchFamily="2" charset="0"/>
              </a:rPr>
              <a:t>noncompetes</a:t>
            </a:r>
            <a:r>
              <a:rPr lang="en-US" b="0" i="0" dirty="0">
                <a:solidFill>
                  <a:srgbClr val="333333"/>
                </a:solidFill>
                <a:effectLst/>
                <a:latin typeface="Roboto" panose="02000000000000000000" pitchFamily="2" charset="0"/>
              </a:rPr>
              <a:t> to those who earn more than a certain amount each year. These salary thresholds can reach six figures — as high as $150,000 in the District of Columbia.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Roboto" panose="02000000000000000000" pitchFamily="2" charset="0"/>
              </a:rPr>
              <a:t>Massachusetts has gone even further and requires former employees to be paid during any noncompete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Roboto" panose="02000000000000000000" pitchFamily="2" charset="0"/>
              </a:rPr>
              <a:t>Additional thought: The FTC is not alone in viewing </a:t>
            </a:r>
            <a:r>
              <a:rPr lang="en-US" b="0" i="0" dirty="0" err="1">
                <a:solidFill>
                  <a:srgbClr val="333333"/>
                </a:solidFill>
                <a:effectLst/>
                <a:latin typeface="Roboto" panose="02000000000000000000" pitchFamily="2" charset="0"/>
              </a:rPr>
              <a:t>noncompetes</a:t>
            </a:r>
            <a:r>
              <a:rPr lang="en-US" b="0" i="0" dirty="0">
                <a:solidFill>
                  <a:srgbClr val="333333"/>
                </a:solidFill>
                <a:effectLst/>
                <a:latin typeface="Roboto" panose="02000000000000000000" pitchFamily="2" charset="0"/>
              </a:rPr>
              <a:t> with suspicion. Several states have also moved to limit </a:t>
            </a:r>
            <a:r>
              <a:rPr lang="en-US" b="0" i="0" dirty="0" err="1">
                <a:solidFill>
                  <a:srgbClr val="333333"/>
                </a:solidFill>
                <a:effectLst/>
                <a:latin typeface="Roboto" panose="02000000000000000000" pitchFamily="2" charset="0"/>
              </a:rPr>
              <a:t>noncompetes</a:t>
            </a:r>
            <a:r>
              <a:rPr lang="en-US" b="0" i="0" dirty="0">
                <a:solidFill>
                  <a:srgbClr val="333333"/>
                </a:solidFill>
                <a:effectLst/>
                <a:latin typeface="Roboto" panose="02000000000000000000" pitchFamily="2" charset="0"/>
              </a:rPr>
              <a:t> in recent years, and other states could decide to follow the FTC’s lead.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333333"/>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33333"/>
                </a:solidFill>
                <a:effectLst/>
                <a:latin typeface="Roboto" panose="02000000000000000000" pitchFamily="2" charset="0"/>
              </a:rPr>
              <a:t>Now, we will look at the current status of the proposed Non-Compete Clause Rule…. </a:t>
            </a:r>
            <a:r>
              <a:rPr lang="en-US" b="1" i="0" dirty="0">
                <a:solidFill>
                  <a:srgbClr val="333333"/>
                </a:solidFill>
                <a:effectLst/>
                <a:latin typeface="Roboto" panose="02000000000000000000" pitchFamily="2" charset="0"/>
              </a:rPr>
              <a:t>[next slide]</a:t>
            </a:r>
            <a:endParaRPr lang="en-US" b="0" i="0" dirty="0">
              <a:solidFill>
                <a:srgbClr val="333333"/>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56</a:t>
            </a:fld>
            <a:endParaRPr lang="en-US"/>
          </a:p>
        </p:txBody>
      </p:sp>
    </p:spTree>
    <p:extLst>
      <p:ext uri="{BB962C8B-B14F-4D97-AF65-F5344CB8AC3E}">
        <p14:creationId xmlns:p14="http://schemas.microsoft.com/office/powerpoint/2010/main" val="4029080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Open Sans" panose="020B0606030504020204" pitchFamily="34" charset="0"/>
              </a:rPr>
              <a:t>First Bullet:</a:t>
            </a:r>
          </a:p>
          <a:p>
            <a:r>
              <a:rPr lang="en-US" b="0" i="0" dirty="0">
                <a:solidFill>
                  <a:srgbClr val="000000"/>
                </a:solidFill>
                <a:effectLst/>
                <a:latin typeface="Open Sans" panose="020B0606030504020204" pitchFamily="34" charset="0"/>
              </a:rPr>
              <a:t>Given the substantial public input, </a:t>
            </a:r>
            <a:r>
              <a:rPr lang="en-US" b="0" i="0" u="none" strike="noStrike" dirty="0">
                <a:solidFill>
                  <a:srgbClr val="005B6E"/>
                </a:solidFill>
                <a:effectLst/>
                <a:latin typeface="Open Sans" panose="020B0606030504020204" pitchFamily="34" charset="0"/>
                <a:hlinkClick r:id="rId3"/>
              </a:rPr>
              <a:t>the FTC organized</a:t>
            </a:r>
            <a:r>
              <a:rPr lang="en-US" b="0" i="0" dirty="0">
                <a:solidFill>
                  <a:srgbClr val="000000"/>
                </a:solidFill>
                <a:effectLst/>
                <a:latin typeface="Open Sans" panose="020B0606030504020204" pitchFamily="34" charset="0"/>
              </a:rPr>
              <a:t> a public forum and an extended comment period. The virtual public forum was hosted on Thursday, February 16, purportedly allowing individuals to directly express their thoughts on noncompete clauses. The FTC indicated that the forum would feature speakers who have been subjected to noncompete restrictions and business owners who have dealt with noncompete agreements, and the public would have an opportunity to comment via livestream.</a:t>
            </a:r>
          </a:p>
          <a:p>
            <a:endParaRPr lang="en-US" b="0" i="0" dirty="0">
              <a:solidFill>
                <a:srgbClr val="000000"/>
              </a:solidFill>
              <a:effectLst/>
              <a:latin typeface="Open Sans" panose="020B0606030504020204" pitchFamily="34" charset="0"/>
            </a:endParaRPr>
          </a:p>
          <a:p>
            <a:r>
              <a:rPr lang="en-US" b="1" i="0" dirty="0">
                <a:solidFill>
                  <a:srgbClr val="000000"/>
                </a:solidFill>
                <a:effectLst/>
                <a:latin typeface="Open Sans" panose="020B0606030504020204" pitchFamily="34" charset="0"/>
              </a:rPr>
              <a:t>Second Bullet:</a:t>
            </a:r>
            <a:endParaRPr lang="en-US" b="0" i="0" dirty="0">
              <a:solidFill>
                <a:srgbClr val="000000"/>
              </a:solidFill>
              <a:effectLst/>
              <a:latin typeface="Open Sans" panose="020B0606030504020204" pitchFamily="34" charset="0"/>
            </a:endParaRPr>
          </a:p>
          <a:p>
            <a:r>
              <a:rPr lang="en-US" b="0" i="0" dirty="0">
                <a:solidFill>
                  <a:srgbClr val="222222"/>
                </a:solidFill>
                <a:effectLst/>
                <a:latin typeface="Verdana" panose="020B0604030504040204" pitchFamily="34" charset="0"/>
              </a:rPr>
              <a:t>They got so many comments that they simply can’t move into the final rule-making as quickly as they had hoped to do. </a:t>
            </a:r>
            <a:endParaRPr lang="en-US" b="1" i="0" dirty="0">
              <a:solidFill>
                <a:srgbClr val="000000"/>
              </a:solidFill>
              <a:effectLst/>
              <a:latin typeface="Open Sans" panose="020B0606030504020204" pitchFamily="34" charset="0"/>
            </a:endParaRPr>
          </a:p>
          <a:p>
            <a:endParaRPr lang="en-US" b="0" i="0" dirty="0">
              <a:solidFill>
                <a:srgbClr val="000000"/>
              </a:solidFill>
              <a:effectLst/>
              <a:latin typeface="Open Sans" panose="020B0606030504020204" pitchFamily="34" charset="0"/>
            </a:endParaRPr>
          </a:p>
          <a:p>
            <a:r>
              <a:rPr lang="en-US" b="1" i="0" dirty="0">
                <a:solidFill>
                  <a:srgbClr val="000000"/>
                </a:solidFill>
                <a:effectLst/>
                <a:latin typeface="Open Sans" panose="020B0606030504020204" pitchFamily="34" charset="0"/>
              </a:rPr>
              <a:t>Conclusion: </a:t>
            </a:r>
            <a:r>
              <a:rPr lang="en-US" b="0" i="0" dirty="0">
                <a:solidFill>
                  <a:srgbClr val="000000"/>
                </a:solidFill>
                <a:effectLst/>
                <a:latin typeface="Open Sans" panose="020B0606030504020204" pitchFamily="34" charset="0"/>
              </a:rPr>
              <a:t>No further press releases have been issued directly from the FTC, so it is unclear at this time whether the proposed rule has been adopted.</a:t>
            </a:r>
          </a:p>
          <a:p>
            <a:pPr marL="171450" indent="-171450">
              <a:buFont typeface="Arial" panose="020B0604020202020204" pitchFamily="34" charset="0"/>
              <a:buChar char="•"/>
            </a:pPr>
            <a:r>
              <a:rPr lang="en-US" b="0" i="0" dirty="0">
                <a:solidFill>
                  <a:srgbClr val="000000"/>
                </a:solidFill>
                <a:effectLst/>
                <a:latin typeface="Open Sans" panose="020B0606030504020204" pitchFamily="34" charset="0"/>
              </a:rPr>
              <a:t>However, other news sources </a:t>
            </a:r>
            <a:r>
              <a:rPr lang="en-US" b="0" i="0" dirty="0">
                <a:solidFill>
                  <a:srgbClr val="2A2C30"/>
                </a:solidFill>
                <a:effectLst/>
                <a:latin typeface="OpenSans"/>
              </a:rPr>
              <a:t>state that the Federal Trade Commission is expected to vote next April of 2024 on the final version of its proposal to ban noncompete agreements in employment contracts. </a:t>
            </a:r>
            <a:endParaRPr lang="en-US" b="1" dirty="0"/>
          </a:p>
        </p:txBody>
      </p:sp>
      <p:sp>
        <p:nvSpPr>
          <p:cNvPr id="4" name="Slide Number Placeholder 3"/>
          <p:cNvSpPr>
            <a:spLocks noGrp="1"/>
          </p:cNvSpPr>
          <p:nvPr>
            <p:ph type="sldNum" sz="quarter" idx="5"/>
          </p:nvPr>
        </p:nvSpPr>
        <p:spPr/>
        <p:txBody>
          <a:bodyPr/>
          <a:lstStyle/>
          <a:p>
            <a:fld id="{44DA7CB0-24D8-47BC-B7B8-F1E250F09444}" type="slidenum">
              <a:rPr lang="en-US" smtClean="0"/>
              <a:t>57</a:t>
            </a:fld>
            <a:endParaRPr lang="en-US"/>
          </a:p>
        </p:txBody>
      </p:sp>
    </p:spTree>
    <p:extLst>
      <p:ext uri="{BB962C8B-B14F-4D97-AF65-F5344CB8AC3E}">
        <p14:creationId xmlns:p14="http://schemas.microsoft.com/office/powerpoint/2010/main" val="14460517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Income – Leave and Pay Transparency 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Religion – Religious Accommodation Requests Under Title VII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Lessons for Employers: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Employers must provide evidence of concrete and specific costs, which must be substantial, that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impacttheir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business.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impact on co-workers is no longer enough to establish undue hardship, unless there is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substantial”strain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on the business. Certainly, co-worker resentment or religious animosity will never be enough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tomeet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 standard.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After denying a request, employers must then consider other alternatives, beyond what was requested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bythe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employee.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Employers must also rely on factual evidence of hardship, and not hypothetical harm.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Employers should not make arguments that are obviously contrary to what they are doing 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permittingelsewhere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(such as the quarter-inch beards for all male officers, and long hair for female officers).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3) Gender – Expanded Protections For Pregnant and Nursing Workers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4) Non-competes: (DBA Article)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Employers can take proactive steps to protect themselves from allegations of unfair competition no matter the outcome of the FTC’s proposal: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 Frequently review all existing restrictive covenants for compliance with applicable state law. Usually, the relevant law is that of the state where the employee regularly works. The law of the state where the employer is headquartered or otherwise located should be considered, as well.</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 Consider what alternative restrictions are permitted to protect the employer’s interests — requiring, for example, that employees sign broad agreements to protect trade secrets and other confidential information (with necessary carveouts for any disclosures that employees are permitted to make under applicable state or federal law).</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 Where permitted, consider non-solicitation agreements with employees that bar them from recruiting customers or other employees (keeping in mind that such agreements are usually only enforceable where they are deemed to be reasonable under state law).</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 In negotiating transactions, be mindful of any limitations on non-competes that may apply. The value of a company may be reduced if the former owners or key employees are free to compete with it after a sale.</a:t>
            </a:r>
          </a:p>
          <a:p>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59</a:t>
            </a:fld>
            <a:endParaRPr lang="en-US"/>
          </a:p>
        </p:txBody>
      </p:sp>
    </p:spTree>
    <p:extLst>
      <p:ext uri="{BB962C8B-B14F-4D97-AF65-F5344CB8AC3E}">
        <p14:creationId xmlns:p14="http://schemas.microsoft.com/office/powerpoint/2010/main" val="3450307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61</a:t>
            </a:fld>
            <a:endParaRPr lang="en-US"/>
          </a:p>
        </p:txBody>
      </p:sp>
    </p:spTree>
    <p:extLst>
      <p:ext uri="{BB962C8B-B14F-4D97-AF65-F5344CB8AC3E}">
        <p14:creationId xmlns:p14="http://schemas.microsoft.com/office/powerpoint/2010/main" val="41557108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A7CB0-24D8-47BC-B7B8-F1E250F09444}" type="slidenum">
              <a:rPr lang="en-US" smtClean="0"/>
              <a:t>62</a:t>
            </a:fld>
            <a:endParaRPr lang="en-US"/>
          </a:p>
        </p:txBody>
      </p:sp>
    </p:spTree>
    <p:extLst>
      <p:ext uri="{BB962C8B-B14F-4D97-AF65-F5344CB8AC3E}">
        <p14:creationId xmlns:p14="http://schemas.microsoft.com/office/powerpoint/2010/main" val="4482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936a6c3fb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936a6c3fb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936a6c3fb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936a6c3fb3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936a6c3fb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2936a6c3fb3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936a6c3fb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2936a6c3fb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sp>
        <p:nvSpPr>
          <p:cNvPr id="10" name="Rectangle 9"/>
          <p:cNvSpPr/>
          <p:nvPr/>
        </p:nvSpPr>
        <p:spPr>
          <a:xfrm>
            <a:off x="1307869" y="2360141"/>
            <a:ext cx="9576262" cy="3521676"/>
          </a:xfrm>
          <a:prstGeom prst="rect">
            <a:avLst/>
          </a:prstGeom>
          <a:solidFill>
            <a:schemeClr val="tx1"/>
          </a:solidFill>
          <a:ln w="6350" cap="flat" cmpd="sng" algn="ctr">
            <a:noFill/>
            <a:prstDash val="solid"/>
          </a:ln>
          <a:effectLst>
            <a:softEdge rad="0"/>
          </a:effectLst>
        </p:spPr>
        <p:txBody>
          <a:bodyPr/>
          <a:lstStyle/>
          <a:p>
            <a:endParaRPr lang="en-US" dirty="0"/>
          </a:p>
        </p:txBody>
      </p:sp>
      <p:sp>
        <p:nvSpPr>
          <p:cNvPr id="2" name="Title 1"/>
          <p:cNvSpPr>
            <a:spLocks noGrp="1"/>
          </p:cNvSpPr>
          <p:nvPr>
            <p:ph type="ctrTitle"/>
          </p:nvPr>
        </p:nvSpPr>
        <p:spPr>
          <a:xfrm>
            <a:off x="1562100" y="2779547"/>
            <a:ext cx="9070848" cy="1985080"/>
          </a:xfrm>
        </p:spPr>
        <p:txBody>
          <a:bodyPr tIns="0" bIns="0" anchor="b">
            <a:noAutofit/>
          </a:bodyPr>
          <a:lstStyle>
            <a:lvl1pPr algn="ctr">
              <a:lnSpc>
                <a:spcPct val="83000"/>
              </a:lnSpc>
              <a:defRPr lang="en-US" sz="5600" b="0" kern="1200" cap="all" spc="-100" baseline="0" dirty="0">
                <a:solidFill>
                  <a:schemeClr val="bg2"/>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888315"/>
            <a:ext cx="9070848" cy="457201"/>
          </a:xfrm>
        </p:spPr>
        <p:txBody>
          <a:bodyPr>
            <a:noAutofit/>
          </a:bodyPr>
          <a:lstStyle>
            <a:lvl1pPr marL="0" indent="0" algn="ctr">
              <a:spcBef>
                <a:spcPts val="0"/>
              </a:spcBef>
              <a:buNone/>
              <a:defRPr sz="2100" spc="80" baseline="0">
                <a:solidFill>
                  <a:schemeClr val="accent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6" name="Picture 25" descr="Text&#10;&#10;Description automatically generated">
            <a:extLst>
              <a:ext uri="{FF2B5EF4-FFF2-40B4-BE49-F238E27FC236}">
                <a16:creationId xmlns:a16="http://schemas.microsoft.com/office/drawing/2014/main" id="{F22A630A-8CD3-9DE3-D5AD-1349195E47B8}"/>
              </a:ext>
            </a:extLst>
          </p:cNvPr>
          <p:cNvPicPr>
            <a:picLocks noChangeAspect="1"/>
          </p:cNvPicPr>
          <p:nvPr userDrawn="1"/>
        </p:nvPicPr>
        <p:blipFill>
          <a:blip r:embed="rId3"/>
          <a:stretch>
            <a:fillRect/>
          </a:stretch>
        </p:blipFill>
        <p:spPr>
          <a:xfrm>
            <a:off x="4231525" y="691397"/>
            <a:ext cx="3728949" cy="114975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1FDBDD-B9D4-A359-74C2-F1D17CF94B4C}"/>
              </a:ext>
            </a:extLst>
          </p:cNvPr>
          <p:cNvSpPr>
            <a:spLocks noGrp="1"/>
          </p:cNvSpPr>
          <p:nvPr>
            <p:ph type="title"/>
          </p:nvPr>
        </p:nvSpPr>
        <p:spPr>
          <a:xfrm>
            <a:off x="510746" y="395416"/>
            <a:ext cx="8484973" cy="724106"/>
          </a:xfrm>
        </p:spPr>
        <p:txBody>
          <a:bodyPr lIns="0" tIns="0" rIns="0" bIns="0" anchor="ctr">
            <a:noAutofit/>
          </a:bodyPr>
          <a:lstStyle>
            <a:lvl1pPr>
              <a:defRPr sz="42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Blue Background">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pic>
        <p:nvPicPr>
          <p:cNvPr id="6" name="Picture 5" descr="Text&#10;&#10;Description automatically generated">
            <a:extLst>
              <a:ext uri="{FF2B5EF4-FFF2-40B4-BE49-F238E27FC236}">
                <a16:creationId xmlns:a16="http://schemas.microsoft.com/office/drawing/2014/main" id="{922B32BF-2D7A-6609-2CE1-44A68560FEA1}"/>
              </a:ext>
            </a:extLst>
          </p:cNvPr>
          <p:cNvPicPr>
            <a:picLocks noChangeAspect="1"/>
          </p:cNvPicPr>
          <p:nvPr userDrawn="1"/>
        </p:nvPicPr>
        <p:blipFill>
          <a:blip r:embed="rId3"/>
          <a:stretch>
            <a:fillRect/>
          </a:stretch>
        </p:blipFill>
        <p:spPr>
          <a:xfrm>
            <a:off x="4943401" y="347000"/>
            <a:ext cx="2305195" cy="719221"/>
          </a:xfrm>
          <a:prstGeom prst="rect">
            <a:avLst/>
          </a:prstGeom>
        </p:spPr>
      </p:pic>
    </p:spTree>
    <p:extLst>
      <p:ext uri="{BB962C8B-B14F-4D97-AF65-F5344CB8AC3E}">
        <p14:creationId xmlns:p14="http://schemas.microsoft.com/office/powerpoint/2010/main" val="174631764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estions">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pic>
        <p:nvPicPr>
          <p:cNvPr id="3" name="Picture 2" descr="Text, logo&#10;&#10;Description automatically generated">
            <a:extLst>
              <a:ext uri="{FF2B5EF4-FFF2-40B4-BE49-F238E27FC236}">
                <a16:creationId xmlns:a16="http://schemas.microsoft.com/office/drawing/2014/main" id="{6A2899D9-6F5C-129C-1D4A-4A19B083442C}"/>
              </a:ext>
            </a:extLst>
          </p:cNvPr>
          <p:cNvPicPr>
            <a:picLocks noChangeAspect="1"/>
          </p:cNvPicPr>
          <p:nvPr userDrawn="1"/>
        </p:nvPicPr>
        <p:blipFill>
          <a:blip r:embed="rId3"/>
          <a:stretch>
            <a:fillRect/>
          </a:stretch>
        </p:blipFill>
        <p:spPr>
          <a:xfrm>
            <a:off x="3171350" y="2632940"/>
            <a:ext cx="5717126" cy="936031"/>
          </a:xfrm>
          <a:prstGeom prst="rect">
            <a:avLst/>
          </a:prstGeom>
        </p:spPr>
      </p:pic>
      <p:pic>
        <p:nvPicPr>
          <p:cNvPr id="7" name="Picture 6" descr="Text&#10;&#10;Description automatically generated">
            <a:extLst>
              <a:ext uri="{FF2B5EF4-FFF2-40B4-BE49-F238E27FC236}">
                <a16:creationId xmlns:a16="http://schemas.microsoft.com/office/drawing/2014/main" id="{6698231D-5EF7-52B7-6894-0F2E3EBB7150}"/>
              </a:ext>
            </a:extLst>
          </p:cNvPr>
          <p:cNvPicPr>
            <a:picLocks noChangeAspect="1"/>
          </p:cNvPicPr>
          <p:nvPr userDrawn="1"/>
        </p:nvPicPr>
        <p:blipFill>
          <a:blip r:embed="rId4"/>
          <a:stretch>
            <a:fillRect/>
          </a:stretch>
        </p:blipFill>
        <p:spPr>
          <a:xfrm>
            <a:off x="4943401" y="347000"/>
            <a:ext cx="2305195" cy="719221"/>
          </a:xfrm>
          <a:prstGeom prst="rect">
            <a:avLst/>
          </a:prstGeom>
        </p:spPr>
      </p:pic>
    </p:spTree>
    <p:extLst>
      <p:ext uri="{BB962C8B-B14F-4D97-AF65-F5344CB8AC3E}">
        <p14:creationId xmlns:p14="http://schemas.microsoft.com/office/powerpoint/2010/main" val="392670635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pic>
        <p:nvPicPr>
          <p:cNvPr id="5" name="Picture 4" descr="Text, logo&#10;&#10;Description automatically generated">
            <a:extLst>
              <a:ext uri="{FF2B5EF4-FFF2-40B4-BE49-F238E27FC236}">
                <a16:creationId xmlns:a16="http://schemas.microsoft.com/office/drawing/2014/main" id="{AF94CDD5-5442-6EC4-1CAF-25F15B102289}"/>
              </a:ext>
            </a:extLst>
          </p:cNvPr>
          <p:cNvPicPr>
            <a:picLocks noChangeAspect="1"/>
          </p:cNvPicPr>
          <p:nvPr userDrawn="1"/>
        </p:nvPicPr>
        <p:blipFill>
          <a:blip r:embed="rId3"/>
          <a:stretch>
            <a:fillRect/>
          </a:stretch>
        </p:blipFill>
        <p:spPr>
          <a:xfrm>
            <a:off x="3371764" y="1442549"/>
            <a:ext cx="5448471" cy="465736"/>
          </a:xfrm>
          <a:prstGeom prst="rect">
            <a:avLst/>
          </a:prstGeom>
        </p:spPr>
      </p:pic>
      <p:sp>
        <p:nvSpPr>
          <p:cNvPr id="11" name="Content Placeholder 2">
            <a:extLst>
              <a:ext uri="{FF2B5EF4-FFF2-40B4-BE49-F238E27FC236}">
                <a16:creationId xmlns:a16="http://schemas.microsoft.com/office/drawing/2014/main" id="{CFCEF51D-7DBA-0E03-774E-E607E7BA61B4}"/>
              </a:ext>
            </a:extLst>
          </p:cNvPr>
          <p:cNvSpPr>
            <a:spLocks noGrp="1"/>
          </p:cNvSpPr>
          <p:nvPr>
            <p:ph sz="half" idx="1"/>
          </p:nvPr>
        </p:nvSpPr>
        <p:spPr>
          <a:xfrm>
            <a:off x="3619706" y="2188181"/>
            <a:ext cx="4952588" cy="2720984"/>
          </a:xfrm>
        </p:spPr>
        <p:txBody>
          <a:bodyPr/>
          <a:lstStyle>
            <a:lvl1pPr algn="ctr">
              <a:spcBef>
                <a:spcPts val="0"/>
              </a:spcBef>
              <a:spcAft>
                <a:spcPts val="0"/>
              </a:spcAft>
              <a:defRPr sz="1800"/>
            </a:lvl1pPr>
            <a:lvl2pPr algn="ctr">
              <a:defRPr sz="1600"/>
            </a:lvl2pPr>
            <a:lvl3pPr algn="ctr">
              <a:defRPr sz="1400"/>
            </a:lvl3pPr>
            <a:lvl4pPr algn="ctr">
              <a:defRPr sz="1400"/>
            </a:lvl4pPr>
            <a:lvl5pPr algn="ctr">
              <a:defRPr sz="1400"/>
            </a:lvl5pPr>
            <a:lvl6pPr>
              <a:defRPr sz="1400"/>
            </a:lvl6pPr>
            <a:lvl7pPr>
              <a:defRPr sz="1400"/>
            </a:lvl7pPr>
            <a:lvl8pPr>
              <a:defRPr sz="1400"/>
            </a:lvl8pPr>
            <a:lvl9pPr>
              <a:defRPr sz="1400"/>
            </a:lvl9pPr>
          </a:lstStyle>
          <a:p>
            <a:pPr lvl="0"/>
            <a:r>
              <a:rPr lang="en-US" dirty="0"/>
              <a:t>Click to edit Master text styles</a:t>
            </a:r>
          </a:p>
        </p:txBody>
      </p:sp>
      <p:pic>
        <p:nvPicPr>
          <p:cNvPr id="16" name="Picture 15" descr="Text&#10;&#10;Description automatically generated">
            <a:extLst>
              <a:ext uri="{FF2B5EF4-FFF2-40B4-BE49-F238E27FC236}">
                <a16:creationId xmlns:a16="http://schemas.microsoft.com/office/drawing/2014/main" id="{860AC7A1-3F7C-EA68-8A87-319FE4A9BFF1}"/>
              </a:ext>
            </a:extLst>
          </p:cNvPr>
          <p:cNvPicPr>
            <a:picLocks noChangeAspect="1"/>
          </p:cNvPicPr>
          <p:nvPr userDrawn="1"/>
        </p:nvPicPr>
        <p:blipFill>
          <a:blip r:embed="rId4"/>
          <a:stretch>
            <a:fillRect/>
          </a:stretch>
        </p:blipFill>
        <p:spPr>
          <a:xfrm>
            <a:off x="4943401" y="347000"/>
            <a:ext cx="2305195" cy="719221"/>
          </a:xfrm>
          <a:prstGeom prst="rect">
            <a:avLst/>
          </a:prstGeom>
        </p:spPr>
      </p:pic>
    </p:spTree>
    <p:extLst>
      <p:ext uri="{BB962C8B-B14F-4D97-AF65-F5344CB8AC3E}">
        <p14:creationId xmlns:p14="http://schemas.microsoft.com/office/powerpoint/2010/main" val="186551125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Alternate">
    <p:bg>
      <p:bgRef idx="1001">
        <a:schemeClr val="bg2"/>
      </p:bgRef>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FCEF51D-7DBA-0E03-774E-E607E7BA61B4}"/>
              </a:ext>
            </a:extLst>
          </p:cNvPr>
          <p:cNvSpPr>
            <a:spLocks noGrp="1"/>
          </p:cNvSpPr>
          <p:nvPr>
            <p:ph sz="half" idx="1"/>
          </p:nvPr>
        </p:nvSpPr>
        <p:spPr>
          <a:xfrm>
            <a:off x="869092" y="1998130"/>
            <a:ext cx="4952588" cy="3137561"/>
          </a:xfrm>
        </p:spPr>
        <p:txBody>
          <a:bodyPr/>
          <a:lstStyle>
            <a:lvl1pPr>
              <a:spcBef>
                <a:spcPts val="0"/>
              </a:spcBef>
              <a:spcAft>
                <a:spcPts val="0"/>
              </a:spcAft>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8" name="Content Placeholder 2">
            <a:extLst>
              <a:ext uri="{FF2B5EF4-FFF2-40B4-BE49-F238E27FC236}">
                <a16:creationId xmlns:a16="http://schemas.microsoft.com/office/drawing/2014/main" id="{9D49A8C2-B568-1601-8ECB-C4F262B03814}"/>
              </a:ext>
            </a:extLst>
          </p:cNvPr>
          <p:cNvSpPr>
            <a:spLocks noGrp="1"/>
          </p:cNvSpPr>
          <p:nvPr>
            <p:ph sz="half" idx="10"/>
          </p:nvPr>
        </p:nvSpPr>
        <p:spPr>
          <a:xfrm>
            <a:off x="6370322" y="1998130"/>
            <a:ext cx="4952588" cy="3137561"/>
          </a:xfrm>
        </p:spPr>
        <p:txBody>
          <a:bodyPr/>
          <a:lstStyle>
            <a:lvl1pPr>
              <a:spcBef>
                <a:spcPts val="0"/>
              </a:spcBef>
              <a:spcAft>
                <a:spcPts val="0"/>
              </a:spcAft>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pic>
        <p:nvPicPr>
          <p:cNvPr id="9" name="Picture 8" descr="Text&#10;&#10;Description automatically generated">
            <a:extLst>
              <a:ext uri="{FF2B5EF4-FFF2-40B4-BE49-F238E27FC236}">
                <a16:creationId xmlns:a16="http://schemas.microsoft.com/office/drawing/2014/main" id="{E449BB55-98A5-615E-1F1F-52BBA38AB60A}"/>
              </a:ext>
            </a:extLst>
          </p:cNvPr>
          <p:cNvPicPr>
            <a:picLocks noChangeAspect="1"/>
          </p:cNvPicPr>
          <p:nvPr userDrawn="1"/>
        </p:nvPicPr>
        <p:blipFill>
          <a:blip r:embed="rId2"/>
          <a:stretch>
            <a:fillRect/>
          </a:stretch>
        </p:blipFill>
        <p:spPr>
          <a:xfrm>
            <a:off x="4943401" y="347000"/>
            <a:ext cx="2305195" cy="719221"/>
          </a:xfrm>
          <a:prstGeom prst="rect">
            <a:avLst/>
          </a:prstGeom>
        </p:spPr>
      </p:pic>
      <p:pic>
        <p:nvPicPr>
          <p:cNvPr id="10" name="Picture 9" descr="Text, logo&#10;&#10;Description automatically generated">
            <a:extLst>
              <a:ext uri="{FF2B5EF4-FFF2-40B4-BE49-F238E27FC236}">
                <a16:creationId xmlns:a16="http://schemas.microsoft.com/office/drawing/2014/main" id="{49A004FC-2534-CBBC-6DD8-9F45901BC743}"/>
              </a:ext>
            </a:extLst>
          </p:cNvPr>
          <p:cNvPicPr>
            <a:picLocks noChangeAspect="1"/>
          </p:cNvPicPr>
          <p:nvPr userDrawn="1"/>
        </p:nvPicPr>
        <p:blipFill>
          <a:blip r:embed="rId3"/>
          <a:stretch>
            <a:fillRect/>
          </a:stretch>
        </p:blipFill>
        <p:spPr>
          <a:xfrm>
            <a:off x="3371764" y="1351109"/>
            <a:ext cx="5448471" cy="465736"/>
          </a:xfrm>
          <a:prstGeom prst="rect">
            <a:avLst/>
          </a:prstGeom>
        </p:spPr>
      </p:pic>
      <p:pic>
        <p:nvPicPr>
          <p:cNvPr id="13" name="Picture 12" descr="Background pattern&#10;&#10;Description automatically generated">
            <a:extLst>
              <a:ext uri="{FF2B5EF4-FFF2-40B4-BE49-F238E27FC236}">
                <a16:creationId xmlns:a16="http://schemas.microsoft.com/office/drawing/2014/main" id="{DEC9AB99-517B-05B8-5EE4-BA57D651FA64}"/>
              </a:ext>
            </a:extLst>
          </p:cNvPr>
          <p:cNvPicPr>
            <a:picLocks noChangeAspect="1"/>
          </p:cNvPicPr>
          <p:nvPr userDrawn="1"/>
        </p:nvPicPr>
        <p:blipFill>
          <a:blip r:embed="rId4"/>
          <a:stretch>
            <a:fillRect/>
          </a:stretch>
        </p:blipFill>
        <p:spPr>
          <a:xfrm>
            <a:off x="-6220" y="5135691"/>
            <a:ext cx="12192000" cy="1492250"/>
          </a:xfrm>
          <a:prstGeom prst="rect">
            <a:avLst/>
          </a:prstGeom>
        </p:spPr>
      </p:pic>
    </p:spTree>
    <p:extLst>
      <p:ext uri="{BB962C8B-B14F-4D97-AF65-F5344CB8AC3E}">
        <p14:creationId xmlns:p14="http://schemas.microsoft.com/office/powerpoint/2010/main" val="3307431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58"/>
        <p:cNvGrpSpPr/>
        <p:nvPr/>
      </p:nvGrpSpPr>
      <p:grpSpPr>
        <a:xfrm>
          <a:off x="0" y="0"/>
          <a:ext cx="0" cy="0"/>
          <a:chOff x="0" y="0"/>
          <a:chExt cx="0" cy="0"/>
        </a:xfrm>
      </p:grpSpPr>
      <p:sp>
        <p:nvSpPr>
          <p:cNvPr id="59" name="Google Shape;59;p22"/>
          <p:cNvSpPr txBox="1">
            <a:spLocks noGrp="1"/>
          </p:cNvSpPr>
          <p:nvPr>
            <p:ph type="body" idx="1"/>
          </p:nvPr>
        </p:nvSpPr>
        <p:spPr>
          <a:xfrm>
            <a:off x="946279" y="1726239"/>
            <a:ext cx="4880585" cy="64008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0"/>
              </a:spcBef>
              <a:spcAft>
                <a:spcPts val="0"/>
              </a:spcAft>
              <a:buSzPts val="2400"/>
              <a:buFont typeface="Arial"/>
              <a:buNone/>
              <a:defRPr sz="2400" b="0">
                <a:solidFill>
                  <a:schemeClr val="dk2"/>
                </a:solidFill>
                <a:latin typeface="Arial"/>
                <a:ea typeface="Arial"/>
                <a:cs typeface="Arial"/>
                <a:sym typeface="Arial"/>
              </a:defRPr>
            </a:lvl1pPr>
            <a:lvl2pPr marL="914400" lvl="1" indent="-228600" algn="l">
              <a:lnSpc>
                <a:spcPct val="100000"/>
              </a:lnSpc>
              <a:spcBef>
                <a:spcPts val="600"/>
              </a:spcBef>
              <a:spcAft>
                <a:spcPts val="0"/>
              </a:spcAft>
              <a:buSzPts val="1900"/>
              <a:buNone/>
              <a:defRPr sz="19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60" name="Google Shape;60;p22"/>
          <p:cNvSpPr txBox="1">
            <a:spLocks noGrp="1"/>
          </p:cNvSpPr>
          <p:nvPr>
            <p:ph type="body" idx="2"/>
          </p:nvPr>
        </p:nvSpPr>
        <p:spPr>
          <a:xfrm>
            <a:off x="946279" y="2483708"/>
            <a:ext cx="4880587" cy="347259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2100"/>
              <a:buFont typeface="Arial"/>
              <a:buNone/>
              <a:defRPr sz="2100"/>
            </a:lvl1pPr>
            <a:lvl2pPr marL="914400" lvl="1" indent="-361950" algn="l">
              <a:lnSpc>
                <a:spcPct val="100000"/>
              </a:lnSpc>
              <a:spcBef>
                <a:spcPts val="600"/>
              </a:spcBef>
              <a:spcAft>
                <a:spcPts val="0"/>
              </a:spcAft>
              <a:buSzPts val="2100"/>
              <a:buChar char="•"/>
              <a:defRPr sz="2100"/>
            </a:lvl2pPr>
            <a:lvl3pPr marL="1371600" lvl="2" indent="-361950" algn="l">
              <a:lnSpc>
                <a:spcPct val="100000"/>
              </a:lnSpc>
              <a:spcBef>
                <a:spcPts val="600"/>
              </a:spcBef>
              <a:spcAft>
                <a:spcPts val="0"/>
              </a:spcAft>
              <a:buSzPts val="2100"/>
              <a:buChar char="◦"/>
              <a:defRPr sz="2100"/>
            </a:lvl3pPr>
            <a:lvl4pPr marL="1828800" lvl="3" indent="-361950" algn="l">
              <a:lnSpc>
                <a:spcPct val="100000"/>
              </a:lnSpc>
              <a:spcBef>
                <a:spcPts val="600"/>
              </a:spcBef>
              <a:spcAft>
                <a:spcPts val="0"/>
              </a:spcAft>
              <a:buSzPts val="2100"/>
              <a:buChar char="◦"/>
              <a:defRPr sz="2100"/>
            </a:lvl4pPr>
            <a:lvl5pPr marL="2286000" lvl="4" indent="-361950" algn="l">
              <a:lnSpc>
                <a:spcPct val="100000"/>
              </a:lnSpc>
              <a:spcBef>
                <a:spcPts val="600"/>
              </a:spcBef>
              <a:spcAft>
                <a:spcPts val="0"/>
              </a:spcAft>
              <a:buSzPts val="2100"/>
              <a:buChar char="◦"/>
              <a:defRPr sz="2100"/>
            </a:lvl5pPr>
            <a:lvl6pPr marL="2743200" lvl="5" indent="-317500" algn="l">
              <a:lnSpc>
                <a:spcPct val="100000"/>
              </a:lnSpc>
              <a:spcBef>
                <a:spcPts val="6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61" name="Google Shape;61;p22"/>
          <p:cNvSpPr txBox="1">
            <a:spLocks noGrp="1"/>
          </p:cNvSpPr>
          <p:nvPr>
            <p:ph type="body" idx="3"/>
          </p:nvPr>
        </p:nvSpPr>
        <p:spPr>
          <a:xfrm>
            <a:off x="6373368" y="1726239"/>
            <a:ext cx="4754880" cy="64008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0"/>
              </a:spcBef>
              <a:spcAft>
                <a:spcPts val="0"/>
              </a:spcAft>
              <a:buSzPts val="2400"/>
              <a:buFont typeface="Arial"/>
              <a:buNone/>
              <a:defRPr sz="2400" b="0">
                <a:solidFill>
                  <a:schemeClr val="dk2"/>
                </a:solidFill>
              </a:defRPr>
            </a:lvl1pPr>
            <a:lvl2pPr marL="914400" lvl="1" indent="-228600" algn="l">
              <a:lnSpc>
                <a:spcPct val="100000"/>
              </a:lnSpc>
              <a:spcBef>
                <a:spcPts val="600"/>
              </a:spcBef>
              <a:spcAft>
                <a:spcPts val="0"/>
              </a:spcAft>
              <a:buSzPts val="1900"/>
              <a:buNone/>
              <a:defRPr sz="19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62" name="Google Shape;62;p22"/>
          <p:cNvSpPr txBox="1">
            <a:spLocks noGrp="1"/>
          </p:cNvSpPr>
          <p:nvPr>
            <p:ph type="body" idx="4"/>
          </p:nvPr>
        </p:nvSpPr>
        <p:spPr>
          <a:xfrm>
            <a:off x="6373368" y="2483708"/>
            <a:ext cx="4754880" cy="347327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00"/>
              </a:spcBef>
              <a:spcAft>
                <a:spcPts val="0"/>
              </a:spcAft>
              <a:buSzPts val="2100"/>
              <a:buFont typeface="Arial"/>
              <a:buNone/>
              <a:defRPr sz="2100"/>
            </a:lvl1pPr>
            <a:lvl2pPr marL="914400" lvl="1" indent="-361950" algn="l">
              <a:lnSpc>
                <a:spcPct val="100000"/>
              </a:lnSpc>
              <a:spcBef>
                <a:spcPts val="600"/>
              </a:spcBef>
              <a:spcAft>
                <a:spcPts val="0"/>
              </a:spcAft>
              <a:buSzPts val="2100"/>
              <a:buChar char="•"/>
              <a:defRPr sz="2100"/>
            </a:lvl2pPr>
            <a:lvl3pPr marL="1371600" lvl="2" indent="-361950" algn="l">
              <a:lnSpc>
                <a:spcPct val="100000"/>
              </a:lnSpc>
              <a:spcBef>
                <a:spcPts val="600"/>
              </a:spcBef>
              <a:spcAft>
                <a:spcPts val="0"/>
              </a:spcAft>
              <a:buSzPts val="2100"/>
              <a:buChar char="◦"/>
              <a:defRPr sz="2100"/>
            </a:lvl3pPr>
            <a:lvl4pPr marL="1828800" lvl="3" indent="-361950" algn="l">
              <a:lnSpc>
                <a:spcPct val="100000"/>
              </a:lnSpc>
              <a:spcBef>
                <a:spcPts val="600"/>
              </a:spcBef>
              <a:spcAft>
                <a:spcPts val="0"/>
              </a:spcAft>
              <a:buSzPts val="2100"/>
              <a:buChar char="◦"/>
              <a:defRPr sz="2100"/>
            </a:lvl4pPr>
            <a:lvl5pPr marL="2286000" lvl="4" indent="-361950" algn="l">
              <a:lnSpc>
                <a:spcPct val="100000"/>
              </a:lnSpc>
              <a:spcBef>
                <a:spcPts val="600"/>
              </a:spcBef>
              <a:spcAft>
                <a:spcPts val="0"/>
              </a:spcAft>
              <a:buSzPts val="2100"/>
              <a:buChar char="◦"/>
              <a:defRPr sz="2100"/>
            </a:lvl5pPr>
            <a:lvl6pPr marL="2743200" lvl="5" indent="-317500" algn="l">
              <a:lnSpc>
                <a:spcPct val="100000"/>
              </a:lnSpc>
              <a:spcBef>
                <a:spcPts val="6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cxnSp>
        <p:nvCxnSpPr>
          <p:cNvPr id="63" name="Google Shape;63;p22"/>
          <p:cNvCxnSpPr/>
          <p:nvPr/>
        </p:nvCxnSpPr>
        <p:spPr>
          <a:xfrm>
            <a:off x="6091881" y="1726239"/>
            <a:ext cx="0" cy="4254430"/>
          </a:xfrm>
          <a:prstGeom prst="straightConnector1">
            <a:avLst/>
          </a:prstGeom>
          <a:noFill/>
          <a:ln w="25400" cap="flat" cmpd="sng">
            <a:solidFill>
              <a:schemeClr val="accent2"/>
            </a:solidFill>
            <a:prstDash val="solid"/>
            <a:round/>
            <a:headEnd type="none" w="sm" len="sm"/>
            <a:tailEnd type="none" w="sm" len="sm"/>
          </a:ln>
        </p:spPr>
      </p:cxnSp>
      <p:sp>
        <p:nvSpPr>
          <p:cNvPr id="64" name="Google Shape;64;p22"/>
          <p:cNvSpPr/>
          <p:nvPr/>
        </p:nvSpPr>
        <p:spPr>
          <a:xfrm>
            <a:off x="526774" y="1396314"/>
            <a:ext cx="11076221" cy="4880918"/>
          </a:xfrm>
          <a:prstGeom prst="rect">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 name="Google Shape;65;p22"/>
          <p:cNvSpPr txBox="1">
            <a:spLocks noGrp="1"/>
          </p:cNvSpPr>
          <p:nvPr>
            <p:ph type="title"/>
          </p:nvPr>
        </p:nvSpPr>
        <p:spPr>
          <a:xfrm>
            <a:off x="510746" y="395416"/>
            <a:ext cx="8484973" cy="724106"/>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4200"/>
              <a:buFont typeface="Arial"/>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01735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sp>
        <p:nvSpPr>
          <p:cNvPr id="10" name="Rectangle 9"/>
          <p:cNvSpPr/>
          <p:nvPr/>
        </p:nvSpPr>
        <p:spPr>
          <a:xfrm>
            <a:off x="1307869" y="2360141"/>
            <a:ext cx="9576262" cy="3521676"/>
          </a:xfrm>
          <a:prstGeom prst="rect">
            <a:avLst/>
          </a:prstGeom>
          <a:solidFill>
            <a:schemeClr val="tx1"/>
          </a:solidFill>
          <a:ln w="6350" cap="flat" cmpd="sng" algn="ctr">
            <a:noFill/>
            <a:prstDash val="solid"/>
          </a:ln>
          <a:effectLst>
            <a:softEdge rad="0"/>
          </a:effectLst>
        </p:spPr>
        <p:txBody>
          <a:bodyPr/>
          <a:lstStyle/>
          <a:p>
            <a:endParaRPr lang="en-US" dirty="0"/>
          </a:p>
        </p:txBody>
      </p:sp>
      <p:sp>
        <p:nvSpPr>
          <p:cNvPr id="2" name="Title 1"/>
          <p:cNvSpPr>
            <a:spLocks noGrp="1"/>
          </p:cNvSpPr>
          <p:nvPr>
            <p:ph type="ctrTitle"/>
          </p:nvPr>
        </p:nvSpPr>
        <p:spPr>
          <a:xfrm>
            <a:off x="1562100" y="2779547"/>
            <a:ext cx="9070848" cy="1985080"/>
          </a:xfrm>
        </p:spPr>
        <p:txBody>
          <a:bodyPr tIns="0" bIns="0" anchor="b">
            <a:noAutofit/>
          </a:bodyPr>
          <a:lstStyle>
            <a:lvl1pPr algn="ctr">
              <a:lnSpc>
                <a:spcPct val="83000"/>
              </a:lnSpc>
              <a:defRPr lang="en-US" sz="5600" b="0" kern="1200" cap="all" spc="-100" baseline="0" dirty="0">
                <a:solidFill>
                  <a:schemeClr val="bg2"/>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888315"/>
            <a:ext cx="9070848" cy="457201"/>
          </a:xfrm>
        </p:spPr>
        <p:txBody>
          <a:bodyPr>
            <a:noAutofit/>
          </a:bodyPr>
          <a:lstStyle>
            <a:lvl1pPr marL="0" indent="0" algn="ctr">
              <a:spcBef>
                <a:spcPts val="0"/>
              </a:spcBef>
              <a:buNone/>
              <a:defRPr sz="2100" spc="80" baseline="0">
                <a:solidFill>
                  <a:schemeClr val="accent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6" name="Picture 25" descr="Text&#10;&#10;Description automatically generated">
            <a:extLst>
              <a:ext uri="{FF2B5EF4-FFF2-40B4-BE49-F238E27FC236}">
                <a16:creationId xmlns:a16="http://schemas.microsoft.com/office/drawing/2014/main" id="{F22A630A-8CD3-9DE3-D5AD-1349195E47B8}"/>
              </a:ext>
            </a:extLst>
          </p:cNvPr>
          <p:cNvPicPr>
            <a:picLocks noChangeAspect="1"/>
          </p:cNvPicPr>
          <p:nvPr userDrawn="1"/>
        </p:nvPicPr>
        <p:blipFill>
          <a:blip r:embed="rId3"/>
          <a:stretch>
            <a:fillRect/>
          </a:stretch>
        </p:blipFill>
        <p:spPr>
          <a:xfrm>
            <a:off x="4231525" y="691397"/>
            <a:ext cx="3728949" cy="1149759"/>
          </a:xfrm>
          <a:prstGeom prst="rect">
            <a:avLst/>
          </a:prstGeom>
        </p:spPr>
      </p:pic>
    </p:spTree>
    <p:extLst>
      <p:ext uri="{BB962C8B-B14F-4D97-AF65-F5344CB8AC3E}">
        <p14:creationId xmlns:p14="http://schemas.microsoft.com/office/powerpoint/2010/main" val="23797206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e">
    <p:bg>
      <p:bgRef idx="1001">
        <a:schemeClr val="bg2"/>
      </p:bgRef>
    </p:bg>
    <p:spTree>
      <p:nvGrpSpPr>
        <p:cNvPr id="1" name=""/>
        <p:cNvGrpSpPr/>
        <p:nvPr/>
      </p:nvGrpSpPr>
      <p:grpSpPr>
        <a:xfrm>
          <a:off x="0" y="0"/>
          <a:ext cx="0" cy="0"/>
          <a:chOff x="0" y="0"/>
          <a:chExt cx="0" cy="0"/>
        </a:xfrm>
      </p:grpSpPr>
      <p:pic>
        <p:nvPicPr>
          <p:cNvPr id="5" name="Picture 4" descr="A picture containing indoor, scale, blue&#10;&#10;Description automatically generated">
            <a:extLst>
              <a:ext uri="{FF2B5EF4-FFF2-40B4-BE49-F238E27FC236}">
                <a16:creationId xmlns:a16="http://schemas.microsoft.com/office/drawing/2014/main" id="{5D74C587-09CD-16F6-D185-6AC52231A0C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62318" y="2778813"/>
            <a:ext cx="6586279" cy="2008575"/>
          </a:xfrm>
        </p:spPr>
        <p:txBody>
          <a:bodyPr tIns="0" bIns="0" anchor="b">
            <a:noAutofit/>
          </a:bodyPr>
          <a:lstStyle>
            <a:lvl1pPr algn="l">
              <a:lnSpc>
                <a:spcPct val="83000"/>
              </a:lnSpc>
              <a:defRPr lang="en-US" sz="4800" b="0" kern="1200" cap="all" spc="300" baseline="0" dirty="0">
                <a:solidFill>
                  <a:schemeClr val="tx1"/>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662318" y="5016845"/>
            <a:ext cx="6586279" cy="457201"/>
          </a:xfrm>
        </p:spPr>
        <p:txBody>
          <a:bodyPr>
            <a:noAutofit/>
          </a:bodyPr>
          <a:lstStyle>
            <a:lvl1pPr marL="0" indent="0" algn="l">
              <a:spcBef>
                <a:spcPts val="0"/>
              </a:spcBef>
              <a:buNone/>
              <a:defRPr sz="2100" spc="80" baseline="0">
                <a:solidFill>
                  <a:schemeClr val="accent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Text&#10;&#10;Description automatically generated">
            <a:extLst>
              <a:ext uri="{FF2B5EF4-FFF2-40B4-BE49-F238E27FC236}">
                <a16:creationId xmlns:a16="http://schemas.microsoft.com/office/drawing/2014/main" id="{C881F4B7-86E1-80C8-EE38-5E100FC631EE}"/>
              </a:ext>
            </a:extLst>
          </p:cNvPr>
          <p:cNvPicPr>
            <a:picLocks noChangeAspect="1"/>
          </p:cNvPicPr>
          <p:nvPr userDrawn="1"/>
        </p:nvPicPr>
        <p:blipFill>
          <a:blip r:embed="rId3"/>
          <a:stretch>
            <a:fillRect/>
          </a:stretch>
        </p:blipFill>
        <p:spPr>
          <a:xfrm>
            <a:off x="4231525" y="691397"/>
            <a:ext cx="3728949" cy="1149759"/>
          </a:xfrm>
          <a:prstGeom prst="rect">
            <a:avLst/>
          </a:prstGeom>
        </p:spPr>
      </p:pic>
    </p:spTree>
    <p:extLst>
      <p:ext uri="{BB962C8B-B14F-4D97-AF65-F5344CB8AC3E}">
        <p14:creationId xmlns:p14="http://schemas.microsoft.com/office/powerpoint/2010/main" val="383068865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Intro Slide">
    <p:spTree>
      <p:nvGrpSpPr>
        <p:cNvPr id="1" name=""/>
        <p:cNvGrpSpPr/>
        <p:nvPr/>
      </p:nvGrpSpPr>
      <p:grpSpPr>
        <a:xfrm>
          <a:off x="0" y="0"/>
          <a:ext cx="0" cy="0"/>
          <a:chOff x="0" y="0"/>
          <a:chExt cx="0" cy="0"/>
        </a:xfrm>
      </p:grpSpPr>
      <p:pic>
        <p:nvPicPr>
          <p:cNvPr id="10" name="Picture 9" descr="A picture containing indoor&#10;&#10;Description automatically generated">
            <a:extLst>
              <a:ext uri="{FF2B5EF4-FFF2-40B4-BE49-F238E27FC236}">
                <a16:creationId xmlns:a16="http://schemas.microsoft.com/office/drawing/2014/main" id="{8EE4854E-0D05-3F23-72FE-810D3FCBD38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173892" y="3643677"/>
            <a:ext cx="9996616" cy="835057"/>
          </a:xfrm>
        </p:spPr>
        <p:txBody>
          <a:bodyPr anchor="b">
            <a:noAutofit/>
          </a:bodyPr>
          <a:lstStyle>
            <a:lvl1pPr algn="ctr">
              <a:defRPr sz="56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1842052" y="4621619"/>
            <a:ext cx="8305800" cy="1200502"/>
          </a:xfrm>
        </p:spPr>
        <p:txBody>
          <a:bodyPr>
            <a:normAutofit/>
          </a:bodyPr>
          <a:lstStyle>
            <a:lvl1pPr marL="0" indent="0" algn="ctr">
              <a:buFontTx/>
              <a:buNone/>
              <a:defRPr sz="2100" b="0">
                <a:solidFill>
                  <a:schemeClr val="accent2"/>
                </a:solidFill>
              </a:defRPr>
            </a:lvl1pPr>
          </a:lstStyle>
          <a:p>
            <a:pPr lvl="0"/>
            <a:r>
              <a:rPr lang="en-US" dirty="0"/>
              <a:t>Click to edit Master text styles</a:t>
            </a:r>
          </a:p>
        </p:txBody>
      </p:sp>
      <p:sp>
        <p:nvSpPr>
          <p:cNvPr id="11" name="Rectangle 10">
            <a:extLst>
              <a:ext uri="{FF2B5EF4-FFF2-40B4-BE49-F238E27FC236}">
                <a16:creationId xmlns:a16="http://schemas.microsoft.com/office/drawing/2014/main" id="{A219AD0D-26C6-3B1A-A6EF-F22C31DBC7A4}"/>
              </a:ext>
            </a:extLst>
          </p:cNvPr>
          <p:cNvSpPr/>
          <p:nvPr userDrawn="1"/>
        </p:nvSpPr>
        <p:spPr>
          <a:xfrm>
            <a:off x="526774" y="556054"/>
            <a:ext cx="11076221" cy="564703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text, clock&#10;&#10;Description automatically generated">
            <a:extLst>
              <a:ext uri="{FF2B5EF4-FFF2-40B4-BE49-F238E27FC236}">
                <a16:creationId xmlns:a16="http://schemas.microsoft.com/office/drawing/2014/main" id="{F66DC8E3-D098-0A74-F97C-E8E9C1E130BB}"/>
              </a:ext>
            </a:extLst>
          </p:cNvPr>
          <p:cNvPicPr>
            <a:picLocks noChangeAspect="1"/>
          </p:cNvPicPr>
          <p:nvPr userDrawn="1"/>
        </p:nvPicPr>
        <p:blipFill>
          <a:blip r:embed="rId3"/>
          <a:stretch>
            <a:fillRect/>
          </a:stretch>
        </p:blipFill>
        <p:spPr>
          <a:xfrm>
            <a:off x="4093571" y="1151111"/>
            <a:ext cx="4004857" cy="1228156"/>
          </a:xfrm>
          <a:prstGeom prst="rect">
            <a:avLst/>
          </a:prstGeom>
        </p:spPr>
      </p:pic>
    </p:spTree>
    <p:extLst>
      <p:ext uri="{BB962C8B-B14F-4D97-AF65-F5344CB8AC3E}">
        <p14:creationId xmlns:p14="http://schemas.microsoft.com/office/powerpoint/2010/main" val="270858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e">
    <p:bg>
      <p:bgRef idx="1001">
        <a:schemeClr val="bg2"/>
      </p:bgRef>
    </p:bg>
    <p:spTree>
      <p:nvGrpSpPr>
        <p:cNvPr id="1" name=""/>
        <p:cNvGrpSpPr/>
        <p:nvPr/>
      </p:nvGrpSpPr>
      <p:grpSpPr>
        <a:xfrm>
          <a:off x="0" y="0"/>
          <a:ext cx="0" cy="0"/>
          <a:chOff x="0" y="0"/>
          <a:chExt cx="0" cy="0"/>
        </a:xfrm>
      </p:grpSpPr>
      <p:pic>
        <p:nvPicPr>
          <p:cNvPr id="5" name="Picture 4" descr="A picture containing indoor, scale, blue&#10;&#10;Description automatically generated">
            <a:extLst>
              <a:ext uri="{FF2B5EF4-FFF2-40B4-BE49-F238E27FC236}">
                <a16:creationId xmlns:a16="http://schemas.microsoft.com/office/drawing/2014/main" id="{5D74C587-09CD-16F6-D185-6AC52231A0C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62318" y="2778813"/>
            <a:ext cx="6586279" cy="2008575"/>
          </a:xfrm>
        </p:spPr>
        <p:txBody>
          <a:bodyPr tIns="0" bIns="0" anchor="b">
            <a:noAutofit/>
          </a:bodyPr>
          <a:lstStyle>
            <a:lvl1pPr algn="l">
              <a:lnSpc>
                <a:spcPct val="83000"/>
              </a:lnSpc>
              <a:defRPr lang="en-US" sz="4800" b="0" kern="1200" cap="all" spc="300" baseline="0" dirty="0">
                <a:solidFill>
                  <a:schemeClr val="tx1"/>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662318" y="5016845"/>
            <a:ext cx="6586279" cy="457201"/>
          </a:xfrm>
        </p:spPr>
        <p:txBody>
          <a:bodyPr>
            <a:noAutofit/>
          </a:bodyPr>
          <a:lstStyle>
            <a:lvl1pPr marL="0" indent="0" algn="l">
              <a:spcBef>
                <a:spcPts val="0"/>
              </a:spcBef>
              <a:buNone/>
              <a:defRPr sz="2100" spc="80" baseline="0">
                <a:solidFill>
                  <a:schemeClr val="accent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Text&#10;&#10;Description automatically generated">
            <a:extLst>
              <a:ext uri="{FF2B5EF4-FFF2-40B4-BE49-F238E27FC236}">
                <a16:creationId xmlns:a16="http://schemas.microsoft.com/office/drawing/2014/main" id="{C881F4B7-86E1-80C8-EE38-5E100FC631EE}"/>
              </a:ext>
            </a:extLst>
          </p:cNvPr>
          <p:cNvPicPr>
            <a:picLocks noChangeAspect="1"/>
          </p:cNvPicPr>
          <p:nvPr userDrawn="1"/>
        </p:nvPicPr>
        <p:blipFill>
          <a:blip r:embed="rId3"/>
          <a:stretch>
            <a:fillRect/>
          </a:stretch>
        </p:blipFill>
        <p:spPr>
          <a:xfrm>
            <a:off x="4231525" y="691397"/>
            <a:ext cx="3728949" cy="1149759"/>
          </a:xfrm>
          <a:prstGeom prst="rect">
            <a:avLst/>
          </a:prstGeom>
        </p:spPr>
      </p:pic>
    </p:spTree>
    <p:extLst>
      <p:ext uri="{BB962C8B-B14F-4D97-AF65-F5344CB8AC3E}">
        <p14:creationId xmlns:p14="http://schemas.microsoft.com/office/powerpoint/2010/main" val="270744639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reak Slide">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sp>
        <p:nvSpPr>
          <p:cNvPr id="5" name="Title 1">
            <a:extLst>
              <a:ext uri="{FF2B5EF4-FFF2-40B4-BE49-F238E27FC236}">
                <a16:creationId xmlns:a16="http://schemas.microsoft.com/office/drawing/2014/main" id="{61F59418-F84D-1610-E0B4-3FD364D5A2DB}"/>
              </a:ext>
            </a:extLst>
          </p:cNvPr>
          <p:cNvSpPr>
            <a:spLocks noGrp="1"/>
          </p:cNvSpPr>
          <p:nvPr>
            <p:ph type="title" hasCustomPrompt="1"/>
          </p:nvPr>
        </p:nvSpPr>
        <p:spPr>
          <a:xfrm>
            <a:off x="1091472" y="1066221"/>
            <a:ext cx="9996616" cy="4220887"/>
          </a:xfrm>
        </p:spPr>
        <p:txBody>
          <a:bodyPr anchor="ctr">
            <a:noAutofit/>
          </a:bodyPr>
          <a:lstStyle>
            <a:lvl1pPr algn="ctr">
              <a:defRPr sz="5600">
                <a:solidFill>
                  <a:schemeClr val="tx2"/>
                </a:solidFill>
              </a:defRPr>
            </a:lvl1pPr>
          </a:lstStyle>
          <a:p>
            <a:r>
              <a:rPr lang="en-US" dirty="0"/>
              <a:t>CLICK TO EDIT MASTER TITLE STYLE</a:t>
            </a:r>
          </a:p>
        </p:txBody>
      </p:sp>
      <p:pic>
        <p:nvPicPr>
          <p:cNvPr id="10" name="Picture 9" descr="Text&#10;&#10;Description automatically generated">
            <a:extLst>
              <a:ext uri="{FF2B5EF4-FFF2-40B4-BE49-F238E27FC236}">
                <a16:creationId xmlns:a16="http://schemas.microsoft.com/office/drawing/2014/main" id="{FA8E78BB-BB68-04A2-F1D1-A0ECC5FF54A1}"/>
              </a:ext>
            </a:extLst>
          </p:cNvPr>
          <p:cNvPicPr>
            <a:picLocks noChangeAspect="1"/>
          </p:cNvPicPr>
          <p:nvPr userDrawn="1"/>
        </p:nvPicPr>
        <p:blipFill>
          <a:blip r:embed="rId3"/>
          <a:stretch>
            <a:fillRect/>
          </a:stretch>
        </p:blipFill>
        <p:spPr>
          <a:xfrm>
            <a:off x="4943401" y="347000"/>
            <a:ext cx="2305195" cy="719221"/>
          </a:xfrm>
          <a:prstGeom prst="rect">
            <a:avLst/>
          </a:prstGeom>
        </p:spPr>
      </p:pic>
    </p:spTree>
    <p:extLst>
      <p:ext uri="{BB962C8B-B14F-4D97-AF65-F5344CB8AC3E}">
        <p14:creationId xmlns:p14="http://schemas.microsoft.com/office/powerpoint/2010/main" val="35679805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0746" y="395416"/>
            <a:ext cx="8484973" cy="724106"/>
          </a:xfrm>
        </p:spPr>
        <p:txBody>
          <a:bodyPr lIns="0" tIns="0" rIns="0" bIns="0" anchor="ctr">
            <a:noAutofit/>
          </a:bodyPr>
          <a:lstStyle>
            <a:lvl1pPr>
              <a:defRPr sz="4200"/>
            </a:lvl1pPr>
          </a:lstStyle>
          <a:p>
            <a:r>
              <a:rPr lang="en-US" dirty="0"/>
              <a:t>Click to edit Master title style</a:t>
            </a:r>
          </a:p>
        </p:txBody>
      </p:sp>
      <p:sp>
        <p:nvSpPr>
          <p:cNvPr id="12" name="Rectangle 11">
            <a:extLst>
              <a:ext uri="{FF2B5EF4-FFF2-40B4-BE49-F238E27FC236}">
                <a16:creationId xmlns:a16="http://schemas.microsoft.com/office/drawing/2014/main" id="{07E196FE-5110-8296-7B2B-AD3C2C44FA7F}"/>
              </a:ext>
            </a:extLst>
          </p:cNvPr>
          <p:cNvSpPr/>
          <p:nvPr userDrawn="1"/>
        </p:nvSpPr>
        <p:spPr>
          <a:xfrm>
            <a:off x="526774" y="1396314"/>
            <a:ext cx="11076221" cy="488091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
            <a:extLst>
              <a:ext uri="{FF2B5EF4-FFF2-40B4-BE49-F238E27FC236}">
                <a16:creationId xmlns:a16="http://schemas.microsoft.com/office/drawing/2014/main" id="{FAE074FA-96CF-5337-90D6-481B0DAC0F5D}"/>
              </a:ext>
            </a:extLst>
          </p:cNvPr>
          <p:cNvSpPr>
            <a:spLocks noGrp="1"/>
          </p:cNvSpPr>
          <p:nvPr>
            <p:ph idx="1"/>
          </p:nvPr>
        </p:nvSpPr>
        <p:spPr>
          <a:xfrm>
            <a:off x="857210" y="1695882"/>
            <a:ext cx="10477579" cy="4281782"/>
          </a:xfrm>
          <a:prstGeom prst="rect">
            <a:avLst/>
          </a:prstGeom>
        </p:spPr>
        <p:txBody>
          <a:bodyPr vert="horz" lIns="0" tIns="0" rIns="0" bIns="0" rtlCol="0">
            <a:noAutofit/>
          </a:bodyPr>
          <a:lstStyle>
            <a:lvl1pPr>
              <a:spcAft>
                <a:spcPts val="1400"/>
              </a:spcAft>
              <a:defRPr sz="2400"/>
            </a:lvl1pPr>
            <a:lvl2pPr>
              <a:spcAft>
                <a:spcPts val="1400"/>
              </a:spcAft>
              <a:defRPr sz="2400"/>
            </a:lvl2pPr>
            <a:lvl3pPr>
              <a:spcAft>
                <a:spcPts val="1400"/>
              </a:spcAft>
              <a:defRPr sz="2400"/>
            </a:lvl3pPr>
            <a:lvl4pPr>
              <a:spcAft>
                <a:spcPts val="1400"/>
              </a:spcAft>
              <a:defRPr sz="2400"/>
            </a:lvl4pPr>
            <a:lvl5pPr>
              <a:spcAft>
                <a:spcPts val="14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9659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Alternate">
    <p:spTree>
      <p:nvGrpSpPr>
        <p:cNvPr id="1" name=""/>
        <p:cNvGrpSpPr/>
        <p:nvPr/>
      </p:nvGrpSpPr>
      <p:grpSpPr>
        <a:xfrm>
          <a:off x="0" y="0"/>
          <a:ext cx="0" cy="0"/>
          <a:chOff x="0" y="0"/>
          <a:chExt cx="0" cy="0"/>
        </a:xfrm>
      </p:grpSpPr>
      <p:sp>
        <p:nvSpPr>
          <p:cNvPr id="2" name="Title 1"/>
          <p:cNvSpPr>
            <a:spLocks noGrp="1"/>
          </p:cNvSpPr>
          <p:nvPr>
            <p:ph type="title"/>
          </p:nvPr>
        </p:nvSpPr>
        <p:spPr>
          <a:xfrm>
            <a:off x="510746" y="395416"/>
            <a:ext cx="8484973" cy="724106"/>
          </a:xfrm>
        </p:spPr>
        <p:txBody>
          <a:bodyPr lIns="0" tIns="0" rIns="0" bIns="0" anchor="ctr">
            <a:noAutofit/>
          </a:bodyPr>
          <a:lstStyle>
            <a:lvl1pPr>
              <a:defRPr sz="4200"/>
            </a:lvl1pPr>
          </a:lstStyle>
          <a:p>
            <a:r>
              <a:rPr lang="en-US" dirty="0"/>
              <a:t>Click to edit Master title style</a:t>
            </a:r>
          </a:p>
        </p:txBody>
      </p:sp>
      <p:sp>
        <p:nvSpPr>
          <p:cNvPr id="3" name="Content Placeholder 2"/>
          <p:cNvSpPr>
            <a:spLocks noGrp="1"/>
          </p:cNvSpPr>
          <p:nvPr>
            <p:ph idx="1"/>
          </p:nvPr>
        </p:nvSpPr>
        <p:spPr>
          <a:xfrm>
            <a:off x="510745" y="1482811"/>
            <a:ext cx="11203459" cy="4831492"/>
          </a:xfrm>
        </p:spPr>
        <p:txBody>
          <a:bodyPr lIns="0" tIns="0" rIns="0" bIns="0">
            <a:noAutofit/>
          </a:bodyPr>
          <a:lstStyle>
            <a:lvl1pPr>
              <a:defRPr sz="2400"/>
            </a:lvl1pPr>
            <a:lvl2pPr indent="-182880">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2656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9092" y="1726238"/>
            <a:ext cx="4952588" cy="4254431"/>
          </a:xfrm>
        </p:spPr>
        <p:txBody>
          <a:bodyPr/>
          <a:lstStyle>
            <a:lvl1pPr>
              <a:defRPr sz="2100"/>
            </a:lvl1pPr>
            <a:lvl2pPr>
              <a:defRPr sz="2100"/>
            </a:lvl2pPr>
            <a:lvl3pPr>
              <a:defRPr sz="2100"/>
            </a:lvl3pPr>
            <a:lvl4pPr>
              <a:defRPr sz="2100"/>
            </a:lvl4pPr>
            <a:lvl5pPr>
              <a:defRPr sz="21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81531" y="1726238"/>
            <a:ext cx="4754880" cy="4254429"/>
          </a:xfrm>
        </p:spPr>
        <p:txBody>
          <a:bodyPr/>
          <a:lstStyle>
            <a:lvl1pPr>
              <a:defRPr sz="2100"/>
            </a:lvl1pPr>
            <a:lvl2pPr>
              <a:defRPr sz="2100"/>
            </a:lvl2pPr>
            <a:lvl3pPr>
              <a:defRPr sz="2100"/>
            </a:lvl3pPr>
            <a:lvl4pPr>
              <a:defRPr sz="2100"/>
            </a:lvl4pPr>
            <a:lvl5pPr>
              <a:defRPr sz="21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B28373B2-2B5D-7E46-2A8B-9E226FA5C39D}"/>
              </a:ext>
            </a:extLst>
          </p:cNvPr>
          <p:cNvCxnSpPr>
            <a:cxnSpLocks/>
          </p:cNvCxnSpPr>
          <p:nvPr userDrawn="1"/>
        </p:nvCxnSpPr>
        <p:spPr>
          <a:xfrm>
            <a:off x="6100119" y="1726239"/>
            <a:ext cx="0" cy="42544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DA27049-F0F5-462B-01FF-AA57906905B9}"/>
              </a:ext>
            </a:extLst>
          </p:cNvPr>
          <p:cNvSpPr/>
          <p:nvPr userDrawn="1"/>
        </p:nvSpPr>
        <p:spPr>
          <a:xfrm>
            <a:off x="526774" y="1396314"/>
            <a:ext cx="11076221" cy="488091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50FF7ABC-496D-E8A9-06C3-C9216692BE71}"/>
              </a:ext>
            </a:extLst>
          </p:cNvPr>
          <p:cNvSpPr>
            <a:spLocks noGrp="1"/>
          </p:cNvSpPr>
          <p:nvPr>
            <p:ph type="title"/>
          </p:nvPr>
        </p:nvSpPr>
        <p:spPr>
          <a:xfrm>
            <a:off x="510746" y="395416"/>
            <a:ext cx="8484973" cy="724106"/>
          </a:xfrm>
        </p:spPr>
        <p:txBody>
          <a:bodyPr lIns="0" tIns="0" rIns="0" bIns="0" anchor="ctr">
            <a:noAutofit/>
          </a:bodyPr>
          <a:lstStyle>
            <a:lvl1pPr>
              <a:defRPr sz="4200"/>
            </a:lvl1pPr>
          </a:lstStyle>
          <a:p>
            <a:r>
              <a:rPr lang="en-US" dirty="0"/>
              <a:t>Click to edit Master title style</a:t>
            </a:r>
          </a:p>
        </p:txBody>
      </p:sp>
    </p:spTree>
    <p:extLst>
      <p:ext uri="{BB962C8B-B14F-4D97-AF65-F5344CB8AC3E}">
        <p14:creationId xmlns:p14="http://schemas.microsoft.com/office/powerpoint/2010/main" val="4242052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6279" y="1726239"/>
            <a:ext cx="4880585" cy="640080"/>
          </a:xfrm>
        </p:spPr>
        <p:txBody>
          <a:bodyPr anchor="ctr">
            <a:normAutofit/>
          </a:bodyPr>
          <a:lstStyle>
            <a:lvl1pPr marL="0" indent="0" algn="l">
              <a:spcBef>
                <a:spcPts val="0"/>
              </a:spcBef>
              <a:buNone/>
              <a:defRPr sz="24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46279" y="2483708"/>
            <a:ext cx="4880587" cy="3472590"/>
          </a:xfrm>
        </p:spPr>
        <p:txBody>
          <a:bodyPr/>
          <a:lstStyle>
            <a:lvl1pPr>
              <a:defRPr sz="2100"/>
            </a:lvl1pPr>
            <a:lvl2pPr>
              <a:defRPr sz="2100"/>
            </a:lvl2pPr>
            <a:lvl3pPr>
              <a:defRPr sz="2100"/>
            </a:lvl3pPr>
            <a:lvl4pPr>
              <a:defRPr sz="2100"/>
            </a:lvl4pPr>
            <a:lvl5pPr>
              <a:defRPr sz="21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73368" y="1726239"/>
            <a:ext cx="4754880" cy="640080"/>
          </a:xfrm>
        </p:spPr>
        <p:txBody>
          <a:bodyPr anchor="ctr">
            <a:normAutofit/>
          </a:bodyPr>
          <a:lstStyle>
            <a:lvl1pPr marL="0" indent="0" algn="l">
              <a:spcBef>
                <a:spcPts val="0"/>
              </a:spcBef>
              <a:buNone/>
              <a:defRPr sz="24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73368" y="2483708"/>
            <a:ext cx="4754880" cy="3473273"/>
          </a:xfrm>
        </p:spPr>
        <p:txBody>
          <a:bodyPr/>
          <a:lstStyle>
            <a:lvl1pPr>
              <a:defRPr sz="2100"/>
            </a:lvl1pPr>
            <a:lvl2pPr>
              <a:defRPr sz="2100"/>
            </a:lvl2pPr>
            <a:lvl3pPr>
              <a:defRPr sz="2100"/>
            </a:lvl3pPr>
            <a:lvl4pPr>
              <a:defRPr sz="2100"/>
            </a:lvl4pPr>
            <a:lvl5pPr>
              <a:defRPr sz="21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201FCF68-9CEB-AF3A-8DFE-C060AB46950D}"/>
              </a:ext>
            </a:extLst>
          </p:cNvPr>
          <p:cNvCxnSpPr>
            <a:cxnSpLocks/>
          </p:cNvCxnSpPr>
          <p:nvPr userDrawn="1"/>
        </p:nvCxnSpPr>
        <p:spPr>
          <a:xfrm>
            <a:off x="6091881" y="1726239"/>
            <a:ext cx="0" cy="42544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94980A9-0A5E-8D6F-0989-59BD3B3B7278}"/>
              </a:ext>
            </a:extLst>
          </p:cNvPr>
          <p:cNvSpPr/>
          <p:nvPr userDrawn="1"/>
        </p:nvSpPr>
        <p:spPr>
          <a:xfrm>
            <a:off x="526774" y="1396314"/>
            <a:ext cx="11076221" cy="488091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2CB769EC-C466-CDD6-89A5-EA1866680DF8}"/>
              </a:ext>
            </a:extLst>
          </p:cNvPr>
          <p:cNvSpPr>
            <a:spLocks noGrp="1"/>
          </p:cNvSpPr>
          <p:nvPr>
            <p:ph type="title"/>
          </p:nvPr>
        </p:nvSpPr>
        <p:spPr>
          <a:xfrm>
            <a:off x="510746" y="395416"/>
            <a:ext cx="8484973" cy="724106"/>
          </a:xfrm>
        </p:spPr>
        <p:txBody>
          <a:bodyPr lIns="0" tIns="0" rIns="0" bIns="0" anchor="ctr">
            <a:noAutofit/>
          </a:bodyPr>
          <a:lstStyle>
            <a:lvl1pPr>
              <a:defRPr sz="4200"/>
            </a:lvl1pPr>
          </a:lstStyle>
          <a:p>
            <a:r>
              <a:rPr lang="en-US" dirty="0"/>
              <a:t>Click to edit Master title style</a:t>
            </a:r>
          </a:p>
        </p:txBody>
      </p:sp>
    </p:spTree>
    <p:extLst>
      <p:ext uri="{BB962C8B-B14F-4D97-AF65-F5344CB8AC3E}">
        <p14:creationId xmlns:p14="http://schemas.microsoft.com/office/powerpoint/2010/main" val="1920840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Slide">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sp>
        <p:nvSpPr>
          <p:cNvPr id="11" name="Content Placeholder 4">
            <a:extLst>
              <a:ext uri="{FF2B5EF4-FFF2-40B4-BE49-F238E27FC236}">
                <a16:creationId xmlns:a16="http://schemas.microsoft.com/office/drawing/2014/main" id="{793DBD7A-6B73-0456-484A-354D1DB26EF8}"/>
              </a:ext>
            </a:extLst>
          </p:cNvPr>
          <p:cNvSpPr>
            <a:spLocks noGrp="1"/>
          </p:cNvSpPr>
          <p:nvPr>
            <p:ph sz="quarter" idx="11"/>
          </p:nvPr>
        </p:nvSpPr>
        <p:spPr>
          <a:xfrm>
            <a:off x="6314302" y="1519881"/>
            <a:ext cx="5193875" cy="4118791"/>
          </a:xfrm>
          <a:solidFill>
            <a:schemeClr val="tx1"/>
          </a:solidFill>
        </p:spPr>
        <p:txBody>
          <a:bodyPr anchor="ctr"/>
          <a:lstStyle>
            <a:lvl1pPr algn="ct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a:t>Click to edit Master text styles</a:t>
            </a:r>
          </a:p>
        </p:txBody>
      </p:sp>
      <p:sp>
        <p:nvSpPr>
          <p:cNvPr id="12" name="Content Placeholder 4">
            <a:extLst>
              <a:ext uri="{FF2B5EF4-FFF2-40B4-BE49-F238E27FC236}">
                <a16:creationId xmlns:a16="http://schemas.microsoft.com/office/drawing/2014/main" id="{340E71A1-8D4B-2DB9-384B-20532E3FE91B}"/>
              </a:ext>
            </a:extLst>
          </p:cNvPr>
          <p:cNvSpPr>
            <a:spLocks noGrp="1"/>
          </p:cNvSpPr>
          <p:nvPr>
            <p:ph sz="quarter" idx="12"/>
          </p:nvPr>
        </p:nvSpPr>
        <p:spPr>
          <a:xfrm>
            <a:off x="683823" y="1519881"/>
            <a:ext cx="5171261" cy="4118791"/>
          </a:xfrm>
          <a:solidFill>
            <a:schemeClr val="tx1"/>
          </a:solidFill>
        </p:spPr>
        <p:txBody>
          <a:bodyPr anchor="ctr"/>
          <a:lstStyle>
            <a:lvl1pPr algn="ct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a:t>Click to edit Master text styles</a:t>
            </a:r>
          </a:p>
        </p:txBody>
      </p:sp>
      <p:pic>
        <p:nvPicPr>
          <p:cNvPr id="13" name="Picture 12" descr="Text&#10;&#10;Description automatically generated">
            <a:extLst>
              <a:ext uri="{FF2B5EF4-FFF2-40B4-BE49-F238E27FC236}">
                <a16:creationId xmlns:a16="http://schemas.microsoft.com/office/drawing/2014/main" id="{A3B224C3-0C91-34F3-ED99-67D884322A7F}"/>
              </a:ext>
            </a:extLst>
          </p:cNvPr>
          <p:cNvPicPr>
            <a:picLocks noChangeAspect="1"/>
          </p:cNvPicPr>
          <p:nvPr userDrawn="1"/>
        </p:nvPicPr>
        <p:blipFill>
          <a:blip r:embed="rId3"/>
          <a:stretch>
            <a:fillRect/>
          </a:stretch>
        </p:blipFill>
        <p:spPr>
          <a:xfrm>
            <a:off x="4943401" y="347000"/>
            <a:ext cx="2305195" cy="719221"/>
          </a:xfrm>
          <a:prstGeom prst="rect">
            <a:avLst/>
          </a:prstGeom>
        </p:spPr>
      </p:pic>
    </p:spTree>
    <p:extLst>
      <p:ext uri="{BB962C8B-B14F-4D97-AF65-F5344CB8AC3E}">
        <p14:creationId xmlns:p14="http://schemas.microsoft.com/office/powerpoint/2010/main" val="418704651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1FDBDD-B9D4-A359-74C2-F1D17CF94B4C}"/>
              </a:ext>
            </a:extLst>
          </p:cNvPr>
          <p:cNvSpPr>
            <a:spLocks noGrp="1"/>
          </p:cNvSpPr>
          <p:nvPr>
            <p:ph type="title"/>
          </p:nvPr>
        </p:nvSpPr>
        <p:spPr>
          <a:xfrm>
            <a:off x="510746" y="395416"/>
            <a:ext cx="8484973" cy="724106"/>
          </a:xfrm>
        </p:spPr>
        <p:txBody>
          <a:bodyPr lIns="0" tIns="0" rIns="0" bIns="0" anchor="ctr">
            <a:noAutofit/>
          </a:bodyPr>
          <a:lstStyle>
            <a:lvl1pPr>
              <a:defRPr sz="4200"/>
            </a:lvl1pPr>
          </a:lstStyle>
          <a:p>
            <a:r>
              <a:rPr lang="en-US" dirty="0"/>
              <a:t>Click to edit Master title style</a:t>
            </a:r>
          </a:p>
        </p:txBody>
      </p:sp>
    </p:spTree>
    <p:extLst>
      <p:ext uri="{BB962C8B-B14F-4D97-AF65-F5344CB8AC3E}">
        <p14:creationId xmlns:p14="http://schemas.microsoft.com/office/powerpoint/2010/main" val="915120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Blue Background">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pic>
        <p:nvPicPr>
          <p:cNvPr id="6" name="Picture 5" descr="Text&#10;&#10;Description automatically generated">
            <a:extLst>
              <a:ext uri="{FF2B5EF4-FFF2-40B4-BE49-F238E27FC236}">
                <a16:creationId xmlns:a16="http://schemas.microsoft.com/office/drawing/2014/main" id="{922B32BF-2D7A-6609-2CE1-44A68560FEA1}"/>
              </a:ext>
            </a:extLst>
          </p:cNvPr>
          <p:cNvPicPr>
            <a:picLocks noChangeAspect="1"/>
          </p:cNvPicPr>
          <p:nvPr userDrawn="1"/>
        </p:nvPicPr>
        <p:blipFill>
          <a:blip r:embed="rId3"/>
          <a:stretch>
            <a:fillRect/>
          </a:stretch>
        </p:blipFill>
        <p:spPr>
          <a:xfrm>
            <a:off x="4943401" y="347000"/>
            <a:ext cx="2305195" cy="719221"/>
          </a:xfrm>
          <a:prstGeom prst="rect">
            <a:avLst/>
          </a:prstGeom>
        </p:spPr>
      </p:pic>
    </p:spTree>
    <p:extLst>
      <p:ext uri="{BB962C8B-B14F-4D97-AF65-F5344CB8AC3E}">
        <p14:creationId xmlns:p14="http://schemas.microsoft.com/office/powerpoint/2010/main" val="184397501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303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estions">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pic>
        <p:nvPicPr>
          <p:cNvPr id="3" name="Picture 2" descr="Text, logo&#10;&#10;Description automatically generated">
            <a:extLst>
              <a:ext uri="{FF2B5EF4-FFF2-40B4-BE49-F238E27FC236}">
                <a16:creationId xmlns:a16="http://schemas.microsoft.com/office/drawing/2014/main" id="{6A2899D9-6F5C-129C-1D4A-4A19B083442C}"/>
              </a:ext>
            </a:extLst>
          </p:cNvPr>
          <p:cNvPicPr>
            <a:picLocks noChangeAspect="1"/>
          </p:cNvPicPr>
          <p:nvPr userDrawn="1"/>
        </p:nvPicPr>
        <p:blipFill>
          <a:blip r:embed="rId3"/>
          <a:stretch>
            <a:fillRect/>
          </a:stretch>
        </p:blipFill>
        <p:spPr>
          <a:xfrm>
            <a:off x="3171350" y="2632940"/>
            <a:ext cx="5717126" cy="936031"/>
          </a:xfrm>
          <a:prstGeom prst="rect">
            <a:avLst/>
          </a:prstGeom>
        </p:spPr>
      </p:pic>
      <p:pic>
        <p:nvPicPr>
          <p:cNvPr id="7" name="Picture 6" descr="Text&#10;&#10;Description automatically generated">
            <a:extLst>
              <a:ext uri="{FF2B5EF4-FFF2-40B4-BE49-F238E27FC236}">
                <a16:creationId xmlns:a16="http://schemas.microsoft.com/office/drawing/2014/main" id="{6698231D-5EF7-52B7-6894-0F2E3EBB7150}"/>
              </a:ext>
            </a:extLst>
          </p:cNvPr>
          <p:cNvPicPr>
            <a:picLocks noChangeAspect="1"/>
          </p:cNvPicPr>
          <p:nvPr userDrawn="1"/>
        </p:nvPicPr>
        <p:blipFill>
          <a:blip r:embed="rId4"/>
          <a:stretch>
            <a:fillRect/>
          </a:stretch>
        </p:blipFill>
        <p:spPr>
          <a:xfrm>
            <a:off x="4943401" y="347000"/>
            <a:ext cx="2305195" cy="719221"/>
          </a:xfrm>
          <a:prstGeom prst="rect">
            <a:avLst/>
          </a:prstGeom>
        </p:spPr>
      </p:pic>
    </p:spTree>
    <p:extLst>
      <p:ext uri="{BB962C8B-B14F-4D97-AF65-F5344CB8AC3E}">
        <p14:creationId xmlns:p14="http://schemas.microsoft.com/office/powerpoint/2010/main" val="122412548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 Slide">
    <p:spTree>
      <p:nvGrpSpPr>
        <p:cNvPr id="1" name=""/>
        <p:cNvGrpSpPr/>
        <p:nvPr/>
      </p:nvGrpSpPr>
      <p:grpSpPr>
        <a:xfrm>
          <a:off x="0" y="0"/>
          <a:ext cx="0" cy="0"/>
          <a:chOff x="0" y="0"/>
          <a:chExt cx="0" cy="0"/>
        </a:xfrm>
      </p:grpSpPr>
      <p:pic>
        <p:nvPicPr>
          <p:cNvPr id="10" name="Picture 9" descr="A picture containing indoor&#10;&#10;Description automatically generated">
            <a:extLst>
              <a:ext uri="{FF2B5EF4-FFF2-40B4-BE49-F238E27FC236}">
                <a16:creationId xmlns:a16="http://schemas.microsoft.com/office/drawing/2014/main" id="{8EE4854E-0D05-3F23-72FE-810D3FCBD38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173892" y="3643677"/>
            <a:ext cx="9996616" cy="835057"/>
          </a:xfrm>
        </p:spPr>
        <p:txBody>
          <a:bodyPr anchor="b">
            <a:noAutofit/>
          </a:bodyPr>
          <a:lstStyle>
            <a:lvl1pPr algn="ctr">
              <a:defRPr sz="56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1842052" y="4621619"/>
            <a:ext cx="8305800" cy="1200502"/>
          </a:xfrm>
        </p:spPr>
        <p:txBody>
          <a:bodyPr>
            <a:normAutofit/>
          </a:bodyPr>
          <a:lstStyle>
            <a:lvl1pPr marL="0" indent="0" algn="ctr">
              <a:buFontTx/>
              <a:buNone/>
              <a:defRPr sz="2100" b="0">
                <a:solidFill>
                  <a:schemeClr val="accent2"/>
                </a:solidFill>
              </a:defRPr>
            </a:lvl1pPr>
          </a:lstStyle>
          <a:p>
            <a:pPr lvl="0"/>
            <a:r>
              <a:rPr lang="en-US" dirty="0"/>
              <a:t>Click to edit Master text styles</a:t>
            </a:r>
          </a:p>
        </p:txBody>
      </p:sp>
      <p:sp>
        <p:nvSpPr>
          <p:cNvPr id="11" name="Rectangle 10">
            <a:extLst>
              <a:ext uri="{FF2B5EF4-FFF2-40B4-BE49-F238E27FC236}">
                <a16:creationId xmlns:a16="http://schemas.microsoft.com/office/drawing/2014/main" id="{A219AD0D-26C6-3B1A-A6EF-F22C31DBC7A4}"/>
              </a:ext>
            </a:extLst>
          </p:cNvPr>
          <p:cNvSpPr/>
          <p:nvPr userDrawn="1"/>
        </p:nvSpPr>
        <p:spPr>
          <a:xfrm>
            <a:off x="526774" y="556054"/>
            <a:ext cx="11076221" cy="564703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text, clock&#10;&#10;Description automatically generated">
            <a:extLst>
              <a:ext uri="{FF2B5EF4-FFF2-40B4-BE49-F238E27FC236}">
                <a16:creationId xmlns:a16="http://schemas.microsoft.com/office/drawing/2014/main" id="{F66DC8E3-D098-0A74-F97C-E8E9C1E130BB}"/>
              </a:ext>
            </a:extLst>
          </p:cNvPr>
          <p:cNvPicPr>
            <a:picLocks noChangeAspect="1"/>
          </p:cNvPicPr>
          <p:nvPr userDrawn="1"/>
        </p:nvPicPr>
        <p:blipFill>
          <a:blip r:embed="rId3"/>
          <a:stretch>
            <a:fillRect/>
          </a:stretch>
        </p:blipFill>
        <p:spPr>
          <a:xfrm>
            <a:off x="4093571" y="1151111"/>
            <a:ext cx="4004857" cy="1228156"/>
          </a:xfrm>
          <a:prstGeom prst="rect">
            <a:avLst/>
          </a:prstGeom>
        </p:spPr>
      </p:pic>
    </p:spTree>
    <p:extLst>
      <p:ext uri="{BB962C8B-B14F-4D97-AF65-F5344CB8AC3E}">
        <p14:creationId xmlns:p14="http://schemas.microsoft.com/office/powerpoint/2010/main" val="3059406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act">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pic>
        <p:nvPicPr>
          <p:cNvPr id="5" name="Picture 4" descr="Text, logo&#10;&#10;Description automatically generated">
            <a:extLst>
              <a:ext uri="{FF2B5EF4-FFF2-40B4-BE49-F238E27FC236}">
                <a16:creationId xmlns:a16="http://schemas.microsoft.com/office/drawing/2014/main" id="{AF94CDD5-5442-6EC4-1CAF-25F15B102289}"/>
              </a:ext>
            </a:extLst>
          </p:cNvPr>
          <p:cNvPicPr>
            <a:picLocks noChangeAspect="1"/>
          </p:cNvPicPr>
          <p:nvPr userDrawn="1"/>
        </p:nvPicPr>
        <p:blipFill>
          <a:blip r:embed="rId3"/>
          <a:stretch>
            <a:fillRect/>
          </a:stretch>
        </p:blipFill>
        <p:spPr>
          <a:xfrm>
            <a:off x="3371764" y="1442549"/>
            <a:ext cx="5448471" cy="465736"/>
          </a:xfrm>
          <a:prstGeom prst="rect">
            <a:avLst/>
          </a:prstGeom>
        </p:spPr>
      </p:pic>
      <p:sp>
        <p:nvSpPr>
          <p:cNvPr id="11" name="Content Placeholder 2">
            <a:extLst>
              <a:ext uri="{FF2B5EF4-FFF2-40B4-BE49-F238E27FC236}">
                <a16:creationId xmlns:a16="http://schemas.microsoft.com/office/drawing/2014/main" id="{CFCEF51D-7DBA-0E03-774E-E607E7BA61B4}"/>
              </a:ext>
            </a:extLst>
          </p:cNvPr>
          <p:cNvSpPr>
            <a:spLocks noGrp="1"/>
          </p:cNvSpPr>
          <p:nvPr>
            <p:ph sz="half" idx="1"/>
          </p:nvPr>
        </p:nvSpPr>
        <p:spPr>
          <a:xfrm>
            <a:off x="3619706" y="2188181"/>
            <a:ext cx="4952588" cy="2720984"/>
          </a:xfrm>
        </p:spPr>
        <p:txBody>
          <a:bodyPr/>
          <a:lstStyle>
            <a:lvl1pPr algn="ctr">
              <a:spcBef>
                <a:spcPts val="0"/>
              </a:spcBef>
              <a:spcAft>
                <a:spcPts val="0"/>
              </a:spcAft>
              <a:defRPr sz="1800"/>
            </a:lvl1pPr>
            <a:lvl2pPr algn="ctr">
              <a:defRPr sz="1600"/>
            </a:lvl2pPr>
            <a:lvl3pPr algn="ctr">
              <a:defRPr sz="1400"/>
            </a:lvl3pPr>
            <a:lvl4pPr algn="ctr">
              <a:defRPr sz="1400"/>
            </a:lvl4pPr>
            <a:lvl5pPr algn="ctr">
              <a:defRPr sz="1400"/>
            </a:lvl5pPr>
            <a:lvl6pPr>
              <a:defRPr sz="1400"/>
            </a:lvl6pPr>
            <a:lvl7pPr>
              <a:defRPr sz="1400"/>
            </a:lvl7pPr>
            <a:lvl8pPr>
              <a:defRPr sz="1400"/>
            </a:lvl8pPr>
            <a:lvl9pPr>
              <a:defRPr sz="1400"/>
            </a:lvl9pPr>
          </a:lstStyle>
          <a:p>
            <a:pPr lvl="0"/>
            <a:r>
              <a:rPr lang="en-US" dirty="0"/>
              <a:t>Click to edit Master text styles</a:t>
            </a:r>
          </a:p>
        </p:txBody>
      </p:sp>
      <p:pic>
        <p:nvPicPr>
          <p:cNvPr id="16" name="Picture 15" descr="Text&#10;&#10;Description automatically generated">
            <a:extLst>
              <a:ext uri="{FF2B5EF4-FFF2-40B4-BE49-F238E27FC236}">
                <a16:creationId xmlns:a16="http://schemas.microsoft.com/office/drawing/2014/main" id="{860AC7A1-3F7C-EA68-8A87-319FE4A9BFF1}"/>
              </a:ext>
            </a:extLst>
          </p:cNvPr>
          <p:cNvPicPr>
            <a:picLocks noChangeAspect="1"/>
          </p:cNvPicPr>
          <p:nvPr userDrawn="1"/>
        </p:nvPicPr>
        <p:blipFill>
          <a:blip r:embed="rId4"/>
          <a:stretch>
            <a:fillRect/>
          </a:stretch>
        </p:blipFill>
        <p:spPr>
          <a:xfrm>
            <a:off x="4943401" y="347000"/>
            <a:ext cx="2305195" cy="719221"/>
          </a:xfrm>
          <a:prstGeom prst="rect">
            <a:avLst/>
          </a:prstGeom>
        </p:spPr>
      </p:pic>
    </p:spTree>
    <p:extLst>
      <p:ext uri="{BB962C8B-B14F-4D97-AF65-F5344CB8AC3E}">
        <p14:creationId xmlns:p14="http://schemas.microsoft.com/office/powerpoint/2010/main" val="228312169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act Alternate">
    <p:bg>
      <p:bgRef idx="1001">
        <a:schemeClr val="bg2"/>
      </p:bgRef>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FCEF51D-7DBA-0E03-774E-E607E7BA61B4}"/>
              </a:ext>
            </a:extLst>
          </p:cNvPr>
          <p:cNvSpPr>
            <a:spLocks noGrp="1"/>
          </p:cNvSpPr>
          <p:nvPr>
            <p:ph sz="half" idx="1"/>
          </p:nvPr>
        </p:nvSpPr>
        <p:spPr>
          <a:xfrm>
            <a:off x="869092" y="1998130"/>
            <a:ext cx="4952588" cy="3137561"/>
          </a:xfrm>
        </p:spPr>
        <p:txBody>
          <a:bodyPr/>
          <a:lstStyle>
            <a:lvl1pPr>
              <a:spcBef>
                <a:spcPts val="0"/>
              </a:spcBef>
              <a:spcAft>
                <a:spcPts val="0"/>
              </a:spcAft>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8" name="Content Placeholder 2">
            <a:extLst>
              <a:ext uri="{FF2B5EF4-FFF2-40B4-BE49-F238E27FC236}">
                <a16:creationId xmlns:a16="http://schemas.microsoft.com/office/drawing/2014/main" id="{9D49A8C2-B568-1601-8ECB-C4F262B03814}"/>
              </a:ext>
            </a:extLst>
          </p:cNvPr>
          <p:cNvSpPr>
            <a:spLocks noGrp="1"/>
          </p:cNvSpPr>
          <p:nvPr>
            <p:ph sz="half" idx="10"/>
          </p:nvPr>
        </p:nvSpPr>
        <p:spPr>
          <a:xfrm>
            <a:off x="6370322" y="1998130"/>
            <a:ext cx="4952588" cy="3137561"/>
          </a:xfrm>
        </p:spPr>
        <p:txBody>
          <a:bodyPr/>
          <a:lstStyle>
            <a:lvl1pPr>
              <a:spcBef>
                <a:spcPts val="0"/>
              </a:spcBef>
              <a:spcAft>
                <a:spcPts val="0"/>
              </a:spcAft>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pic>
        <p:nvPicPr>
          <p:cNvPr id="9" name="Picture 8" descr="Text&#10;&#10;Description automatically generated">
            <a:extLst>
              <a:ext uri="{FF2B5EF4-FFF2-40B4-BE49-F238E27FC236}">
                <a16:creationId xmlns:a16="http://schemas.microsoft.com/office/drawing/2014/main" id="{E449BB55-98A5-615E-1F1F-52BBA38AB60A}"/>
              </a:ext>
            </a:extLst>
          </p:cNvPr>
          <p:cNvPicPr>
            <a:picLocks noChangeAspect="1"/>
          </p:cNvPicPr>
          <p:nvPr userDrawn="1"/>
        </p:nvPicPr>
        <p:blipFill>
          <a:blip r:embed="rId2"/>
          <a:stretch>
            <a:fillRect/>
          </a:stretch>
        </p:blipFill>
        <p:spPr>
          <a:xfrm>
            <a:off x="4943401" y="347000"/>
            <a:ext cx="2305195" cy="719221"/>
          </a:xfrm>
          <a:prstGeom prst="rect">
            <a:avLst/>
          </a:prstGeom>
        </p:spPr>
      </p:pic>
      <p:pic>
        <p:nvPicPr>
          <p:cNvPr id="10" name="Picture 9" descr="Text, logo&#10;&#10;Description automatically generated">
            <a:extLst>
              <a:ext uri="{FF2B5EF4-FFF2-40B4-BE49-F238E27FC236}">
                <a16:creationId xmlns:a16="http://schemas.microsoft.com/office/drawing/2014/main" id="{49A004FC-2534-CBBC-6DD8-9F45901BC743}"/>
              </a:ext>
            </a:extLst>
          </p:cNvPr>
          <p:cNvPicPr>
            <a:picLocks noChangeAspect="1"/>
          </p:cNvPicPr>
          <p:nvPr userDrawn="1"/>
        </p:nvPicPr>
        <p:blipFill>
          <a:blip r:embed="rId3"/>
          <a:stretch>
            <a:fillRect/>
          </a:stretch>
        </p:blipFill>
        <p:spPr>
          <a:xfrm>
            <a:off x="3371764" y="1351109"/>
            <a:ext cx="5448471" cy="465736"/>
          </a:xfrm>
          <a:prstGeom prst="rect">
            <a:avLst/>
          </a:prstGeom>
        </p:spPr>
      </p:pic>
      <p:pic>
        <p:nvPicPr>
          <p:cNvPr id="13" name="Picture 12" descr="Background pattern&#10;&#10;Description automatically generated">
            <a:extLst>
              <a:ext uri="{FF2B5EF4-FFF2-40B4-BE49-F238E27FC236}">
                <a16:creationId xmlns:a16="http://schemas.microsoft.com/office/drawing/2014/main" id="{DEC9AB99-517B-05B8-5EE4-BA57D651FA64}"/>
              </a:ext>
            </a:extLst>
          </p:cNvPr>
          <p:cNvPicPr>
            <a:picLocks noChangeAspect="1"/>
          </p:cNvPicPr>
          <p:nvPr userDrawn="1"/>
        </p:nvPicPr>
        <p:blipFill>
          <a:blip r:embed="rId4"/>
          <a:stretch>
            <a:fillRect/>
          </a:stretch>
        </p:blipFill>
        <p:spPr>
          <a:xfrm>
            <a:off x="-6220" y="5135691"/>
            <a:ext cx="12192000" cy="1492250"/>
          </a:xfrm>
          <a:prstGeom prst="rect">
            <a:avLst/>
          </a:prstGeom>
        </p:spPr>
      </p:pic>
    </p:spTree>
    <p:extLst>
      <p:ext uri="{BB962C8B-B14F-4D97-AF65-F5344CB8AC3E}">
        <p14:creationId xmlns:p14="http://schemas.microsoft.com/office/powerpoint/2010/main" val="22844653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 Slide">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sp>
        <p:nvSpPr>
          <p:cNvPr id="5" name="Title 1">
            <a:extLst>
              <a:ext uri="{FF2B5EF4-FFF2-40B4-BE49-F238E27FC236}">
                <a16:creationId xmlns:a16="http://schemas.microsoft.com/office/drawing/2014/main" id="{61F59418-F84D-1610-E0B4-3FD364D5A2DB}"/>
              </a:ext>
            </a:extLst>
          </p:cNvPr>
          <p:cNvSpPr>
            <a:spLocks noGrp="1"/>
          </p:cNvSpPr>
          <p:nvPr>
            <p:ph type="title" hasCustomPrompt="1"/>
          </p:nvPr>
        </p:nvSpPr>
        <p:spPr>
          <a:xfrm>
            <a:off x="1091472" y="1066221"/>
            <a:ext cx="9996616" cy="4220887"/>
          </a:xfrm>
        </p:spPr>
        <p:txBody>
          <a:bodyPr anchor="ctr">
            <a:noAutofit/>
          </a:bodyPr>
          <a:lstStyle>
            <a:lvl1pPr algn="ctr">
              <a:defRPr sz="5600">
                <a:solidFill>
                  <a:schemeClr val="tx2"/>
                </a:solidFill>
              </a:defRPr>
            </a:lvl1pPr>
          </a:lstStyle>
          <a:p>
            <a:r>
              <a:rPr lang="en-US" dirty="0"/>
              <a:t>CLICK TO EDIT MASTER TITLE STYLE</a:t>
            </a:r>
          </a:p>
        </p:txBody>
      </p:sp>
      <p:pic>
        <p:nvPicPr>
          <p:cNvPr id="10" name="Picture 9" descr="Text&#10;&#10;Description automatically generated">
            <a:extLst>
              <a:ext uri="{FF2B5EF4-FFF2-40B4-BE49-F238E27FC236}">
                <a16:creationId xmlns:a16="http://schemas.microsoft.com/office/drawing/2014/main" id="{FA8E78BB-BB68-04A2-F1D1-A0ECC5FF54A1}"/>
              </a:ext>
            </a:extLst>
          </p:cNvPr>
          <p:cNvPicPr>
            <a:picLocks noChangeAspect="1"/>
          </p:cNvPicPr>
          <p:nvPr userDrawn="1"/>
        </p:nvPicPr>
        <p:blipFill>
          <a:blip r:embed="rId3"/>
          <a:stretch>
            <a:fillRect/>
          </a:stretch>
        </p:blipFill>
        <p:spPr>
          <a:xfrm>
            <a:off x="4943401" y="347000"/>
            <a:ext cx="2305195" cy="719221"/>
          </a:xfrm>
          <a:prstGeom prst="rect">
            <a:avLst/>
          </a:prstGeom>
        </p:spPr>
      </p:pic>
    </p:spTree>
    <p:extLst>
      <p:ext uri="{BB962C8B-B14F-4D97-AF65-F5344CB8AC3E}">
        <p14:creationId xmlns:p14="http://schemas.microsoft.com/office/powerpoint/2010/main" val="360787611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0746" y="395416"/>
            <a:ext cx="8484973" cy="724106"/>
          </a:xfrm>
        </p:spPr>
        <p:txBody>
          <a:bodyPr lIns="0" tIns="0" rIns="0" bIns="0" anchor="ctr">
            <a:noAutofit/>
          </a:bodyPr>
          <a:lstStyle>
            <a:lvl1pPr>
              <a:defRPr sz="4200"/>
            </a:lvl1pPr>
          </a:lstStyle>
          <a:p>
            <a:r>
              <a:rPr lang="en-US" dirty="0"/>
              <a:t>Click to edit Master title style</a:t>
            </a:r>
          </a:p>
        </p:txBody>
      </p:sp>
      <p:sp>
        <p:nvSpPr>
          <p:cNvPr id="12" name="Rectangle 11">
            <a:extLst>
              <a:ext uri="{FF2B5EF4-FFF2-40B4-BE49-F238E27FC236}">
                <a16:creationId xmlns:a16="http://schemas.microsoft.com/office/drawing/2014/main" id="{07E196FE-5110-8296-7B2B-AD3C2C44FA7F}"/>
              </a:ext>
            </a:extLst>
          </p:cNvPr>
          <p:cNvSpPr/>
          <p:nvPr userDrawn="1"/>
        </p:nvSpPr>
        <p:spPr>
          <a:xfrm>
            <a:off x="526774" y="1396314"/>
            <a:ext cx="11076221" cy="488091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
            <a:extLst>
              <a:ext uri="{FF2B5EF4-FFF2-40B4-BE49-F238E27FC236}">
                <a16:creationId xmlns:a16="http://schemas.microsoft.com/office/drawing/2014/main" id="{FAE074FA-96CF-5337-90D6-481B0DAC0F5D}"/>
              </a:ext>
            </a:extLst>
          </p:cNvPr>
          <p:cNvSpPr>
            <a:spLocks noGrp="1"/>
          </p:cNvSpPr>
          <p:nvPr>
            <p:ph idx="1"/>
          </p:nvPr>
        </p:nvSpPr>
        <p:spPr>
          <a:xfrm>
            <a:off x="857210" y="1695882"/>
            <a:ext cx="10477579" cy="4281782"/>
          </a:xfrm>
          <a:prstGeom prst="rect">
            <a:avLst/>
          </a:prstGeom>
        </p:spPr>
        <p:txBody>
          <a:bodyPr vert="horz" lIns="0" tIns="0" rIns="0" bIns="0" rtlCol="0">
            <a:noAutofit/>
          </a:bodyPr>
          <a:lstStyle>
            <a:lvl1pPr>
              <a:spcAft>
                <a:spcPts val="1400"/>
              </a:spcAft>
              <a:defRPr sz="2400"/>
            </a:lvl1pPr>
            <a:lvl2pPr>
              <a:spcAft>
                <a:spcPts val="1400"/>
              </a:spcAft>
              <a:defRPr sz="2400"/>
            </a:lvl2pPr>
            <a:lvl3pPr>
              <a:spcAft>
                <a:spcPts val="1400"/>
              </a:spcAft>
              <a:defRPr sz="2400"/>
            </a:lvl3pPr>
            <a:lvl4pPr>
              <a:spcAft>
                <a:spcPts val="1400"/>
              </a:spcAft>
              <a:defRPr sz="2400"/>
            </a:lvl4pPr>
            <a:lvl5pPr>
              <a:spcAft>
                <a:spcPts val="14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Alternate">
    <p:spTree>
      <p:nvGrpSpPr>
        <p:cNvPr id="1" name=""/>
        <p:cNvGrpSpPr/>
        <p:nvPr/>
      </p:nvGrpSpPr>
      <p:grpSpPr>
        <a:xfrm>
          <a:off x="0" y="0"/>
          <a:ext cx="0" cy="0"/>
          <a:chOff x="0" y="0"/>
          <a:chExt cx="0" cy="0"/>
        </a:xfrm>
      </p:grpSpPr>
      <p:sp>
        <p:nvSpPr>
          <p:cNvPr id="2" name="Title 1"/>
          <p:cNvSpPr>
            <a:spLocks noGrp="1"/>
          </p:cNvSpPr>
          <p:nvPr>
            <p:ph type="title"/>
          </p:nvPr>
        </p:nvSpPr>
        <p:spPr>
          <a:xfrm>
            <a:off x="510746" y="395416"/>
            <a:ext cx="8484973" cy="724106"/>
          </a:xfrm>
        </p:spPr>
        <p:txBody>
          <a:bodyPr lIns="0" tIns="0" rIns="0" bIns="0" anchor="ctr">
            <a:noAutofit/>
          </a:bodyPr>
          <a:lstStyle>
            <a:lvl1pPr>
              <a:defRPr sz="4200"/>
            </a:lvl1pPr>
          </a:lstStyle>
          <a:p>
            <a:r>
              <a:rPr lang="en-US" dirty="0"/>
              <a:t>Click to edit Master title style</a:t>
            </a:r>
          </a:p>
        </p:txBody>
      </p:sp>
      <p:sp>
        <p:nvSpPr>
          <p:cNvPr id="3" name="Content Placeholder 2"/>
          <p:cNvSpPr>
            <a:spLocks noGrp="1"/>
          </p:cNvSpPr>
          <p:nvPr>
            <p:ph idx="1"/>
          </p:nvPr>
        </p:nvSpPr>
        <p:spPr>
          <a:xfrm>
            <a:off x="510745" y="1482811"/>
            <a:ext cx="11203459" cy="4831492"/>
          </a:xfrm>
        </p:spPr>
        <p:txBody>
          <a:bodyPr lIns="0" tIns="0" rIns="0" bIns="0">
            <a:noAutofit/>
          </a:bodyPr>
          <a:lstStyle>
            <a:lvl1pPr>
              <a:defRPr sz="2400"/>
            </a:lvl1pPr>
            <a:lvl2pPr indent="-182880">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853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9092" y="1726238"/>
            <a:ext cx="4952588" cy="4254431"/>
          </a:xfrm>
        </p:spPr>
        <p:txBody>
          <a:bodyPr/>
          <a:lstStyle>
            <a:lvl1pPr>
              <a:defRPr sz="2100"/>
            </a:lvl1pPr>
            <a:lvl2pPr>
              <a:defRPr sz="2100"/>
            </a:lvl2pPr>
            <a:lvl3pPr>
              <a:defRPr sz="2100"/>
            </a:lvl3pPr>
            <a:lvl4pPr>
              <a:defRPr sz="2100"/>
            </a:lvl4pPr>
            <a:lvl5pPr>
              <a:defRPr sz="21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81531" y="1726238"/>
            <a:ext cx="4754880" cy="4254429"/>
          </a:xfrm>
        </p:spPr>
        <p:txBody>
          <a:bodyPr/>
          <a:lstStyle>
            <a:lvl1pPr>
              <a:defRPr sz="2100"/>
            </a:lvl1pPr>
            <a:lvl2pPr>
              <a:defRPr sz="2100"/>
            </a:lvl2pPr>
            <a:lvl3pPr>
              <a:defRPr sz="2100"/>
            </a:lvl3pPr>
            <a:lvl4pPr>
              <a:defRPr sz="2100"/>
            </a:lvl4pPr>
            <a:lvl5pPr>
              <a:defRPr sz="21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B28373B2-2B5D-7E46-2A8B-9E226FA5C39D}"/>
              </a:ext>
            </a:extLst>
          </p:cNvPr>
          <p:cNvCxnSpPr>
            <a:cxnSpLocks/>
          </p:cNvCxnSpPr>
          <p:nvPr userDrawn="1"/>
        </p:nvCxnSpPr>
        <p:spPr>
          <a:xfrm>
            <a:off x="6100119" y="1726239"/>
            <a:ext cx="0" cy="42544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DA27049-F0F5-462B-01FF-AA57906905B9}"/>
              </a:ext>
            </a:extLst>
          </p:cNvPr>
          <p:cNvSpPr/>
          <p:nvPr userDrawn="1"/>
        </p:nvSpPr>
        <p:spPr>
          <a:xfrm>
            <a:off x="526774" y="1396314"/>
            <a:ext cx="11076221" cy="488091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50FF7ABC-496D-E8A9-06C3-C9216692BE71}"/>
              </a:ext>
            </a:extLst>
          </p:cNvPr>
          <p:cNvSpPr>
            <a:spLocks noGrp="1"/>
          </p:cNvSpPr>
          <p:nvPr>
            <p:ph type="title"/>
          </p:nvPr>
        </p:nvSpPr>
        <p:spPr>
          <a:xfrm>
            <a:off x="510746" y="395416"/>
            <a:ext cx="8484973" cy="724106"/>
          </a:xfrm>
        </p:spPr>
        <p:txBody>
          <a:bodyPr lIns="0" tIns="0" rIns="0" bIns="0" anchor="ctr">
            <a:noAutofit/>
          </a:bodyPr>
          <a:lstStyle>
            <a:lvl1pPr>
              <a:defRPr sz="4200"/>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6279" y="1726239"/>
            <a:ext cx="4880585" cy="640080"/>
          </a:xfrm>
        </p:spPr>
        <p:txBody>
          <a:bodyPr anchor="ctr">
            <a:normAutofit/>
          </a:bodyPr>
          <a:lstStyle>
            <a:lvl1pPr marL="0" indent="0" algn="l">
              <a:spcBef>
                <a:spcPts val="0"/>
              </a:spcBef>
              <a:buNone/>
              <a:defRPr sz="24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46279" y="2483708"/>
            <a:ext cx="4880587" cy="3472590"/>
          </a:xfrm>
        </p:spPr>
        <p:txBody>
          <a:bodyPr/>
          <a:lstStyle>
            <a:lvl1pPr>
              <a:defRPr sz="2100"/>
            </a:lvl1pPr>
            <a:lvl2pPr>
              <a:defRPr sz="2100"/>
            </a:lvl2pPr>
            <a:lvl3pPr>
              <a:defRPr sz="2100"/>
            </a:lvl3pPr>
            <a:lvl4pPr>
              <a:defRPr sz="2100"/>
            </a:lvl4pPr>
            <a:lvl5pPr>
              <a:defRPr sz="21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73368" y="1726239"/>
            <a:ext cx="4754880" cy="640080"/>
          </a:xfrm>
        </p:spPr>
        <p:txBody>
          <a:bodyPr anchor="ctr">
            <a:normAutofit/>
          </a:bodyPr>
          <a:lstStyle>
            <a:lvl1pPr marL="0" indent="0" algn="l">
              <a:spcBef>
                <a:spcPts val="0"/>
              </a:spcBef>
              <a:buNone/>
              <a:defRPr sz="24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73368" y="2483708"/>
            <a:ext cx="4754880" cy="3473273"/>
          </a:xfrm>
        </p:spPr>
        <p:txBody>
          <a:bodyPr/>
          <a:lstStyle>
            <a:lvl1pPr>
              <a:defRPr sz="2100"/>
            </a:lvl1pPr>
            <a:lvl2pPr>
              <a:defRPr sz="2100"/>
            </a:lvl2pPr>
            <a:lvl3pPr>
              <a:defRPr sz="2100"/>
            </a:lvl3pPr>
            <a:lvl4pPr>
              <a:defRPr sz="2100"/>
            </a:lvl4pPr>
            <a:lvl5pPr>
              <a:defRPr sz="21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201FCF68-9CEB-AF3A-8DFE-C060AB46950D}"/>
              </a:ext>
            </a:extLst>
          </p:cNvPr>
          <p:cNvCxnSpPr>
            <a:cxnSpLocks/>
          </p:cNvCxnSpPr>
          <p:nvPr userDrawn="1"/>
        </p:nvCxnSpPr>
        <p:spPr>
          <a:xfrm>
            <a:off x="6091881" y="1726239"/>
            <a:ext cx="0" cy="425443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94980A9-0A5E-8D6F-0989-59BD3B3B7278}"/>
              </a:ext>
            </a:extLst>
          </p:cNvPr>
          <p:cNvSpPr/>
          <p:nvPr userDrawn="1"/>
        </p:nvSpPr>
        <p:spPr>
          <a:xfrm>
            <a:off x="526774" y="1396314"/>
            <a:ext cx="11076221" cy="488091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2CB769EC-C466-CDD6-89A5-EA1866680DF8}"/>
              </a:ext>
            </a:extLst>
          </p:cNvPr>
          <p:cNvSpPr>
            <a:spLocks noGrp="1"/>
          </p:cNvSpPr>
          <p:nvPr>
            <p:ph type="title"/>
          </p:nvPr>
        </p:nvSpPr>
        <p:spPr>
          <a:xfrm>
            <a:off x="510746" y="395416"/>
            <a:ext cx="8484973" cy="724106"/>
          </a:xfrm>
        </p:spPr>
        <p:txBody>
          <a:bodyPr lIns="0" tIns="0" rIns="0" bIns="0" anchor="ctr">
            <a:noAutofit/>
          </a:bodyPr>
          <a:lstStyle>
            <a:lvl1pPr>
              <a:defRPr sz="4200"/>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Slide">
    <p:bg>
      <p:bgRef idx="1001">
        <a:schemeClr val="bg2"/>
      </p:bgRef>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7FDA0523-4D0C-D924-3D21-72DCBE943637}"/>
              </a:ext>
            </a:extLst>
          </p:cNvPr>
          <p:cNvPicPr>
            <a:picLocks noChangeAspect="1"/>
          </p:cNvPicPr>
          <p:nvPr userDrawn="1"/>
        </p:nvPicPr>
        <p:blipFill>
          <a:blip r:embed="rId2"/>
          <a:stretch>
            <a:fillRect/>
          </a:stretch>
        </p:blipFill>
        <p:spPr>
          <a:xfrm>
            <a:off x="-6220" y="5135691"/>
            <a:ext cx="12192000" cy="1492250"/>
          </a:xfrm>
          <a:prstGeom prst="rect">
            <a:avLst/>
          </a:prstGeom>
        </p:spPr>
      </p:pic>
      <p:sp>
        <p:nvSpPr>
          <p:cNvPr id="11" name="Content Placeholder 4">
            <a:extLst>
              <a:ext uri="{FF2B5EF4-FFF2-40B4-BE49-F238E27FC236}">
                <a16:creationId xmlns:a16="http://schemas.microsoft.com/office/drawing/2014/main" id="{793DBD7A-6B73-0456-484A-354D1DB26EF8}"/>
              </a:ext>
            </a:extLst>
          </p:cNvPr>
          <p:cNvSpPr>
            <a:spLocks noGrp="1"/>
          </p:cNvSpPr>
          <p:nvPr>
            <p:ph sz="quarter" idx="11"/>
          </p:nvPr>
        </p:nvSpPr>
        <p:spPr>
          <a:xfrm>
            <a:off x="6314302" y="1519881"/>
            <a:ext cx="5193875" cy="4118791"/>
          </a:xfrm>
          <a:solidFill>
            <a:schemeClr val="tx1"/>
          </a:solidFill>
        </p:spPr>
        <p:txBody>
          <a:bodyPr anchor="ctr"/>
          <a:lstStyle>
            <a:lvl1pPr algn="ct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a:t>Click to edit Master text styles</a:t>
            </a:r>
          </a:p>
        </p:txBody>
      </p:sp>
      <p:sp>
        <p:nvSpPr>
          <p:cNvPr id="12" name="Content Placeholder 4">
            <a:extLst>
              <a:ext uri="{FF2B5EF4-FFF2-40B4-BE49-F238E27FC236}">
                <a16:creationId xmlns:a16="http://schemas.microsoft.com/office/drawing/2014/main" id="{340E71A1-8D4B-2DB9-384B-20532E3FE91B}"/>
              </a:ext>
            </a:extLst>
          </p:cNvPr>
          <p:cNvSpPr>
            <a:spLocks noGrp="1"/>
          </p:cNvSpPr>
          <p:nvPr>
            <p:ph sz="quarter" idx="12"/>
          </p:nvPr>
        </p:nvSpPr>
        <p:spPr>
          <a:xfrm>
            <a:off x="683823" y="1519881"/>
            <a:ext cx="5171261" cy="4118791"/>
          </a:xfrm>
          <a:solidFill>
            <a:schemeClr val="tx1"/>
          </a:solidFill>
        </p:spPr>
        <p:txBody>
          <a:bodyPr anchor="ctr"/>
          <a:lstStyle>
            <a:lvl1pPr algn="ct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a:t>Click to edit Master text styles</a:t>
            </a:r>
          </a:p>
        </p:txBody>
      </p:sp>
      <p:pic>
        <p:nvPicPr>
          <p:cNvPr id="13" name="Picture 12" descr="Text&#10;&#10;Description automatically generated">
            <a:extLst>
              <a:ext uri="{FF2B5EF4-FFF2-40B4-BE49-F238E27FC236}">
                <a16:creationId xmlns:a16="http://schemas.microsoft.com/office/drawing/2014/main" id="{A3B224C3-0C91-34F3-ED99-67D884322A7F}"/>
              </a:ext>
            </a:extLst>
          </p:cNvPr>
          <p:cNvPicPr>
            <a:picLocks noChangeAspect="1"/>
          </p:cNvPicPr>
          <p:nvPr userDrawn="1"/>
        </p:nvPicPr>
        <p:blipFill>
          <a:blip r:embed="rId3"/>
          <a:stretch>
            <a:fillRect/>
          </a:stretch>
        </p:blipFill>
        <p:spPr>
          <a:xfrm>
            <a:off x="4943401" y="347000"/>
            <a:ext cx="2305195" cy="719221"/>
          </a:xfrm>
          <a:prstGeom prst="rect">
            <a:avLst/>
          </a:prstGeom>
        </p:spPr>
      </p:pic>
    </p:spTree>
    <p:extLst>
      <p:ext uri="{BB962C8B-B14F-4D97-AF65-F5344CB8AC3E}">
        <p14:creationId xmlns:p14="http://schemas.microsoft.com/office/powerpoint/2010/main" val="310707322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6774" y="416004"/>
            <a:ext cx="8431875" cy="733175"/>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526773" y="1433384"/>
            <a:ext cx="11076221" cy="50086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A picture containing text, clock&#10;&#10;Description automatically generated">
            <a:extLst>
              <a:ext uri="{FF2B5EF4-FFF2-40B4-BE49-F238E27FC236}">
                <a16:creationId xmlns:a16="http://schemas.microsoft.com/office/drawing/2014/main" id="{A069F8AF-E997-9B4D-59E0-72F16FD4263A}"/>
              </a:ext>
            </a:extLst>
          </p:cNvPr>
          <p:cNvPicPr>
            <a:picLocks noChangeAspect="1"/>
          </p:cNvPicPr>
          <p:nvPr userDrawn="1"/>
        </p:nvPicPr>
        <p:blipFill>
          <a:blip r:embed="rId18"/>
          <a:stretch>
            <a:fillRect/>
          </a:stretch>
        </p:blipFill>
        <p:spPr>
          <a:xfrm>
            <a:off x="9297801" y="416004"/>
            <a:ext cx="2305194" cy="706926"/>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9" r:id="rId2"/>
    <p:sldLayoutId id="2147483778" r:id="rId3"/>
    <p:sldLayoutId id="2147483786" r:id="rId4"/>
    <p:sldLayoutId id="2147483770" r:id="rId5"/>
    <p:sldLayoutId id="2147483784" r:id="rId6"/>
    <p:sldLayoutId id="2147483772" r:id="rId7"/>
    <p:sldLayoutId id="2147483773" r:id="rId8"/>
    <p:sldLayoutId id="2147483780" r:id="rId9"/>
    <p:sldLayoutId id="2147483774" r:id="rId10"/>
    <p:sldLayoutId id="2147483782" r:id="rId11"/>
    <p:sldLayoutId id="2147483775" r:id="rId12"/>
    <p:sldLayoutId id="2147483785" r:id="rId13"/>
    <p:sldLayoutId id="2147483781" r:id="rId14"/>
    <p:sldLayoutId id="2147483783" r:id="rId15"/>
    <p:sldLayoutId id="2147483803" r:id="rId16"/>
  </p:sldLayoutIdLst>
  <p:hf sldNum="0" hdr="0" ftr="0" dt="0"/>
  <p:txStyles>
    <p:titleStyle>
      <a:lvl1pPr algn="l" defTabSz="914400" rtl="0" eaLnBrk="1" latinLnBrk="0" hangingPunct="1">
        <a:lnSpc>
          <a:spcPct val="90000"/>
        </a:lnSpc>
        <a:spcBef>
          <a:spcPct val="0"/>
        </a:spcBef>
        <a:buNone/>
        <a:defRPr lang="en-US" sz="4200" kern="1200" cap="none" spc="0" baseline="0" dirty="0">
          <a:solidFill>
            <a:schemeClr val="tx2"/>
          </a:solidFill>
          <a:effectLst/>
          <a:latin typeface="+mj-lt"/>
          <a:ea typeface="+mn-ea"/>
          <a:cs typeface="+mn-cs"/>
        </a:defRPr>
      </a:lvl1pPr>
    </p:titleStyle>
    <p:bodyStyle>
      <a:lvl1pPr marL="0" indent="0" algn="l" defTabSz="914400" rtl="0" eaLnBrk="1" latinLnBrk="0" hangingPunct="1">
        <a:lnSpc>
          <a:spcPct val="100000"/>
        </a:lnSpc>
        <a:spcBef>
          <a:spcPts val="900"/>
        </a:spcBef>
        <a:spcAft>
          <a:spcPts val="600"/>
        </a:spcAft>
        <a:buClr>
          <a:schemeClr val="tx1">
            <a:lumMod val="85000"/>
            <a:lumOff val="15000"/>
          </a:schemeClr>
        </a:buClr>
        <a:buFontTx/>
        <a:buNone/>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100000"/>
        </a:lnSpc>
        <a:spcBef>
          <a:spcPts val="500"/>
        </a:spcBef>
        <a:spcAft>
          <a:spcPts val="600"/>
        </a:spcAft>
        <a:buClr>
          <a:schemeClr val="accent2"/>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731520" indent="-182880" algn="l" defTabSz="914400" rtl="0" eaLnBrk="1" latinLnBrk="0" hangingPunct="1">
        <a:lnSpc>
          <a:spcPct val="100000"/>
        </a:lnSpc>
        <a:spcBef>
          <a:spcPts val="500"/>
        </a:spcBef>
        <a:spcAft>
          <a:spcPts val="600"/>
        </a:spcAft>
        <a:buClr>
          <a:schemeClr val="tx1">
            <a:lumMod val="85000"/>
            <a:lumOff val="15000"/>
          </a:schemeClr>
        </a:buClr>
        <a:buFont typeface="Garamond" pitchFamily="18" charset="0"/>
        <a:buChar char="◦"/>
        <a:defRPr sz="2400" kern="1200">
          <a:solidFill>
            <a:schemeClr val="tx1">
              <a:lumMod val="75000"/>
              <a:lumOff val="25000"/>
            </a:schemeClr>
          </a:solidFill>
          <a:latin typeface="+mn-lt"/>
          <a:ea typeface="+mn-ea"/>
          <a:cs typeface="+mn-cs"/>
        </a:defRPr>
      </a:lvl3pPr>
      <a:lvl4pPr marL="1005840" indent="-182880" algn="l" defTabSz="914400" rtl="0" eaLnBrk="1" latinLnBrk="0" hangingPunct="1">
        <a:lnSpc>
          <a:spcPct val="100000"/>
        </a:lnSpc>
        <a:spcBef>
          <a:spcPts val="500"/>
        </a:spcBef>
        <a:spcAft>
          <a:spcPts val="600"/>
        </a:spcAft>
        <a:buClr>
          <a:schemeClr val="tx1">
            <a:lumMod val="85000"/>
            <a:lumOff val="15000"/>
          </a:schemeClr>
        </a:buClr>
        <a:buFont typeface="Garamond" pitchFamily="18" charset="0"/>
        <a:buChar char="◦"/>
        <a:defRPr sz="2400" kern="1200">
          <a:solidFill>
            <a:schemeClr val="tx1">
              <a:lumMod val="75000"/>
              <a:lumOff val="25000"/>
            </a:schemeClr>
          </a:solidFill>
          <a:latin typeface="+mn-lt"/>
          <a:ea typeface="+mn-ea"/>
          <a:cs typeface="+mn-cs"/>
        </a:defRPr>
      </a:lvl4pPr>
      <a:lvl5pPr marL="1280160" indent="-182880" algn="l" defTabSz="914400" rtl="0" eaLnBrk="1" latinLnBrk="0" hangingPunct="1">
        <a:lnSpc>
          <a:spcPct val="100000"/>
        </a:lnSpc>
        <a:spcBef>
          <a:spcPts val="500"/>
        </a:spcBef>
        <a:spcAft>
          <a:spcPts val="600"/>
        </a:spcAft>
        <a:buClr>
          <a:schemeClr val="tx1">
            <a:lumMod val="85000"/>
            <a:lumOff val="15000"/>
          </a:schemeClr>
        </a:buClr>
        <a:buFont typeface="Garamond" pitchFamily="18" charset="0"/>
        <a:buChar char="◦"/>
        <a:defRPr sz="2400" kern="1200">
          <a:solidFill>
            <a:schemeClr val="tx1">
              <a:lumMod val="75000"/>
              <a:lumOff val="25000"/>
            </a:schemeClr>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6774" y="416004"/>
            <a:ext cx="8431875" cy="733175"/>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526773" y="1433384"/>
            <a:ext cx="11076221" cy="50086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A picture containing text, clock&#10;&#10;Description automatically generated">
            <a:extLst>
              <a:ext uri="{FF2B5EF4-FFF2-40B4-BE49-F238E27FC236}">
                <a16:creationId xmlns:a16="http://schemas.microsoft.com/office/drawing/2014/main" id="{A069F8AF-E997-9B4D-59E0-72F16FD4263A}"/>
              </a:ext>
            </a:extLst>
          </p:cNvPr>
          <p:cNvPicPr>
            <a:picLocks noChangeAspect="1"/>
          </p:cNvPicPr>
          <p:nvPr userDrawn="1"/>
        </p:nvPicPr>
        <p:blipFill>
          <a:blip r:embed="rId17"/>
          <a:stretch>
            <a:fillRect/>
          </a:stretch>
        </p:blipFill>
        <p:spPr>
          <a:xfrm>
            <a:off x="9297801" y="416004"/>
            <a:ext cx="2305194" cy="706926"/>
          </a:xfrm>
          <a:prstGeom prst="rect">
            <a:avLst/>
          </a:prstGeom>
        </p:spPr>
      </p:pic>
    </p:spTree>
    <p:extLst>
      <p:ext uri="{BB962C8B-B14F-4D97-AF65-F5344CB8AC3E}">
        <p14:creationId xmlns:p14="http://schemas.microsoft.com/office/powerpoint/2010/main" val="177478191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Lst>
  <p:hf hdr="0" dt="0"/>
  <p:txStyles>
    <p:titleStyle>
      <a:lvl1pPr algn="l" defTabSz="914400" rtl="0" eaLnBrk="1" latinLnBrk="0" hangingPunct="1">
        <a:lnSpc>
          <a:spcPct val="90000"/>
        </a:lnSpc>
        <a:spcBef>
          <a:spcPct val="0"/>
        </a:spcBef>
        <a:buNone/>
        <a:defRPr lang="en-US" sz="4200" kern="1200" cap="none" spc="0" baseline="0" dirty="0">
          <a:solidFill>
            <a:schemeClr val="tx2"/>
          </a:solidFill>
          <a:effectLst/>
          <a:latin typeface="+mj-lt"/>
          <a:ea typeface="+mn-ea"/>
          <a:cs typeface="+mn-cs"/>
        </a:defRPr>
      </a:lvl1pPr>
    </p:titleStyle>
    <p:bodyStyle>
      <a:lvl1pPr marL="0" indent="0" algn="l" defTabSz="914400" rtl="0" eaLnBrk="1" latinLnBrk="0" hangingPunct="1">
        <a:lnSpc>
          <a:spcPct val="100000"/>
        </a:lnSpc>
        <a:spcBef>
          <a:spcPts val="900"/>
        </a:spcBef>
        <a:spcAft>
          <a:spcPts val="600"/>
        </a:spcAft>
        <a:buClr>
          <a:schemeClr val="tx1">
            <a:lumMod val="85000"/>
            <a:lumOff val="15000"/>
          </a:schemeClr>
        </a:buClr>
        <a:buFontTx/>
        <a:buNone/>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100000"/>
        </a:lnSpc>
        <a:spcBef>
          <a:spcPts val="500"/>
        </a:spcBef>
        <a:spcAft>
          <a:spcPts val="600"/>
        </a:spcAft>
        <a:buClr>
          <a:schemeClr val="accent2"/>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731520" indent="-182880" algn="l" defTabSz="914400" rtl="0" eaLnBrk="1" latinLnBrk="0" hangingPunct="1">
        <a:lnSpc>
          <a:spcPct val="100000"/>
        </a:lnSpc>
        <a:spcBef>
          <a:spcPts val="500"/>
        </a:spcBef>
        <a:spcAft>
          <a:spcPts val="600"/>
        </a:spcAft>
        <a:buClr>
          <a:schemeClr val="tx1">
            <a:lumMod val="85000"/>
            <a:lumOff val="15000"/>
          </a:schemeClr>
        </a:buClr>
        <a:buFont typeface="Garamond" pitchFamily="18" charset="0"/>
        <a:buChar char="◦"/>
        <a:defRPr sz="2400" kern="1200">
          <a:solidFill>
            <a:schemeClr val="tx1">
              <a:lumMod val="75000"/>
              <a:lumOff val="25000"/>
            </a:schemeClr>
          </a:solidFill>
          <a:latin typeface="+mn-lt"/>
          <a:ea typeface="+mn-ea"/>
          <a:cs typeface="+mn-cs"/>
        </a:defRPr>
      </a:lvl3pPr>
      <a:lvl4pPr marL="1005840" indent="-182880" algn="l" defTabSz="914400" rtl="0" eaLnBrk="1" latinLnBrk="0" hangingPunct="1">
        <a:lnSpc>
          <a:spcPct val="100000"/>
        </a:lnSpc>
        <a:spcBef>
          <a:spcPts val="500"/>
        </a:spcBef>
        <a:spcAft>
          <a:spcPts val="600"/>
        </a:spcAft>
        <a:buClr>
          <a:schemeClr val="tx1">
            <a:lumMod val="85000"/>
            <a:lumOff val="15000"/>
          </a:schemeClr>
        </a:buClr>
        <a:buFont typeface="Garamond" pitchFamily="18" charset="0"/>
        <a:buChar char="◦"/>
        <a:defRPr sz="2400" kern="1200">
          <a:solidFill>
            <a:schemeClr val="tx1">
              <a:lumMod val="75000"/>
              <a:lumOff val="25000"/>
            </a:schemeClr>
          </a:solidFill>
          <a:latin typeface="+mn-lt"/>
          <a:ea typeface="+mn-ea"/>
          <a:cs typeface="+mn-cs"/>
        </a:defRPr>
      </a:lvl4pPr>
      <a:lvl5pPr marL="1280160" indent="-182880" algn="l" defTabSz="914400" rtl="0" eaLnBrk="1" latinLnBrk="0" hangingPunct="1">
        <a:lnSpc>
          <a:spcPct val="100000"/>
        </a:lnSpc>
        <a:spcBef>
          <a:spcPts val="500"/>
        </a:spcBef>
        <a:spcAft>
          <a:spcPts val="600"/>
        </a:spcAft>
        <a:buClr>
          <a:schemeClr val="tx1">
            <a:lumMod val="85000"/>
            <a:lumOff val="15000"/>
          </a:schemeClr>
        </a:buClr>
        <a:buFont typeface="Garamond" pitchFamily="18" charset="0"/>
        <a:buChar char="◦"/>
        <a:defRPr sz="2400" kern="1200">
          <a:solidFill>
            <a:schemeClr val="tx1">
              <a:lumMod val="75000"/>
              <a:lumOff val="25000"/>
            </a:schemeClr>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47E94-96D2-C49D-C1A7-8817E8870F79}"/>
              </a:ext>
            </a:extLst>
          </p:cNvPr>
          <p:cNvSpPr>
            <a:spLocks noGrp="1"/>
          </p:cNvSpPr>
          <p:nvPr>
            <p:ph type="ctrTitle"/>
          </p:nvPr>
        </p:nvSpPr>
        <p:spPr>
          <a:xfrm>
            <a:off x="662318" y="3048444"/>
            <a:ext cx="6586279" cy="2008575"/>
          </a:xfrm>
        </p:spPr>
        <p:txBody>
          <a:bodyPr/>
          <a:lstStyle/>
          <a:p>
            <a:r>
              <a:rPr lang="en-US" sz="3200" dirty="0"/>
              <a:t>From the Courtroom to the boardroom: Winning big by utilizing emotional intelligence knowledge and strategies</a:t>
            </a:r>
          </a:p>
        </p:txBody>
      </p:sp>
    </p:spTree>
    <p:extLst>
      <p:ext uri="{BB962C8B-B14F-4D97-AF65-F5344CB8AC3E}">
        <p14:creationId xmlns:p14="http://schemas.microsoft.com/office/powerpoint/2010/main" val="3289592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936a6c3fb3_0_20"/>
          <p:cNvSpPr txBox="1">
            <a:spLocks noGrp="1"/>
          </p:cNvSpPr>
          <p:nvPr>
            <p:ph type="title"/>
          </p:nvPr>
        </p:nvSpPr>
        <p:spPr>
          <a:xfrm>
            <a:off x="1158902" y="2683239"/>
            <a:ext cx="9996600" cy="1825500"/>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dk2"/>
              </a:buClr>
              <a:buSzPts val="5600"/>
              <a:buFont typeface="Arial"/>
              <a:buNone/>
            </a:pPr>
            <a:r>
              <a:rPr lang="en-US"/>
              <a:t>SOME INTRO TEXT HERE AND HERE AND HERE</a:t>
            </a:r>
            <a:endParaRPr/>
          </a:p>
        </p:txBody>
      </p:sp>
      <p:sp>
        <p:nvSpPr>
          <p:cNvPr id="187" name="Google Shape;187;g2936a6c3fb3_0_20"/>
          <p:cNvSpPr txBox="1">
            <a:spLocks noGrp="1"/>
          </p:cNvSpPr>
          <p:nvPr>
            <p:ph type="body" idx="1"/>
          </p:nvPr>
        </p:nvSpPr>
        <p:spPr>
          <a:xfrm>
            <a:off x="1827062" y="4651599"/>
            <a:ext cx="8305800" cy="1200600"/>
          </a:xfrm>
          <a:prstGeom prst="rect">
            <a:avLst/>
          </a:prstGeom>
          <a:noFill/>
          <a:ln>
            <a:noFill/>
          </a:ln>
        </p:spPr>
        <p:txBody>
          <a:bodyPr spcFirstLastPara="1" wrap="square" lIns="0" tIns="0" rIns="0" bIns="0" anchor="t" anchorCtr="0">
            <a:normAutofit/>
          </a:bodyPr>
          <a:lstStyle/>
          <a:p>
            <a:pPr marL="0" lvl="0" indent="0" algn="ctr" rtl="0">
              <a:lnSpc>
                <a:spcPct val="100000"/>
              </a:lnSpc>
              <a:spcBef>
                <a:spcPts val="0"/>
              </a:spcBef>
              <a:spcAft>
                <a:spcPts val="0"/>
              </a:spcAft>
              <a:buSzPts val="2100"/>
              <a:buFont typeface="Arial"/>
              <a:buNone/>
            </a:pPr>
            <a:r>
              <a:rPr lang="en-US"/>
              <a:t>Some subtitle text to go here</a:t>
            </a:r>
            <a:endParaRPr/>
          </a:p>
        </p:txBody>
      </p:sp>
      <p:pic>
        <p:nvPicPr>
          <p:cNvPr id="188" name="Google Shape;188;g2936a6c3fb3_0_20"/>
          <p:cNvPicPr preferRelativeResize="0"/>
          <p:nvPr/>
        </p:nvPicPr>
        <p:blipFill rotWithShape="1">
          <a:blip r:embed="rId3">
            <a:alphaModFix/>
          </a:blip>
          <a:srcRect t="43543" b="7299"/>
          <a:stretch/>
        </p:blipFill>
        <p:spPr>
          <a:xfrm>
            <a:off x="906100" y="1127325"/>
            <a:ext cx="5084726" cy="4603351"/>
          </a:xfrm>
          <a:prstGeom prst="rect">
            <a:avLst/>
          </a:prstGeom>
          <a:noFill/>
          <a:ln>
            <a:noFill/>
          </a:ln>
        </p:spPr>
      </p:pic>
      <p:pic>
        <p:nvPicPr>
          <p:cNvPr id="189" name="Google Shape;189;g2936a6c3fb3_0_20"/>
          <p:cNvPicPr preferRelativeResize="0"/>
          <p:nvPr/>
        </p:nvPicPr>
        <p:blipFill rotWithShape="1">
          <a:blip r:embed="rId4">
            <a:alphaModFix/>
          </a:blip>
          <a:srcRect t="43829" b="7335"/>
          <a:stretch/>
        </p:blipFill>
        <p:spPr>
          <a:xfrm>
            <a:off x="640300" y="807596"/>
            <a:ext cx="5456851" cy="4908104"/>
          </a:xfrm>
          <a:prstGeom prst="rect">
            <a:avLst/>
          </a:prstGeom>
          <a:noFill/>
          <a:ln>
            <a:noFill/>
          </a:ln>
        </p:spPr>
      </p:pic>
      <p:pic>
        <p:nvPicPr>
          <p:cNvPr id="190" name="Google Shape;190;g2936a6c3fb3_0_20"/>
          <p:cNvPicPr preferRelativeResize="0"/>
          <p:nvPr/>
        </p:nvPicPr>
        <p:blipFill rotWithShape="1">
          <a:blip r:embed="rId5">
            <a:alphaModFix/>
          </a:blip>
          <a:srcRect t="43796" b="6850"/>
          <a:stretch/>
        </p:blipFill>
        <p:spPr>
          <a:xfrm>
            <a:off x="6097153" y="807600"/>
            <a:ext cx="5399672" cy="49080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2936a6c3fb3_0_12"/>
          <p:cNvPicPr preferRelativeResize="0"/>
          <p:nvPr/>
        </p:nvPicPr>
        <p:blipFill rotWithShape="1">
          <a:blip r:embed="rId3">
            <a:alphaModFix/>
          </a:blip>
          <a:srcRect t="44100" b="7367"/>
          <a:stretch/>
        </p:blipFill>
        <p:spPr>
          <a:xfrm>
            <a:off x="2932813" y="1203325"/>
            <a:ext cx="6326374" cy="56546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936a6c3fb3_0_33"/>
          <p:cNvSpPr txBox="1">
            <a:spLocks noGrp="1"/>
          </p:cNvSpPr>
          <p:nvPr>
            <p:ph type="body" idx="1"/>
          </p:nvPr>
        </p:nvSpPr>
        <p:spPr>
          <a:xfrm>
            <a:off x="946279" y="1726239"/>
            <a:ext cx="4880700" cy="640200"/>
          </a:xfrm>
          <a:prstGeom prst="rect">
            <a:avLst/>
          </a:prstGeom>
          <a:noFill/>
          <a:ln>
            <a:noFill/>
          </a:ln>
        </p:spPr>
        <p:txBody>
          <a:bodyPr spcFirstLastPara="1" wrap="square" lIns="0" tIns="0" rIns="0" bIns="0" anchor="ctr" anchorCtr="0">
            <a:normAutofit fontScale="92500"/>
          </a:bodyPr>
          <a:lstStyle/>
          <a:p>
            <a:pPr marL="0" lvl="0" indent="0" algn="l" rtl="0">
              <a:lnSpc>
                <a:spcPct val="100000"/>
              </a:lnSpc>
              <a:spcBef>
                <a:spcPts val="0"/>
              </a:spcBef>
              <a:spcAft>
                <a:spcPts val="0"/>
              </a:spcAft>
              <a:buSzPts val="2400"/>
              <a:buFont typeface="Arial"/>
              <a:buNone/>
            </a:pPr>
            <a:r>
              <a:rPr lang="en-US"/>
              <a:t>In the Boardroom </a:t>
            </a:r>
            <a:endParaRPr/>
          </a:p>
          <a:p>
            <a:pPr marL="0" lvl="0" indent="0" algn="l" rtl="0">
              <a:lnSpc>
                <a:spcPct val="100000"/>
              </a:lnSpc>
              <a:spcBef>
                <a:spcPts val="0"/>
              </a:spcBef>
              <a:spcAft>
                <a:spcPts val="0"/>
              </a:spcAft>
              <a:buSzPts val="2400"/>
              <a:buFont typeface="Arial"/>
              <a:buNone/>
            </a:pPr>
            <a:r>
              <a:rPr lang="en-US"/>
              <a:t>(at the Negotiating Table)</a:t>
            </a:r>
            <a:endParaRPr/>
          </a:p>
        </p:txBody>
      </p:sp>
      <p:sp>
        <p:nvSpPr>
          <p:cNvPr id="201" name="Google Shape;201;g2936a6c3fb3_0_33"/>
          <p:cNvSpPr txBox="1">
            <a:spLocks noGrp="1"/>
          </p:cNvSpPr>
          <p:nvPr>
            <p:ph type="body" idx="3"/>
          </p:nvPr>
        </p:nvSpPr>
        <p:spPr>
          <a:xfrm>
            <a:off x="6373375" y="1726250"/>
            <a:ext cx="5092200" cy="6402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2400"/>
              <a:buFont typeface="Arial"/>
              <a:buNone/>
            </a:pPr>
            <a:r>
              <a:rPr lang="en-US"/>
              <a:t>In the Courtroom</a:t>
            </a:r>
            <a:endParaRPr/>
          </a:p>
        </p:txBody>
      </p:sp>
      <p:sp>
        <p:nvSpPr>
          <p:cNvPr id="202" name="Google Shape;202;g2936a6c3fb3_0_33"/>
          <p:cNvSpPr txBox="1">
            <a:spLocks noGrp="1"/>
          </p:cNvSpPr>
          <p:nvPr>
            <p:ph type="title"/>
          </p:nvPr>
        </p:nvSpPr>
        <p:spPr>
          <a:xfrm>
            <a:off x="510746" y="395416"/>
            <a:ext cx="8484900" cy="724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4200"/>
              <a:buFont typeface="Arial"/>
              <a:buNone/>
            </a:pPr>
            <a:r>
              <a:rPr lang="en-US"/>
              <a:t>EQ in Relationships with Other Lawyers</a:t>
            </a:r>
            <a:endParaRPr/>
          </a:p>
        </p:txBody>
      </p:sp>
      <p:pic>
        <p:nvPicPr>
          <p:cNvPr id="203" name="Google Shape;203;g2936a6c3fb3_0_33"/>
          <p:cNvPicPr preferRelativeResize="0"/>
          <p:nvPr/>
        </p:nvPicPr>
        <p:blipFill>
          <a:blip r:embed="rId3">
            <a:alphaModFix/>
          </a:blip>
          <a:stretch>
            <a:fillRect/>
          </a:stretch>
        </p:blipFill>
        <p:spPr>
          <a:xfrm>
            <a:off x="946275" y="2483700"/>
            <a:ext cx="4076000" cy="3617475"/>
          </a:xfrm>
          <a:prstGeom prst="rect">
            <a:avLst/>
          </a:prstGeom>
          <a:noFill/>
          <a:ln>
            <a:noFill/>
          </a:ln>
        </p:spPr>
      </p:pic>
      <p:pic>
        <p:nvPicPr>
          <p:cNvPr id="204" name="Google Shape;204;g2936a6c3fb3_0_33"/>
          <p:cNvPicPr preferRelativeResize="0"/>
          <p:nvPr/>
        </p:nvPicPr>
        <p:blipFill>
          <a:blip r:embed="rId4">
            <a:alphaModFix/>
          </a:blip>
          <a:stretch>
            <a:fillRect/>
          </a:stretch>
        </p:blipFill>
        <p:spPr>
          <a:xfrm>
            <a:off x="6373370" y="2366450"/>
            <a:ext cx="4169281" cy="3617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936a6c3fb3_0_56"/>
          <p:cNvSpPr txBox="1">
            <a:spLocks noGrp="1"/>
          </p:cNvSpPr>
          <p:nvPr>
            <p:ph type="title"/>
          </p:nvPr>
        </p:nvSpPr>
        <p:spPr>
          <a:xfrm>
            <a:off x="510746" y="395416"/>
            <a:ext cx="8484900" cy="724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4200"/>
              <a:buFont typeface="Arial"/>
              <a:buNone/>
            </a:pPr>
            <a:r>
              <a:rPr lang="en-US"/>
              <a:t>Becoming a More Emotionally Intelligent Lawyer</a:t>
            </a:r>
            <a:endParaRPr/>
          </a:p>
        </p:txBody>
      </p:sp>
      <p:sp>
        <p:nvSpPr>
          <p:cNvPr id="210" name="Google Shape;210;g2936a6c3fb3_0_56"/>
          <p:cNvSpPr txBox="1">
            <a:spLocks noGrp="1"/>
          </p:cNvSpPr>
          <p:nvPr>
            <p:ph type="body" idx="4294967295"/>
          </p:nvPr>
        </p:nvSpPr>
        <p:spPr>
          <a:xfrm>
            <a:off x="849922" y="1511154"/>
            <a:ext cx="10492200" cy="4454700"/>
          </a:xfrm>
          <a:prstGeom prst="rect">
            <a:avLst/>
          </a:prstGeom>
          <a:noFill/>
          <a:ln>
            <a:noFill/>
          </a:ln>
        </p:spPr>
        <p:txBody>
          <a:bodyPr spcFirstLastPara="1" wrap="square" lIns="0" tIns="0" rIns="0" bIns="0" anchor="t" anchorCtr="0">
            <a:noAutofit/>
          </a:bodyPr>
          <a:lstStyle/>
          <a:p>
            <a:pPr marL="457200" lvl="1" indent="-266700" algn="l" rtl="0">
              <a:lnSpc>
                <a:spcPct val="100000"/>
              </a:lnSpc>
              <a:spcBef>
                <a:spcPts val="1100"/>
              </a:spcBef>
              <a:spcAft>
                <a:spcPts val="0"/>
              </a:spcAft>
              <a:buSzPts val="3000"/>
              <a:buChar char="•"/>
            </a:pPr>
            <a:r>
              <a:rPr lang="en-US" sz="3000"/>
              <a:t>Introspection</a:t>
            </a:r>
            <a:endParaRPr sz="3000"/>
          </a:p>
          <a:p>
            <a:pPr marL="457200" lvl="1" indent="-266700" algn="l" rtl="0">
              <a:lnSpc>
                <a:spcPct val="100000"/>
              </a:lnSpc>
              <a:spcBef>
                <a:spcPts val="1100"/>
              </a:spcBef>
              <a:spcAft>
                <a:spcPts val="0"/>
              </a:spcAft>
              <a:buSzPts val="3000"/>
              <a:buChar char="•"/>
            </a:pPr>
            <a:r>
              <a:rPr lang="en-US" sz="3000"/>
              <a:t>Mindfulness</a:t>
            </a:r>
            <a:endParaRPr sz="3000"/>
          </a:p>
          <a:p>
            <a:pPr marL="457200" lvl="1" indent="-266700" algn="l" rtl="0">
              <a:lnSpc>
                <a:spcPct val="100000"/>
              </a:lnSpc>
              <a:spcBef>
                <a:spcPts val="1100"/>
              </a:spcBef>
              <a:spcAft>
                <a:spcPts val="0"/>
              </a:spcAft>
              <a:buSzPts val="3000"/>
              <a:buChar char="•"/>
            </a:pPr>
            <a:r>
              <a:rPr lang="en-US" sz="3000"/>
              <a:t>Expanding Emotional Awareness</a:t>
            </a:r>
            <a:endParaRPr sz="3000"/>
          </a:p>
          <a:p>
            <a:pPr marL="457200" lvl="1" indent="-266700" algn="l" rtl="0">
              <a:lnSpc>
                <a:spcPct val="100000"/>
              </a:lnSpc>
              <a:spcBef>
                <a:spcPts val="1100"/>
              </a:spcBef>
              <a:spcAft>
                <a:spcPts val="0"/>
              </a:spcAft>
              <a:buSzPts val="3000"/>
              <a:buChar char="•"/>
            </a:pPr>
            <a:r>
              <a:rPr lang="en-US" sz="3000"/>
              <a:t>Persevere</a:t>
            </a:r>
            <a:endParaRPr sz="3000"/>
          </a:p>
        </p:txBody>
      </p:sp>
      <p:pic>
        <p:nvPicPr>
          <p:cNvPr id="211" name="Google Shape;211;g2936a6c3fb3_0_56"/>
          <p:cNvPicPr preferRelativeResize="0"/>
          <p:nvPr/>
        </p:nvPicPr>
        <p:blipFill>
          <a:blip r:embed="rId3">
            <a:alphaModFix/>
          </a:blip>
          <a:stretch>
            <a:fillRect/>
          </a:stretch>
        </p:blipFill>
        <p:spPr>
          <a:xfrm>
            <a:off x="3357525" y="3463025"/>
            <a:ext cx="3422975" cy="2662300"/>
          </a:xfrm>
          <a:prstGeom prst="rect">
            <a:avLst/>
          </a:prstGeom>
          <a:noFill/>
          <a:ln>
            <a:noFill/>
          </a:ln>
        </p:spPr>
      </p:pic>
      <p:pic>
        <p:nvPicPr>
          <p:cNvPr id="212" name="Google Shape;212;g2936a6c3fb3_0_56"/>
          <p:cNvPicPr preferRelativeResize="0"/>
          <p:nvPr/>
        </p:nvPicPr>
        <p:blipFill>
          <a:blip r:embed="rId4">
            <a:alphaModFix/>
          </a:blip>
          <a:stretch>
            <a:fillRect/>
          </a:stretch>
        </p:blipFill>
        <p:spPr>
          <a:xfrm>
            <a:off x="6946600" y="1907113"/>
            <a:ext cx="4608225" cy="36627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936a6c3fb3_0_63"/>
          <p:cNvSpPr txBox="1">
            <a:spLocks noGrp="1"/>
          </p:cNvSpPr>
          <p:nvPr>
            <p:ph type="title"/>
          </p:nvPr>
        </p:nvSpPr>
        <p:spPr>
          <a:xfrm>
            <a:off x="510746" y="395416"/>
            <a:ext cx="8484900" cy="724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4200"/>
              <a:buFont typeface="Arial"/>
              <a:buNone/>
            </a:pPr>
            <a:r>
              <a:rPr lang="en-US"/>
              <a:t>Becoming a More Emotionally Intelligent Lawyer</a:t>
            </a:r>
            <a:endParaRPr/>
          </a:p>
        </p:txBody>
      </p:sp>
      <p:sp>
        <p:nvSpPr>
          <p:cNvPr id="218" name="Google Shape;218;g2936a6c3fb3_0_63"/>
          <p:cNvSpPr txBox="1">
            <a:spLocks noGrp="1"/>
          </p:cNvSpPr>
          <p:nvPr>
            <p:ph type="body" idx="4294967295"/>
          </p:nvPr>
        </p:nvSpPr>
        <p:spPr>
          <a:xfrm>
            <a:off x="849922" y="1511154"/>
            <a:ext cx="10492200" cy="4454700"/>
          </a:xfrm>
          <a:prstGeom prst="rect">
            <a:avLst/>
          </a:prstGeom>
          <a:noFill/>
          <a:ln>
            <a:noFill/>
          </a:ln>
        </p:spPr>
        <p:txBody>
          <a:bodyPr spcFirstLastPara="1" wrap="square" lIns="0" tIns="0" rIns="0" bIns="0" anchor="t" anchorCtr="0">
            <a:noAutofit/>
          </a:bodyPr>
          <a:lstStyle/>
          <a:p>
            <a:pPr marL="457200" lvl="1" indent="-228600" algn="l" rtl="0">
              <a:lnSpc>
                <a:spcPct val="100000"/>
              </a:lnSpc>
              <a:spcBef>
                <a:spcPts val="1100"/>
              </a:spcBef>
              <a:spcAft>
                <a:spcPts val="0"/>
              </a:spcAft>
              <a:buSzPts val="2400"/>
              <a:buChar char="•"/>
            </a:pPr>
            <a:r>
              <a:rPr lang="en-US"/>
              <a:t>Leadership</a:t>
            </a:r>
            <a:endParaRPr/>
          </a:p>
          <a:p>
            <a:pPr marL="457200" lvl="1" indent="-228600" algn="l" rtl="0">
              <a:lnSpc>
                <a:spcPct val="100000"/>
              </a:lnSpc>
              <a:spcBef>
                <a:spcPts val="1100"/>
              </a:spcBef>
              <a:spcAft>
                <a:spcPts val="0"/>
              </a:spcAft>
              <a:buSzPts val="2400"/>
              <a:buChar char="•"/>
            </a:pPr>
            <a:r>
              <a:rPr lang="en-US"/>
              <a:t>Hiring and Talent Acquisition</a:t>
            </a:r>
            <a:endParaRPr/>
          </a:p>
          <a:p>
            <a:pPr marL="457200" lvl="1" indent="-228600" algn="l" rtl="0">
              <a:lnSpc>
                <a:spcPct val="100000"/>
              </a:lnSpc>
              <a:spcBef>
                <a:spcPts val="1100"/>
              </a:spcBef>
              <a:spcAft>
                <a:spcPts val="0"/>
              </a:spcAft>
              <a:buSzPts val="2400"/>
              <a:buChar char="•"/>
            </a:pPr>
            <a:r>
              <a:rPr lang="en-US"/>
              <a:t>Developing EQ Internally</a:t>
            </a:r>
            <a:endParaRPr/>
          </a:p>
          <a:p>
            <a:pPr marL="457200" lvl="1" indent="-228600" algn="l" rtl="0">
              <a:lnSpc>
                <a:spcPct val="100000"/>
              </a:lnSpc>
              <a:spcBef>
                <a:spcPts val="1100"/>
              </a:spcBef>
              <a:spcAft>
                <a:spcPts val="0"/>
              </a:spcAft>
              <a:buSzPts val="2400"/>
              <a:buChar char="•"/>
            </a:pPr>
            <a:r>
              <a:rPr lang="en-US"/>
              <a:t>EQ Assessments</a:t>
            </a:r>
            <a:endParaRPr/>
          </a:p>
          <a:p>
            <a:pPr marL="731520" lvl="2" indent="-182879" algn="l" rtl="0">
              <a:lnSpc>
                <a:spcPct val="100000"/>
              </a:lnSpc>
              <a:spcBef>
                <a:spcPts val="1100"/>
              </a:spcBef>
              <a:spcAft>
                <a:spcPts val="0"/>
              </a:spcAft>
              <a:buSzPts val="2400"/>
              <a:buChar char="◦"/>
            </a:pPr>
            <a:r>
              <a:rPr lang="en-US"/>
              <a:t>Mayer-Salovey-Caruso Emotional Intelligence Test</a:t>
            </a:r>
            <a:endParaRPr/>
          </a:p>
          <a:p>
            <a:pPr marL="731520" lvl="2" indent="-182879" algn="l" rtl="0">
              <a:lnSpc>
                <a:spcPct val="100000"/>
              </a:lnSpc>
              <a:spcBef>
                <a:spcPts val="1100"/>
              </a:spcBef>
              <a:spcAft>
                <a:spcPts val="0"/>
              </a:spcAft>
              <a:buSzPts val="2400"/>
              <a:buChar char="◦"/>
            </a:pPr>
            <a:r>
              <a:rPr lang="en-US"/>
              <a:t>Emotional Quotient Inventory 2.0 (EW-i 2.0)</a:t>
            </a:r>
            <a:endParaRPr/>
          </a:p>
          <a:p>
            <a:pPr marL="731520" lvl="2" indent="-182879" algn="l" rtl="0">
              <a:lnSpc>
                <a:spcPct val="100000"/>
              </a:lnSpc>
              <a:spcBef>
                <a:spcPts val="1100"/>
              </a:spcBef>
              <a:spcAft>
                <a:spcPts val="0"/>
              </a:spcAft>
              <a:buSzPts val="2400"/>
              <a:buChar char="◦"/>
            </a:pPr>
            <a:r>
              <a:rPr lang="en-US"/>
              <a:t>Emotional and Social Competence Inventory</a:t>
            </a:r>
            <a:endParaRPr/>
          </a:p>
        </p:txBody>
      </p:sp>
      <p:pic>
        <p:nvPicPr>
          <p:cNvPr id="219" name="Google Shape;219;g2936a6c3fb3_0_63"/>
          <p:cNvPicPr preferRelativeResize="0"/>
          <p:nvPr/>
        </p:nvPicPr>
        <p:blipFill>
          <a:blip r:embed="rId3">
            <a:alphaModFix/>
          </a:blip>
          <a:stretch>
            <a:fillRect/>
          </a:stretch>
        </p:blipFill>
        <p:spPr>
          <a:xfrm>
            <a:off x="8672272" y="1511150"/>
            <a:ext cx="2669853" cy="2035925"/>
          </a:xfrm>
          <a:prstGeom prst="rect">
            <a:avLst/>
          </a:prstGeom>
          <a:noFill/>
          <a:ln>
            <a:noFill/>
          </a:ln>
        </p:spPr>
      </p:pic>
      <p:pic>
        <p:nvPicPr>
          <p:cNvPr id="220" name="Google Shape;220;g2936a6c3fb3_0_63"/>
          <p:cNvPicPr preferRelativeResize="0"/>
          <p:nvPr/>
        </p:nvPicPr>
        <p:blipFill>
          <a:blip r:embed="rId4">
            <a:alphaModFix/>
          </a:blip>
          <a:stretch>
            <a:fillRect/>
          </a:stretch>
        </p:blipFill>
        <p:spPr>
          <a:xfrm>
            <a:off x="5392600" y="1511150"/>
            <a:ext cx="3279675" cy="1721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47E94-96D2-C49D-C1A7-8817E8870F79}"/>
              </a:ext>
            </a:extLst>
          </p:cNvPr>
          <p:cNvSpPr>
            <a:spLocks noGrp="1"/>
          </p:cNvSpPr>
          <p:nvPr>
            <p:ph type="ctrTitle"/>
          </p:nvPr>
        </p:nvSpPr>
        <p:spPr>
          <a:xfrm>
            <a:off x="662318" y="3048444"/>
            <a:ext cx="6586279" cy="2008575"/>
          </a:xfrm>
        </p:spPr>
        <p:txBody>
          <a:bodyPr/>
          <a:lstStyle/>
          <a:p>
            <a:r>
              <a:rPr lang="en-US" dirty="0"/>
              <a:t>What is new in employment law</a:t>
            </a:r>
          </a:p>
        </p:txBody>
      </p:sp>
      <p:sp>
        <p:nvSpPr>
          <p:cNvPr id="5" name="Subtitle 4">
            <a:extLst>
              <a:ext uri="{FF2B5EF4-FFF2-40B4-BE49-F238E27FC236}">
                <a16:creationId xmlns:a16="http://schemas.microsoft.com/office/drawing/2014/main" id="{CD3C476B-00B8-E2D1-73EA-93890C1EDD96}"/>
              </a:ext>
            </a:extLst>
          </p:cNvPr>
          <p:cNvSpPr>
            <a:spLocks noGrp="1"/>
          </p:cNvSpPr>
          <p:nvPr>
            <p:ph type="subTitle" idx="1"/>
          </p:nvPr>
        </p:nvSpPr>
        <p:spPr>
          <a:xfrm>
            <a:off x="662318" y="5169245"/>
            <a:ext cx="6586279" cy="1114324"/>
          </a:xfrm>
        </p:spPr>
        <p:txBody>
          <a:bodyPr/>
          <a:lstStyle/>
          <a:p>
            <a:r>
              <a:rPr lang="en-US" dirty="0"/>
              <a:t>Legal Update for Law Firms and Their Clients</a:t>
            </a:r>
          </a:p>
        </p:txBody>
      </p:sp>
    </p:spTree>
    <p:extLst>
      <p:ext uri="{BB962C8B-B14F-4D97-AF65-F5344CB8AC3E}">
        <p14:creationId xmlns:p14="http://schemas.microsoft.com/office/powerpoint/2010/main" val="820171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4B61-7CF4-495C-63B5-08AA32783C73}"/>
              </a:ext>
            </a:extLst>
          </p:cNvPr>
          <p:cNvSpPr>
            <a:spLocks noGrp="1"/>
          </p:cNvSpPr>
          <p:nvPr>
            <p:ph type="title"/>
          </p:nvPr>
        </p:nvSpPr>
        <p:spPr>
          <a:xfrm>
            <a:off x="1158902" y="2683239"/>
            <a:ext cx="9996616" cy="1825475"/>
          </a:xfrm>
        </p:spPr>
        <p:txBody>
          <a:bodyPr/>
          <a:lstStyle/>
          <a:p>
            <a:r>
              <a:rPr lang="en-US" sz="4000" dirty="0"/>
              <a:t>Ali Hinckley</a:t>
            </a:r>
            <a:br>
              <a:rPr lang="en-US" sz="4000" dirty="0"/>
            </a:br>
            <a:r>
              <a:rPr lang="en-US" sz="4000" dirty="0"/>
              <a:t>&amp; </a:t>
            </a:r>
            <a:br>
              <a:rPr lang="en-US" sz="4000" dirty="0"/>
            </a:br>
            <a:r>
              <a:rPr lang="en-US" sz="4000" dirty="0"/>
              <a:t>Charmaine Becken</a:t>
            </a:r>
          </a:p>
        </p:txBody>
      </p:sp>
      <p:sp>
        <p:nvSpPr>
          <p:cNvPr id="3" name="Content Placeholder 2">
            <a:extLst>
              <a:ext uri="{FF2B5EF4-FFF2-40B4-BE49-F238E27FC236}">
                <a16:creationId xmlns:a16="http://schemas.microsoft.com/office/drawing/2014/main" id="{E3DAE827-766C-1B2C-9C1F-BD1540DB2070}"/>
              </a:ext>
            </a:extLst>
          </p:cNvPr>
          <p:cNvSpPr>
            <a:spLocks noGrp="1"/>
          </p:cNvSpPr>
          <p:nvPr>
            <p:ph idx="1"/>
          </p:nvPr>
        </p:nvSpPr>
        <p:spPr>
          <a:xfrm>
            <a:off x="1827062" y="4651599"/>
            <a:ext cx="8305800" cy="1200502"/>
          </a:xfrm>
        </p:spPr>
        <p:txBody>
          <a:bodyPr>
            <a:normAutofit fontScale="92500" lnSpcReduction="10000"/>
          </a:bodyPr>
          <a:lstStyle/>
          <a:p>
            <a:r>
              <a:rPr lang="en-US" dirty="0"/>
              <a:t>Legal Netlink Alliance</a:t>
            </a:r>
          </a:p>
          <a:p>
            <a:r>
              <a:rPr lang="en-US" dirty="0"/>
              <a:t>2023 US Fall General Meeting</a:t>
            </a:r>
          </a:p>
          <a:p>
            <a:r>
              <a:rPr lang="en-US" dirty="0"/>
              <a:t>Dallas, Texas</a:t>
            </a:r>
          </a:p>
        </p:txBody>
      </p:sp>
    </p:spTree>
    <p:extLst>
      <p:ext uri="{BB962C8B-B14F-4D97-AF65-F5344CB8AC3E}">
        <p14:creationId xmlns:p14="http://schemas.microsoft.com/office/powerpoint/2010/main" val="2087543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C112C723-5B71-471A-9F60-70CABB570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854AEF-1605-0B84-4099-274E6FB79F2C}"/>
              </a:ext>
            </a:extLst>
          </p:cNvPr>
          <p:cNvSpPr>
            <a:spLocks noGrp="1"/>
          </p:cNvSpPr>
          <p:nvPr>
            <p:ph type="ctrTitle"/>
          </p:nvPr>
        </p:nvSpPr>
        <p:spPr>
          <a:xfrm>
            <a:off x="8560024" y="966774"/>
            <a:ext cx="3238829" cy="3728374"/>
          </a:xfrm>
        </p:spPr>
        <p:txBody>
          <a:bodyPr>
            <a:normAutofit/>
          </a:bodyPr>
          <a:lstStyle/>
          <a:p>
            <a:pPr algn="just"/>
            <a:r>
              <a:rPr lang="en-US" sz="4800" dirty="0">
                <a:solidFill>
                  <a:srgbClr val="FFFFFF"/>
                </a:solidFill>
              </a:rPr>
              <a:t>“OFF Table Topics” – Holiday Dinner Edition </a:t>
            </a:r>
          </a:p>
        </p:txBody>
      </p:sp>
      <p:sp>
        <p:nvSpPr>
          <p:cNvPr id="3" name="Subtitle 2">
            <a:extLst>
              <a:ext uri="{FF2B5EF4-FFF2-40B4-BE49-F238E27FC236}">
                <a16:creationId xmlns:a16="http://schemas.microsoft.com/office/drawing/2014/main" id="{50B31F83-A968-989F-FCEA-9D42B67178FA}"/>
              </a:ext>
            </a:extLst>
          </p:cNvPr>
          <p:cNvSpPr>
            <a:spLocks noGrp="1"/>
          </p:cNvSpPr>
          <p:nvPr>
            <p:ph type="subTitle" idx="1"/>
          </p:nvPr>
        </p:nvSpPr>
        <p:spPr>
          <a:xfrm>
            <a:off x="8560024" y="4708186"/>
            <a:ext cx="3238829" cy="1496816"/>
          </a:xfrm>
        </p:spPr>
        <p:txBody>
          <a:bodyPr>
            <a:normAutofit/>
          </a:bodyPr>
          <a:lstStyle/>
          <a:p>
            <a:r>
              <a:rPr lang="en-US" sz="1400" dirty="0">
                <a:solidFill>
                  <a:srgbClr val="FFFFFF"/>
                </a:solidFill>
              </a:rPr>
              <a:t>Income, Religion, Gender</a:t>
            </a:r>
          </a:p>
        </p:txBody>
      </p:sp>
      <p:sp>
        <p:nvSpPr>
          <p:cNvPr id="1037" name="Rectangle 1036">
            <a:extLst>
              <a:ext uri="{FF2B5EF4-FFF2-40B4-BE49-F238E27FC236}">
                <a16:creationId xmlns:a16="http://schemas.microsoft.com/office/drawing/2014/main" id="{7D74B5CB-8989-41DE-8C57-309B1AC23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75FC98E9-CCED-466C-9F5E-CD4D6D7EA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pic>
        <p:nvPicPr>
          <p:cNvPr id="1030" name="Picture 6" descr="329,002 Holiday Dinner Stock Photos - Free &amp; Royalty-Free Stock Photos from  Dreamstime">
            <a:extLst>
              <a:ext uri="{FF2B5EF4-FFF2-40B4-BE49-F238E27FC236}">
                <a16:creationId xmlns:a16="http://schemas.microsoft.com/office/drawing/2014/main" id="{4D44373F-F66D-332A-3D49-A59C6028CF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5" r="15324" b="1"/>
          <a:stretch/>
        </p:blipFill>
        <p:spPr bwMode="auto">
          <a:xfrm>
            <a:off x="806116" y="810929"/>
            <a:ext cx="6583680" cy="52361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A79C3081-6189-4E56-9B4F-B227A3DD8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43" name="Straight Connector 1042">
            <a:extLst>
              <a:ext uri="{FF2B5EF4-FFF2-40B4-BE49-F238E27FC236}">
                <a16:creationId xmlns:a16="http://schemas.microsoft.com/office/drawing/2014/main" id="{E5FEA33E-9AA0-4794-B17A-00AD65A294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C24F0374-FF22-411A-ADD9-D72872033C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D5BCA7AC-8224-4DFE-8D12-8287C7B055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9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9833-8898-1867-1535-B4111D34349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65ACB3C9-C83B-E8A4-93C5-565671AA1E61}"/>
              </a:ext>
            </a:extLst>
          </p:cNvPr>
          <p:cNvSpPr>
            <a:spLocks noGrp="1"/>
          </p:cNvSpPr>
          <p:nvPr>
            <p:ph idx="1"/>
          </p:nvPr>
        </p:nvSpPr>
        <p:spPr/>
        <p:txBody>
          <a:bodyPr/>
          <a:lstStyle/>
          <a:p>
            <a:pPr marL="342900" indent="-342900">
              <a:buFont typeface="Arial" panose="020B0604020202020204" pitchFamily="34" charset="0"/>
              <a:buChar char="•"/>
            </a:pPr>
            <a:r>
              <a:rPr lang="en-US" dirty="0"/>
              <a:t>Income – Leave and Pay Transparency Policies</a:t>
            </a:r>
          </a:p>
          <a:p>
            <a:pPr marL="342900" indent="-342900">
              <a:buFont typeface="Arial" panose="020B0604020202020204" pitchFamily="34" charset="0"/>
              <a:buChar char="•"/>
            </a:pPr>
            <a:r>
              <a:rPr lang="en-US" dirty="0"/>
              <a:t>Religion – Religious Accommodation Requests Under Title VII</a:t>
            </a:r>
          </a:p>
          <a:p>
            <a:pPr marL="342900" indent="-342900">
              <a:buFont typeface="Arial" panose="020B0604020202020204" pitchFamily="34" charset="0"/>
              <a:buChar char="•"/>
            </a:pPr>
            <a:r>
              <a:rPr lang="en-US" dirty="0"/>
              <a:t>Gender – Expanded Protections For Pregnant and Nursing Workers </a:t>
            </a:r>
          </a:p>
          <a:p>
            <a:pPr marL="342900" indent="-342900">
              <a:buFont typeface="Arial" panose="020B0604020202020204" pitchFamily="34" charset="0"/>
              <a:buChar char="•"/>
            </a:pPr>
            <a:r>
              <a:rPr lang="en-US" dirty="0"/>
              <a:t>Bonus – Limitations on Noncompete Agreements</a:t>
            </a:r>
            <a:br>
              <a:rPr lang="en-US" dirty="0"/>
            </a:br>
            <a:br>
              <a:rPr lang="en-US" dirty="0"/>
            </a:br>
            <a:r>
              <a:rPr lang="en-US" dirty="0"/>
              <a:t> </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401334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930c2d3b17_0_2"/>
          <p:cNvSpPr txBox="1">
            <a:spLocks noGrp="1"/>
          </p:cNvSpPr>
          <p:nvPr>
            <p:ph type="body" idx="4294967295"/>
          </p:nvPr>
        </p:nvSpPr>
        <p:spPr>
          <a:xfrm>
            <a:off x="1830525" y="4535575"/>
            <a:ext cx="3648300" cy="696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US" b="1"/>
              <a:t>Aimee Schleizer</a:t>
            </a:r>
            <a:endParaRPr b="1"/>
          </a:p>
          <a:p>
            <a:pPr marL="0" lvl="0" indent="0" algn="ctr" rtl="0">
              <a:lnSpc>
                <a:spcPct val="100000"/>
              </a:lnSpc>
              <a:spcBef>
                <a:spcPts val="0"/>
              </a:spcBef>
              <a:spcAft>
                <a:spcPts val="0"/>
              </a:spcAft>
              <a:buNone/>
            </a:pPr>
            <a:r>
              <a:rPr lang="en-US" sz="2000"/>
              <a:t>LMSW Candidate</a:t>
            </a:r>
            <a:endParaRPr sz="2000"/>
          </a:p>
          <a:p>
            <a:pPr marL="0" lvl="0" indent="0" algn="ctr" rtl="0">
              <a:lnSpc>
                <a:spcPct val="100000"/>
              </a:lnSpc>
              <a:spcBef>
                <a:spcPts val="0"/>
              </a:spcBef>
              <a:spcAft>
                <a:spcPts val="0"/>
              </a:spcAft>
              <a:buNone/>
            </a:pPr>
            <a:r>
              <a:rPr lang="en-US" sz="2000"/>
              <a:t>Former CFO</a:t>
            </a:r>
            <a:r>
              <a:rPr lang="en-US"/>
              <a:t> </a:t>
            </a:r>
            <a:endParaRPr/>
          </a:p>
        </p:txBody>
      </p:sp>
      <p:sp>
        <p:nvSpPr>
          <p:cNvPr id="126" name="Google Shape;126;g2930c2d3b17_0_2"/>
          <p:cNvSpPr txBox="1">
            <a:spLocks noGrp="1"/>
          </p:cNvSpPr>
          <p:nvPr>
            <p:ph type="body" idx="4294967295"/>
          </p:nvPr>
        </p:nvSpPr>
        <p:spPr>
          <a:xfrm>
            <a:off x="6870900" y="5231575"/>
            <a:ext cx="3648300" cy="696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US" b="1"/>
              <a:t>Nick Roide</a:t>
            </a:r>
            <a:endParaRPr b="1"/>
          </a:p>
          <a:p>
            <a:pPr marL="0" lvl="0" indent="0" algn="ctr" rtl="0">
              <a:lnSpc>
                <a:spcPct val="100000"/>
              </a:lnSpc>
              <a:spcBef>
                <a:spcPts val="0"/>
              </a:spcBef>
              <a:spcAft>
                <a:spcPts val="0"/>
              </a:spcAft>
              <a:buNone/>
            </a:pPr>
            <a:r>
              <a:rPr lang="en-US" sz="2000"/>
              <a:t>Associate Attorney,</a:t>
            </a:r>
            <a:endParaRPr sz="2000"/>
          </a:p>
          <a:p>
            <a:pPr marL="0" lvl="0" indent="0" algn="ctr" rtl="0">
              <a:lnSpc>
                <a:spcPct val="100000"/>
              </a:lnSpc>
              <a:spcBef>
                <a:spcPts val="0"/>
              </a:spcBef>
              <a:spcAft>
                <a:spcPts val="0"/>
              </a:spcAft>
              <a:buNone/>
            </a:pPr>
            <a:r>
              <a:rPr lang="en-US" sz="2000"/>
              <a:t>Kessler Collins</a:t>
            </a:r>
            <a:endParaRPr sz="2000"/>
          </a:p>
        </p:txBody>
      </p:sp>
      <p:pic>
        <p:nvPicPr>
          <p:cNvPr id="127" name="Google Shape;127;g2930c2d3b17_0_2"/>
          <p:cNvPicPr preferRelativeResize="0"/>
          <p:nvPr/>
        </p:nvPicPr>
        <p:blipFill>
          <a:blip r:embed="rId3">
            <a:alphaModFix/>
          </a:blip>
          <a:stretch>
            <a:fillRect/>
          </a:stretch>
        </p:blipFill>
        <p:spPr>
          <a:xfrm>
            <a:off x="1554963" y="1577175"/>
            <a:ext cx="4199424" cy="2798926"/>
          </a:xfrm>
          <a:prstGeom prst="rect">
            <a:avLst/>
          </a:prstGeom>
          <a:noFill/>
          <a:ln>
            <a:noFill/>
          </a:ln>
        </p:spPr>
      </p:pic>
      <p:pic>
        <p:nvPicPr>
          <p:cNvPr id="128" name="Google Shape;128;g2930c2d3b17_0_2"/>
          <p:cNvPicPr preferRelativeResize="0"/>
          <p:nvPr/>
        </p:nvPicPr>
        <p:blipFill rotWithShape="1">
          <a:blip r:embed="rId4">
            <a:alphaModFix/>
          </a:blip>
          <a:srcRect t="10731" r="48948" b="8394"/>
          <a:stretch/>
        </p:blipFill>
        <p:spPr>
          <a:xfrm>
            <a:off x="7129600" y="1666250"/>
            <a:ext cx="3130899" cy="3525475"/>
          </a:xfrm>
          <a:prstGeom prst="rect">
            <a:avLst/>
          </a:prstGeom>
          <a:noFill/>
          <a:ln>
            <a:noFill/>
          </a:ln>
        </p:spPr>
      </p:pic>
      <p:sp>
        <p:nvSpPr>
          <p:cNvPr id="129" name="Google Shape;129;g2930c2d3b17_0_2"/>
          <p:cNvSpPr txBox="1">
            <a:spLocks noGrp="1"/>
          </p:cNvSpPr>
          <p:nvPr>
            <p:ph type="title"/>
          </p:nvPr>
        </p:nvSpPr>
        <p:spPr>
          <a:xfrm>
            <a:off x="510746" y="395416"/>
            <a:ext cx="8484900" cy="724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4200"/>
              <a:buFont typeface="Arial"/>
              <a:buNone/>
            </a:pPr>
            <a:r>
              <a:rPr lang="en-US"/>
              <a:t>Speakers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8F08-9827-FFFB-C696-4DA648327428}"/>
              </a:ext>
            </a:extLst>
          </p:cNvPr>
          <p:cNvSpPr>
            <a:spLocks noGrp="1"/>
          </p:cNvSpPr>
          <p:nvPr>
            <p:ph type="title"/>
          </p:nvPr>
        </p:nvSpPr>
        <p:spPr/>
        <p:txBody>
          <a:bodyPr/>
          <a:lstStyle/>
          <a:p>
            <a:r>
              <a:rPr lang="en-US" dirty="0"/>
              <a:t>Leave and Pay </a:t>
            </a:r>
            <a:br>
              <a:rPr lang="en-US" dirty="0"/>
            </a:br>
            <a:r>
              <a:rPr lang="en-US" dirty="0"/>
              <a:t>Transparency Law</a:t>
            </a:r>
          </a:p>
        </p:txBody>
      </p:sp>
    </p:spTree>
    <p:extLst>
      <p:ext uri="{BB962C8B-B14F-4D97-AF65-F5344CB8AC3E}">
        <p14:creationId xmlns:p14="http://schemas.microsoft.com/office/powerpoint/2010/main" val="154306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77A38-29CA-DAAF-077C-184AFE2D6FDC}"/>
              </a:ext>
            </a:extLst>
          </p:cNvPr>
          <p:cNvSpPr>
            <a:spLocks noGrp="1"/>
          </p:cNvSpPr>
          <p:nvPr>
            <p:ph type="title"/>
          </p:nvPr>
        </p:nvSpPr>
        <p:spPr/>
        <p:txBody>
          <a:bodyPr/>
          <a:lstStyle/>
          <a:p>
            <a:r>
              <a:rPr lang="en-US" dirty="0"/>
              <a:t>Employment During the “Great Resignation”</a:t>
            </a:r>
          </a:p>
        </p:txBody>
      </p:sp>
      <p:sp>
        <p:nvSpPr>
          <p:cNvPr id="3" name="Content Placeholder 2">
            <a:extLst>
              <a:ext uri="{FF2B5EF4-FFF2-40B4-BE49-F238E27FC236}">
                <a16:creationId xmlns:a16="http://schemas.microsoft.com/office/drawing/2014/main" id="{ED953729-18FA-8306-94BB-673F818EFEC4}"/>
              </a:ext>
            </a:extLst>
          </p:cNvPr>
          <p:cNvSpPr>
            <a:spLocks noGrp="1"/>
          </p:cNvSpPr>
          <p:nvPr>
            <p:ph idx="4294967295"/>
          </p:nvPr>
        </p:nvSpPr>
        <p:spPr>
          <a:xfrm>
            <a:off x="678279" y="1911848"/>
            <a:ext cx="10492153" cy="2080147"/>
          </a:xfrm>
        </p:spPr>
        <p:txBody>
          <a:bodyPr/>
          <a:lstStyle/>
          <a:p>
            <a:pPr marL="342900" indent="-342900" algn="just">
              <a:buFont typeface="Arial" panose="020B0604020202020204" pitchFamily="34" charset="0"/>
              <a:buChar char="•"/>
            </a:pPr>
            <a:r>
              <a:rPr lang="en-US" dirty="0"/>
              <a:t>Workers—particularly young workers—are coming to expect transparency from employers regarding pay and leave policies</a:t>
            </a:r>
          </a:p>
          <a:p>
            <a:pPr marL="342900" indent="-342900" algn="just">
              <a:buFont typeface="Arial" panose="020B0604020202020204" pitchFamily="34" charset="0"/>
              <a:buChar char="•"/>
            </a:pPr>
            <a:r>
              <a:rPr lang="en-US" dirty="0"/>
              <a:t>40% of U.S. job postings now include employer-provided salary information (Hiring Lab, 2023)</a:t>
            </a:r>
          </a:p>
          <a:p>
            <a:pPr marL="342900" indent="-342900" algn="just">
              <a:buFont typeface="Arial" panose="020B0604020202020204" pitchFamily="34" charset="0"/>
              <a:buChar char="•"/>
            </a:pPr>
            <a:r>
              <a:rPr lang="en-US" dirty="0"/>
              <a:t>A recent survey found that 4 out of 5 workers are unlikely to apply for a job when the listing does not disclose a pay range (ResumeLab, 2023)</a:t>
            </a:r>
          </a:p>
        </p:txBody>
      </p:sp>
    </p:spTree>
    <p:extLst>
      <p:ext uri="{BB962C8B-B14F-4D97-AF65-F5344CB8AC3E}">
        <p14:creationId xmlns:p14="http://schemas.microsoft.com/office/powerpoint/2010/main" val="3534163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9316-12D3-010C-11A5-C45FDFDB2A09}"/>
              </a:ext>
            </a:extLst>
          </p:cNvPr>
          <p:cNvSpPr>
            <a:spLocks noGrp="1"/>
          </p:cNvSpPr>
          <p:nvPr>
            <p:ph type="title"/>
          </p:nvPr>
        </p:nvSpPr>
        <p:spPr/>
        <p:txBody>
          <a:bodyPr/>
          <a:lstStyle/>
          <a:p>
            <a:r>
              <a:rPr kumimoji="0" lang="en-US" sz="4200" b="0" i="0" u="none" strike="noStrike" kern="1200" cap="none" spc="0" normalizeH="0" baseline="0" noProof="0" dirty="0">
                <a:ln>
                  <a:noFill/>
                </a:ln>
                <a:solidFill>
                  <a:srgbClr val="064974"/>
                </a:solidFill>
                <a:effectLst/>
                <a:uLnTx/>
                <a:uFillTx/>
                <a:latin typeface="Arial" panose="020B0604020202020204"/>
                <a:ea typeface="+mn-ea"/>
                <a:cs typeface="+mn-cs"/>
              </a:rPr>
              <a:t>Employment During the “Great Resignation”</a:t>
            </a:r>
            <a:endParaRPr lang="en-US" dirty="0"/>
          </a:p>
        </p:txBody>
      </p:sp>
      <p:sp>
        <p:nvSpPr>
          <p:cNvPr id="3" name="Content Placeholder 2">
            <a:extLst>
              <a:ext uri="{FF2B5EF4-FFF2-40B4-BE49-F238E27FC236}">
                <a16:creationId xmlns:a16="http://schemas.microsoft.com/office/drawing/2014/main" id="{1DDEA026-3D90-8ACA-A21F-09A269AED876}"/>
              </a:ext>
            </a:extLst>
          </p:cNvPr>
          <p:cNvSpPr>
            <a:spLocks noGrp="1"/>
          </p:cNvSpPr>
          <p:nvPr>
            <p:ph idx="1"/>
          </p:nvPr>
        </p:nvSpPr>
        <p:spPr/>
        <p:txBody>
          <a:bodyPr/>
          <a:lstStyle/>
          <a:p>
            <a:pPr marL="342900" indent="-342900">
              <a:buFont typeface="Arial" panose="020B0604020202020204" pitchFamily="34" charset="0"/>
              <a:buChar char="•"/>
            </a:pPr>
            <a:r>
              <a:rPr lang="en-US" dirty="0"/>
              <a:t>By contrast, a recent survey found that only 17% of North American employers disclose pay and salary ranges to prospective employees even when not required to do so by law</a:t>
            </a:r>
          </a:p>
          <a:p>
            <a:pPr marL="342900" indent="-342900">
              <a:buFont typeface="Arial" panose="020B0604020202020204" pitchFamily="34" charset="0"/>
              <a:buChar char="•"/>
            </a:pPr>
            <a:r>
              <a:rPr lang="en-US" dirty="0"/>
              <a:t>31% of companies surveyed reported that they were not ready for pay transparency </a:t>
            </a:r>
          </a:p>
          <a:p>
            <a:pPr marL="342900" indent="-342900">
              <a:buFont typeface="Arial" panose="020B0604020202020204" pitchFamily="34" charset="0"/>
              <a:buChar char="•"/>
            </a:pPr>
            <a:r>
              <a:rPr lang="en-US" dirty="0"/>
              <a:t>62% of companies surveyed reported that they planned on disclosing pay information in the future (WTW, 2022)</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971640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A549D-63AE-39A6-15F2-CE80FD569D46}"/>
              </a:ext>
            </a:extLst>
          </p:cNvPr>
          <p:cNvSpPr>
            <a:spLocks noGrp="1"/>
          </p:cNvSpPr>
          <p:nvPr>
            <p:ph sz="half" idx="2"/>
          </p:nvPr>
        </p:nvSpPr>
        <p:spPr>
          <a:xfrm>
            <a:off x="938046" y="1628031"/>
            <a:ext cx="4880587" cy="3472590"/>
          </a:xfrm>
        </p:spPr>
        <p:txBody>
          <a:bodyPr/>
          <a:lstStyle/>
          <a:p>
            <a:pPr marL="342900" marR="0" lvl="0" indent="-342900" algn="l" defTabSz="914400" rtl="0" eaLnBrk="1" fontAlgn="auto" latinLnBrk="0" hangingPunct="1">
              <a:lnSpc>
                <a:spcPct val="100000"/>
              </a:lnSpc>
              <a:spcBef>
                <a:spcPts val="900"/>
              </a:spcBef>
              <a:spcAft>
                <a:spcPts val="1400"/>
              </a:spcAft>
              <a:buClr>
                <a:srgbClr val="000000">
                  <a:lumMod val="85000"/>
                  <a:lumOff val="1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In 2022, American women typically earned 82 cents for every dollar earned by men  </a:t>
            </a:r>
          </a:p>
          <a:p>
            <a:pPr marL="342900" marR="0" lvl="0" indent="-342900" algn="l" defTabSz="914400" rtl="0" eaLnBrk="1" fontAlgn="auto" latinLnBrk="0" hangingPunct="1">
              <a:lnSpc>
                <a:spcPct val="100000"/>
              </a:lnSpc>
              <a:spcBef>
                <a:spcPts val="900"/>
              </a:spcBef>
              <a:spcAft>
                <a:spcPts val="1400"/>
              </a:spcAft>
              <a:buClr>
                <a:srgbClr val="000000">
                  <a:lumMod val="85000"/>
                  <a:lumOff val="1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The gender pay gap was barely closed in the last two decades</a:t>
            </a:r>
          </a:p>
          <a:p>
            <a:pPr marL="342900" marR="0" lvl="0" indent="-342900" algn="l" defTabSz="914400" rtl="0" eaLnBrk="1" fontAlgn="auto" latinLnBrk="0" hangingPunct="1">
              <a:lnSpc>
                <a:spcPct val="100000"/>
              </a:lnSpc>
              <a:spcBef>
                <a:spcPts val="900"/>
              </a:spcBef>
              <a:spcAft>
                <a:spcPts val="1400"/>
              </a:spcAft>
              <a:buClr>
                <a:srgbClr val="000000">
                  <a:lumMod val="85000"/>
                  <a:lumOff val="1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In 2002, women earned 80 cents to each dollar earned by men</a:t>
            </a:r>
          </a:p>
          <a:p>
            <a:pPr marL="342900" marR="0" lvl="0" indent="-342900" algn="l" defTabSz="914400" rtl="0" eaLnBrk="1" fontAlgn="auto" latinLnBrk="0" hangingPunct="1">
              <a:lnSpc>
                <a:spcPct val="100000"/>
              </a:lnSpc>
              <a:spcBef>
                <a:spcPts val="900"/>
              </a:spcBef>
              <a:spcAft>
                <a:spcPts val="1400"/>
              </a:spcAft>
              <a:buClr>
                <a:srgbClr val="000000">
                  <a:lumMod val="85000"/>
                  <a:lumOff val="15000"/>
                </a:srgbClr>
              </a:buClr>
              <a:buSzTx/>
              <a:buFont typeface="Arial" panose="020B0604020202020204" pitchFamily="34" charset="0"/>
              <a:buChar char="•"/>
              <a:tabLst/>
              <a:defRPr/>
            </a:pPr>
            <a:r>
              <a:rPr lang="en-US" sz="2400" dirty="0">
                <a:solidFill>
                  <a:srgbClr val="000000">
                    <a:lumMod val="75000"/>
                    <a:lumOff val="25000"/>
                  </a:srgbClr>
                </a:solidFill>
                <a:latin typeface="Arial" panose="020B0604020202020204"/>
              </a:rPr>
              <a:t>In 1982, women earned just 65 cents to each dollar earned by men (Pew Research Center)</a:t>
            </a:r>
            <a:endPar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endParaRPr>
          </a:p>
          <a:p>
            <a:endParaRPr lang="en-US" dirty="0"/>
          </a:p>
        </p:txBody>
      </p:sp>
      <p:pic>
        <p:nvPicPr>
          <p:cNvPr id="8" name="Content Placeholder 7">
            <a:extLst>
              <a:ext uri="{FF2B5EF4-FFF2-40B4-BE49-F238E27FC236}">
                <a16:creationId xmlns:a16="http://schemas.microsoft.com/office/drawing/2014/main" id="{B1BD8B19-6806-40A5-0A43-4E604F43E6E0}"/>
              </a:ext>
            </a:extLst>
          </p:cNvPr>
          <p:cNvPicPr>
            <a:picLocks noGrp="1" noChangeAspect="1"/>
          </p:cNvPicPr>
          <p:nvPr>
            <p:ph sz="quarter" idx="4"/>
          </p:nvPr>
        </p:nvPicPr>
        <p:blipFill>
          <a:blip r:embed="rId3"/>
          <a:stretch>
            <a:fillRect/>
          </a:stretch>
        </p:blipFill>
        <p:spPr>
          <a:xfrm>
            <a:off x="7741866" y="1463555"/>
            <a:ext cx="2129922" cy="4737089"/>
          </a:xfrm>
        </p:spPr>
      </p:pic>
      <p:sp>
        <p:nvSpPr>
          <p:cNvPr id="6" name="Title 5">
            <a:extLst>
              <a:ext uri="{FF2B5EF4-FFF2-40B4-BE49-F238E27FC236}">
                <a16:creationId xmlns:a16="http://schemas.microsoft.com/office/drawing/2014/main" id="{59A6C2C6-AD8F-BCF5-AD57-1BCDAAF1A71F}"/>
              </a:ext>
            </a:extLst>
          </p:cNvPr>
          <p:cNvSpPr>
            <a:spLocks noGrp="1"/>
          </p:cNvSpPr>
          <p:nvPr>
            <p:ph type="title"/>
          </p:nvPr>
        </p:nvSpPr>
        <p:spPr/>
        <p:txBody>
          <a:bodyPr/>
          <a:lstStyle/>
          <a:p>
            <a:r>
              <a:rPr lang="en-US" dirty="0"/>
              <a:t>The Pay Gap</a:t>
            </a:r>
          </a:p>
        </p:txBody>
      </p:sp>
    </p:spTree>
    <p:extLst>
      <p:ext uri="{BB962C8B-B14F-4D97-AF65-F5344CB8AC3E}">
        <p14:creationId xmlns:p14="http://schemas.microsoft.com/office/powerpoint/2010/main" val="1586640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A549D-63AE-39A6-15F2-CE80FD569D46}"/>
              </a:ext>
            </a:extLst>
          </p:cNvPr>
          <p:cNvSpPr>
            <a:spLocks noGrp="1"/>
          </p:cNvSpPr>
          <p:nvPr>
            <p:ph sz="half" idx="2"/>
          </p:nvPr>
        </p:nvSpPr>
        <p:spPr>
          <a:xfrm>
            <a:off x="938046" y="1628031"/>
            <a:ext cx="4880587" cy="3472590"/>
          </a:xfrm>
        </p:spPr>
        <p:txBody>
          <a:bodyPr/>
          <a:lstStyle/>
          <a:p>
            <a:pPr marL="342900" marR="0" lvl="0" indent="-342900" algn="l" defTabSz="914400" rtl="0" eaLnBrk="1" fontAlgn="auto" latinLnBrk="0" hangingPunct="1">
              <a:lnSpc>
                <a:spcPct val="100000"/>
              </a:lnSpc>
              <a:spcBef>
                <a:spcPts val="900"/>
              </a:spcBef>
              <a:spcAft>
                <a:spcPts val="1400"/>
              </a:spcAft>
              <a:buClr>
                <a:srgbClr val="000000">
                  <a:lumMod val="85000"/>
                  <a:lumOff val="15000"/>
                </a:srgbClr>
              </a:buClr>
              <a:buSzTx/>
              <a:buFont typeface="Arial" panose="020B0604020202020204" pitchFamily="34" charset="0"/>
              <a:buChar char="•"/>
              <a:tabLst/>
              <a:defRPr/>
            </a:pPr>
            <a:r>
              <a:rPr lang="en-US" dirty="0"/>
              <a:t>In 2019, the median black workers earned 24.4% less per hour than the median white worker</a:t>
            </a:r>
          </a:p>
          <a:p>
            <a:pPr marL="342900" marR="0" lvl="0" indent="-342900" algn="l" defTabSz="914400" rtl="0" eaLnBrk="1" fontAlgn="auto" latinLnBrk="0" hangingPunct="1">
              <a:lnSpc>
                <a:spcPct val="100000"/>
              </a:lnSpc>
              <a:spcBef>
                <a:spcPts val="900"/>
              </a:spcBef>
              <a:spcAft>
                <a:spcPts val="1400"/>
              </a:spcAft>
              <a:buClr>
                <a:srgbClr val="000000">
                  <a:lumMod val="85000"/>
                  <a:lumOff val="15000"/>
                </a:srgbClr>
              </a:buClr>
              <a:buSzTx/>
              <a:buFont typeface="Arial" panose="020B0604020202020204" pitchFamily="34" charset="0"/>
              <a:buChar char="•"/>
              <a:tabLst/>
              <a:defRPr/>
            </a:pPr>
            <a:r>
              <a:rPr lang="en-US" dirty="0"/>
              <a:t>In 1979, this wage gap was only 16.4% </a:t>
            </a:r>
          </a:p>
          <a:p>
            <a:pPr marL="342900" marR="0" lvl="0" indent="-342900" algn="l" defTabSz="914400" rtl="0" eaLnBrk="1" fontAlgn="auto" latinLnBrk="0" hangingPunct="1">
              <a:lnSpc>
                <a:spcPct val="100000"/>
              </a:lnSpc>
              <a:spcBef>
                <a:spcPts val="900"/>
              </a:spcBef>
              <a:spcAft>
                <a:spcPts val="1400"/>
              </a:spcAft>
              <a:buClr>
                <a:srgbClr val="000000">
                  <a:lumMod val="85000"/>
                  <a:lumOff val="15000"/>
                </a:srgbClr>
              </a:buClr>
              <a:buSzTx/>
              <a:buFont typeface="Arial" panose="020B0604020202020204" pitchFamily="34" charset="0"/>
              <a:buChar char="•"/>
              <a:tabLst/>
              <a:defRPr/>
            </a:pPr>
            <a:r>
              <a:rPr lang="en-US" dirty="0"/>
              <a:t>The gap is even larger for black women.  In 2019, black women were paid 33.7% less than their white male counterparts (Economic Policy Institute, 2022)</a:t>
            </a:r>
          </a:p>
          <a:p>
            <a:pPr marL="342900" marR="0" lvl="0" indent="-342900" algn="l" defTabSz="914400" rtl="0" eaLnBrk="1" fontAlgn="auto" latinLnBrk="0" hangingPunct="1">
              <a:lnSpc>
                <a:spcPct val="100000"/>
              </a:lnSpc>
              <a:spcBef>
                <a:spcPts val="900"/>
              </a:spcBef>
              <a:spcAft>
                <a:spcPts val="1400"/>
              </a:spcAft>
              <a:buClr>
                <a:srgbClr val="000000">
                  <a:lumMod val="85000"/>
                  <a:lumOff val="15000"/>
                </a:srgbClr>
              </a:buClr>
              <a:buSzTx/>
              <a:buFont typeface="Arial" panose="020B0604020202020204" pitchFamily="34" charset="0"/>
              <a:buChar char="•"/>
              <a:tabLst/>
              <a:defRPr/>
            </a:pPr>
            <a:endParaRPr lang="en-US" dirty="0"/>
          </a:p>
          <a:p>
            <a:pPr marL="342900" marR="0" lvl="0" indent="-342900" algn="l" defTabSz="914400" rtl="0" eaLnBrk="1" fontAlgn="auto" latinLnBrk="0" hangingPunct="1">
              <a:lnSpc>
                <a:spcPct val="100000"/>
              </a:lnSpc>
              <a:spcBef>
                <a:spcPts val="900"/>
              </a:spcBef>
              <a:spcAft>
                <a:spcPts val="1400"/>
              </a:spcAft>
              <a:buClr>
                <a:srgbClr val="000000">
                  <a:lumMod val="85000"/>
                  <a:lumOff val="15000"/>
                </a:srgbClr>
              </a:buClr>
              <a:buSzTx/>
              <a:buFont typeface="Arial" panose="020B0604020202020204" pitchFamily="34" charset="0"/>
              <a:buChar char="•"/>
              <a:tabLst/>
              <a:defRPr/>
            </a:pPr>
            <a:endParaRPr lang="en-US" dirty="0"/>
          </a:p>
        </p:txBody>
      </p:sp>
      <p:sp>
        <p:nvSpPr>
          <p:cNvPr id="6" name="Title 5">
            <a:extLst>
              <a:ext uri="{FF2B5EF4-FFF2-40B4-BE49-F238E27FC236}">
                <a16:creationId xmlns:a16="http://schemas.microsoft.com/office/drawing/2014/main" id="{59A6C2C6-AD8F-BCF5-AD57-1BCDAAF1A71F}"/>
              </a:ext>
            </a:extLst>
          </p:cNvPr>
          <p:cNvSpPr>
            <a:spLocks noGrp="1"/>
          </p:cNvSpPr>
          <p:nvPr>
            <p:ph type="title"/>
          </p:nvPr>
        </p:nvSpPr>
        <p:spPr/>
        <p:txBody>
          <a:bodyPr/>
          <a:lstStyle/>
          <a:p>
            <a:r>
              <a:rPr lang="en-US" dirty="0"/>
              <a:t>The Pay Gap</a:t>
            </a:r>
          </a:p>
        </p:txBody>
      </p:sp>
      <p:pic>
        <p:nvPicPr>
          <p:cNvPr id="7" name="Content Placeholder 6">
            <a:extLst>
              <a:ext uri="{FF2B5EF4-FFF2-40B4-BE49-F238E27FC236}">
                <a16:creationId xmlns:a16="http://schemas.microsoft.com/office/drawing/2014/main" id="{ADE9C31A-77E2-C951-6780-6DD9449D273B}"/>
              </a:ext>
            </a:extLst>
          </p:cNvPr>
          <p:cNvPicPr>
            <a:picLocks noGrp="1" noChangeAspect="1"/>
          </p:cNvPicPr>
          <p:nvPr>
            <p:ph sz="quarter" idx="4"/>
          </p:nvPr>
        </p:nvPicPr>
        <p:blipFill>
          <a:blip r:embed="rId3"/>
          <a:stretch>
            <a:fillRect/>
          </a:stretch>
        </p:blipFill>
        <p:spPr>
          <a:xfrm>
            <a:off x="6499392" y="2125641"/>
            <a:ext cx="4754562" cy="3331040"/>
          </a:xfrm>
        </p:spPr>
      </p:pic>
    </p:spTree>
    <p:extLst>
      <p:ext uri="{BB962C8B-B14F-4D97-AF65-F5344CB8AC3E}">
        <p14:creationId xmlns:p14="http://schemas.microsoft.com/office/powerpoint/2010/main" val="2167598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8789-31DC-8655-E60C-F2D054365DA7}"/>
              </a:ext>
            </a:extLst>
          </p:cNvPr>
          <p:cNvSpPr>
            <a:spLocks noGrp="1"/>
          </p:cNvSpPr>
          <p:nvPr>
            <p:ph type="title"/>
          </p:nvPr>
        </p:nvSpPr>
        <p:spPr/>
        <p:txBody>
          <a:bodyPr/>
          <a:lstStyle/>
          <a:p>
            <a:r>
              <a:rPr lang="en-US" dirty="0"/>
              <a:t>Pay and Leave Transparency Laws</a:t>
            </a:r>
          </a:p>
        </p:txBody>
      </p:sp>
      <p:sp>
        <p:nvSpPr>
          <p:cNvPr id="3" name="Content Placeholder 2">
            <a:extLst>
              <a:ext uri="{FF2B5EF4-FFF2-40B4-BE49-F238E27FC236}">
                <a16:creationId xmlns:a16="http://schemas.microsoft.com/office/drawing/2014/main" id="{5E4CA4B6-4833-18F0-2DB2-375192BB8443}"/>
              </a:ext>
            </a:extLst>
          </p:cNvPr>
          <p:cNvSpPr>
            <a:spLocks noGrp="1"/>
          </p:cNvSpPr>
          <p:nvPr>
            <p:ph idx="1"/>
          </p:nvPr>
        </p:nvSpPr>
        <p:spPr>
          <a:xfrm>
            <a:off x="857210" y="1469379"/>
            <a:ext cx="10477579" cy="4281782"/>
          </a:xfrm>
        </p:spPr>
        <p:txBody>
          <a:bodyPr/>
          <a:lstStyle/>
          <a:p>
            <a:pPr marL="342900" indent="-342900" algn="just">
              <a:buFont typeface="Arial" panose="020B0604020202020204" pitchFamily="34" charset="0"/>
              <a:buChar char="•"/>
            </a:pPr>
            <a:r>
              <a:rPr lang="en-US" sz="2200" dirty="0"/>
              <a:t>Under the National Labor Relations Act, employees have the right to communicate with other employees at their workplace about their wages and benefits</a:t>
            </a:r>
          </a:p>
          <a:p>
            <a:pPr marL="342900" indent="-342900" algn="just">
              <a:buFont typeface="Arial" panose="020B0604020202020204" pitchFamily="34" charset="0"/>
              <a:buChar char="•"/>
            </a:pPr>
            <a:r>
              <a:rPr lang="en-US" sz="2200" dirty="0"/>
              <a:t>An increasing number of states and municipalities are adopting pay and leave transparency laws</a:t>
            </a:r>
          </a:p>
          <a:p>
            <a:pPr marL="342900" indent="-342900" algn="just">
              <a:buFont typeface="Arial" panose="020B0604020202020204" pitchFamily="34" charset="0"/>
              <a:buChar char="•"/>
            </a:pPr>
            <a:r>
              <a:rPr lang="en-US" sz="2200" b="1" dirty="0">
                <a:solidFill>
                  <a:schemeClr val="tx2"/>
                </a:solidFill>
              </a:rPr>
              <a:t>California</a:t>
            </a:r>
            <a:r>
              <a:rPr lang="en-US" sz="2200" dirty="0"/>
              <a:t>: Employers in California have long been required to provide applicants with the pay scale for a position upon reasonable request.  However, last year SB 1162 was signed into law, which now requires employers with 15 or more employees to include a pay scale for job postings, including internal and external postings and job postings through third parties. SB 1162 also establishes new annual pay data reporting requirements for employers with 100 or more employees.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12450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8789-31DC-8655-E60C-F2D054365DA7}"/>
              </a:ext>
            </a:extLst>
          </p:cNvPr>
          <p:cNvSpPr>
            <a:spLocks noGrp="1"/>
          </p:cNvSpPr>
          <p:nvPr>
            <p:ph type="title"/>
          </p:nvPr>
        </p:nvSpPr>
        <p:spPr/>
        <p:txBody>
          <a:bodyPr/>
          <a:lstStyle/>
          <a:p>
            <a:r>
              <a:rPr lang="en-US" dirty="0"/>
              <a:t>Pay and Leave Transparency Laws</a:t>
            </a:r>
          </a:p>
        </p:txBody>
      </p:sp>
      <p:sp>
        <p:nvSpPr>
          <p:cNvPr id="3" name="Content Placeholder 2">
            <a:extLst>
              <a:ext uri="{FF2B5EF4-FFF2-40B4-BE49-F238E27FC236}">
                <a16:creationId xmlns:a16="http://schemas.microsoft.com/office/drawing/2014/main" id="{5E4CA4B6-4833-18F0-2DB2-375192BB8443}"/>
              </a:ext>
            </a:extLst>
          </p:cNvPr>
          <p:cNvSpPr>
            <a:spLocks noGrp="1"/>
          </p:cNvSpPr>
          <p:nvPr>
            <p:ph idx="1"/>
          </p:nvPr>
        </p:nvSpPr>
        <p:spPr>
          <a:xfrm>
            <a:off x="597151" y="1788162"/>
            <a:ext cx="10477579" cy="4281782"/>
          </a:xfrm>
        </p:spPr>
        <p:txBody>
          <a:bodyPr/>
          <a:lstStyle/>
          <a:p>
            <a:pPr marL="342900" indent="-342900" algn="just">
              <a:buFont typeface="Arial" panose="020B0604020202020204" pitchFamily="34" charset="0"/>
              <a:buChar char="•"/>
            </a:pPr>
            <a:r>
              <a:rPr lang="en-US" sz="2200" b="1" dirty="0">
                <a:solidFill>
                  <a:schemeClr val="tx2"/>
                </a:solidFill>
              </a:rPr>
              <a:t>Colorado</a:t>
            </a:r>
            <a:r>
              <a:rPr lang="en-US" sz="2200" dirty="0"/>
              <a:t>: Employers with one or more employees are required to disclose the hourly or salary compensation, or a range of the hourly or salary compensation, that the company would pay for the role, in each posting for a job opening.  Employers must also provide a general description of all employment benefits. </a:t>
            </a:r>
          </a:p>
          <a:p>
            <a:pPr marL="342900" indent="-342900" algn="just">
              <a:buFont typeface="Arial" panose="020B0604020202020204" pitchFamily="34" charset="0"/>
              <a:buChar char="•"/>
            </a:pPr>
            <a:r>
              <a:rPr kumimoji="0" lang="en-US" sz="2200" b="1" i="0" u="none" strike="noStrike" kern="1200" cap="none" spc="0" normalizeH="0" baseline="0" noProof="0" dirty="0">
                <a:ln>
                  <a:noFill/>
                </a:ln>
                <a:solidFill>
                  <a:srgbClr val="064974"/>
                </a:solidFill>
                <a:effectLst/>
                <a:uLnTx/>
                <a:uFillTx/>
                <a:latin typeface="Arial" panose="020B0604020202020204"/>
                <a:ea typeface="+mn-ea"/>
                <a:cs typeface="+mn-cs"/>
              </a:rPr>
              <a:t>Connecticut</a:t>
            </a:r>
            <a:r>
              <a:rPr kumimoji="0" lang="en-US" sz="22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 Employers with one or more employees must provide a wage range to current employees and applicants upon the receipt of either: (1) the applicant's request or (2) the communication of an offer of employment, whichever comes first.</a:t>
            </a:r>
          </a:p>
          <a:p>
            <a:pPr marL="342900" indent="-342900" algn="just">
              <a:buFont typeface="Arial" panose="020B0604020202020204" pitchFamily="34" charset="0"/>
              <a:buChar char="•"/>
            </a:pPr>
            <a:r>
              <a:rPr lang="en-US" sz="2200" b="1" dirty="0">
                <a:solidFill>
                  <a:srgbClr val="064974"/>
                </a:solidFill>
                <a:latin typeface="Arial" panose="020B0604020202020204"/>
              </a:rPr>
              <a:t>Maryland</a:t>
            </a:r>
            <a:r>
              <a:rPr kumimoji="0" lang="en-US" sz="22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 Employers must provide the wage range for a position at the applicant's request, and employers are prohibited from refusing to interview or hire an applicant because they requested the wage range for the position.</a:t>
            </a:r>
            <a:endParaRPr lang="en-US" sz="2200" dirty="0"/>
          </a:p>
        </p:txBody>
      </p:sp>
    </p:spTree>
    <p:extLst>
      <p:ext uri="{BB962C8B-B14F-4D97-AF65-F5344CB8AC3E}">
        <p14:creationId xmlns:p14="http://schemas.microsoft.com/office/powerpoint/2010/main" val="3148993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8789-31DC-8655-E60C-F2D054365DA7}"/>
              </a:ext>
            </a:extLst>
          </p:cNvPr>
          <p:cNvSpPr>
            <a:spLocks noGrp="1"/>
          </p:cNvSpPr>
          <p:nvPr>
            <p:ph type="title"/>
          </p:nvPr>
        </p:nvSpPr>
        <p:spPr/>
        <p:txBody>
          <a:bodyPr/>
          <a:lstStyle/>
          <a:p>
            <a:r>
              <a:rPr lang="en-US" dirty="0"/>
              <a:t>Pay and Leave Transparency Laws</a:t>
            </a:r>
          </a:p>
        </p:txBody>
      </p:sp>
      <p:sp>
        <p:nvSpPr>
          <p:cNvPr id="3" name="Content Placeholder 2">
            <a:extLst>
              <a:ext uri="{FF2B5EF4-FFF2-40B4-BE49-F238E27FC236}">
                <a16:creationId xmlns:a16="http://schemas.microsoft.com/office/drawing/2014/main" id="{5E4CA4B6-4833-18F0-2DB2-375192BB8443}"/>
              </a:ext>
            </a:extLst>
          </p:cNvPr>
          <p:cNvSpPr>
            <a:spLocks noGrp="1"/>
          </p:cNvSpPr>
          <p:nvPr>
            <p:ph idx="1"/>
          </p:nvPr>
        </p:nvSpPr>
        <p:spPr>
          <a:xfrm>
            <a:off x="597151" y="1788162"/>
            <a:ext cx="10477579" cy="4281782"/>
          </a:xfrm>
        </p:spPr>
        <p:txBody>
          <a:bodyPr/>
          <a:lstStyle/>
          <a:p>
            <a:pPr marL="342900" indent="-342900" algn="just">
              <a:buFont typeface="Arial" panose="020B0604020202020204" pitchFamily="34" charset="0"/>
              <a:buChar char="•"/>
            </a:pPr>
            <a:r>
              <a:rPr lang="en-US" sz="2200" b="1" dirty="0">
                <a:solidFill>
                  <a:schemeClr val="tx2"/>
                </a:solidFill>
              </a:rPr>
              <a:t>Nevada</a:t>
            </a:r>
            <a:r>
              <a:rPr lang="en-US" sz="2200" dirty="0"/>
              <a:t>: Employers must provide the wage or salary range or rate of pay for a position to applicants who have completed an interview for the position.</a:t>
            </a:r>
          </a:p>
          <a:p>
            <a:pPr marL="342900" indent="-342900" algn="just">
              <a:buFont typeface="Arial" panose="020B0604020202020204" pitchFamily="34" charset="0"/>
              <a:buChar char="•"/>
            </a:pPr>
            <a:r>
              <a:rPr kumimoji="0" lang="en-US" sz="2200" b="1" i="0" u="none" strike="noStrike" kern="1200" cap="none" spc="0" normalizeH="0" baseline="0" noProof="0" dirty="0">
                <a:ln>
                  <a:noFill/>
                </a:ln>
                <a:solidFill>
                  <a:srgbClr val="064974"/>
                </a:solidFill>
                <a:effectLst/>
                <a:uLnTx/>
                <a:uFillTx/>
                <a:latin typeface="Arial" panose="020B0604020202020204"/>
                <a:ea typeface="+mn-ea"/>
                <a:cs typeface="+mn-cs"/>
              </a:rPr>
              <a:t>New York</a:t>
            </a:r>
            <a:r>
              <a:rPr kumimoji="0" lang="en-US" sz="22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 As of September 17, 2023, employers with four or more employees are required to list compensation ranges for designated job opportunities, promotions, and transfers.</a:t>
            </a:r>
          </a:p>
          <a:p>
            <a:pPr marL="800100" lvl="1" indent="-342900" algn="just"/>
            <a:r>
              <a:rPr lang="en-US" sz="2200" b="1" dirty="0">
                <a:solidFill>
                  <a:schemeClr val="tx2"/>
                </a:solidFill>
                <a:latin typeface="Arial" panose="020B0604020202020204"/>
              </a:rPr>
              <a:t>NYC</a:t>
            </a:r>
            <a:r>
              <a:rPr lang="en-US" sz="2200" dirty="0">
                <a:solidFill>
                  <a:srgbClr val="000000">
                    <a:lumMod val="75000"/>
                    <a:lumOff val="25000"/>
                  </a:srgbClr>
                </a:solidFill>
                <a:latin typeface="Arial" panose="020B0604020202020204"/>
              </a:rPr>
              <a:t> has its own Salary Transparency Law, which became effective November 1, 2022.</a:t>
            </a:r>
          </a:p>
          <a:p>
            <a:pPr marL="342900" indent="-342900" algn="just">
              <a:buFont typeface="Arial" panose="020B0604020202020204" pitchFamily="34" charset="0"/>
              <a:buChar char="•"/>
            </a:pPr>
            <a:r>
              <a:rPr lang="en-US" sz="2200" b="1" dirty="0">
                <a:solidFill>
                  <a:schemeClr val="tx2"/>
                </a:solidFill>
                <a:latin typeface="Arial" panose="020B0604020202020204"/>
              </a:rPr>
              <a:t>Rhode Island</a:t>
            </a:r>
            <a:r>
              <a:rPr lang="en-US" sz="2200" dirty="0">
                <a:solidFill>
                  <a:srgbClr val="000000">
                    <a:lumMod val="75000"/>
                    <a:lumOff val="25000"/>
                  </a:srgbClr>
                </a:solidFill>
                <a:latin typeface="Arial" panose="020B0604020202020204"/>
              </a:rPr>
              <a:t>: Beginning January 1, 2023, employers with one or more employees must provide the wage range for a position to an applicant on request or at the time of hiring, whichever is earlier.</a:t>
            </a:r>
          </a:p>
          <a:p>
            <a:pPr marL="342900" indent="-342900" algn="just">
              <a:buFont typeface="Arial" panose="020B0604020202020204" pitchFamily="34" charset="0"/>
              <a:buChar char="•"/>
            </a:pPr>
            <a:endParaRPr lang="en-US" sz="2200" dirty="0">
              <a:solidFill>
                <a:srgbClr val="000000">
                  <a:lumMod val="75000"/>
                  <a:lumOff val="25000"/>
                </a:srgbClr>
              </a:solidFill>
              <a:latin typeface="Arial" panose="020B0604020202020204"/>
            </a:endParaRPr>
          </a:p>
        </p:txBody>
      </p:sp>
    </p:spTree>
    <p:extLst>
      <p:ext uri="{BB962C8B-B14F-4D97-AF65-F5344CB8AC3E}">
        <p14:creationId xmlns:p14="http://schemas.microsoft.com/office/powerpoint/2010/main" val="1688865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8789-31DC-8655-E60C-F2D054365DA7}"/>
              </a:ext>
            </a:extLst>
          </p:cNvPr>
          <p:cNvSpPr>
            <a:spLocks noGrp="1"/>
          </p:cNvSpPr>
          <p:nvPr>
            <p:ph type="title"/>
          </p:nvPr>
        </p:nvSpPr>
        <p:spPr/>
        <p:txBody>
          <a:bodyPr/>
          <a:lstStyle/>
          <a:p>
            <a:r>
              <a:rPr lang="en-US" dirty="0"/>
              <a:t>Pay and Leave Transparency Laws</a:t>
            </a:r>
          </a:p>
        </p:txBody>
      </p:sp>
      <p:sp>
        <p:nvSpPr>
          <p:cNvPr id="3" name="Content Placeholder 2">
            <a:extLst>
              <a:ext uri="{FF2B5EF4-FFF2-40B4-BE49-F238E27FC236}">
                <a16:creationId xmlns:a16="http://schemas.microsoft.com/office/drawing/2014/main" id="{5E4CA4B6-4833-18F0-2DB2-375192BB8443}"/>
              </a:ext>
            </a:extLst>
          </p:cNvPr>
          <p:cNvSpPr>
            <a:spLocks noGrp="1"/>
          </p:cNvSpPr>
          <p:nvPr>
            <p:ph idx="1"/>
          </p:nvPr>
        </p:nvSpPr>
        <p:spPr>
          <a:xfrm>
            <a:off x="597151" y="1788162"/>
            <a:ext cx="10477579" cy="4281782"/>
          </a:xfrm>
        </p:spPr>
        <p:txBody>
          <a:bodyPr/>
          <a:lstStyle/>
          <a:p>
            <a:pPr marL="342900" indent="-342900" algn="just">
              <a:buFont typeface="Arial" panose="020B0604020202020204" pitchFamily="34" charset="0"/>
              <a:buChar char="•"/>
            </a:pPr>
            <a:r>
              <a:rPr lang="en-US" sz="2200" b="1" dirty="0">
                <a:solidFill>
                  <a:schemeClr val="tx2"/>
                </a:solidFill>
              </a:rPr>
              <a:t>Washington</a:t>
            </a:r>
            <a:r>
              <a:rPr lang="en-US" sz="2200" dirty="0"/>
              <a:t>: Since 2019, employers in Washington state with 15 or more employees have been required to disclose the minimum wage or salary, as well as a general description of all benefits, for a position on an applicant's request if an offer of employment has been made. However, beginning January 1, 2023, employers must disclose the wage scale or salary range for an opening in any job posting. </a:t>
            </a:r>
          </a:p>
          <a:p>
            <a:pPr marL="342900" indent="-342900" algn="just">
              <a:buFont typeface="Arial" panose="020B0604020202020204" pitchFamily="34" charset="0"/>
              <a:buChar char="•"/>
            </a:pPr>
            <a:r>
              <a:rPr lang="en-US" sz="2200" b="1" dirty="0">
                <a:solidFill>
                  <a:schemeClr val="tx2"/>
                </a:solidFill>
                <a:latin typeface="Arial" panose="020B0604020202020204"/>
              </a:rPr>
              <a:t>Other cities with pay transparency ordinances</a:t>
            </a:r>
            <a:r>
              <a:rPr lang="en-US" sz="2200" dirty="0">
                <a:solidFill>
                  <a:srgbClr val="000000">
                    <a:lumMod val="75000"/>
                    <a:lumOff val="25000"/>
                  </a:srgbClr>
                </a:solidFill>
                <a:latin typeface="Arial" panose="020B0604020202020204"/>
              </a:rPr>
              <a:t>: Cincinnati, Toledo and several in New York and New Jersey</a:t>
            </a:r>
          </a:p>
          <a:p>
            <a:pPr algn="just"/>
            <a:endParaRPr lang="en-US" sz="2200" dirty="0">
              <a:solidFill>
                <a:srgbClr val="000000">
                  <a:lumMod val="75000"/>
                  <a:lumOff val="25000"/>
                </a:srgbClr>
              </a:solidFill>
              <a:latin typeface="Arial" panose="020B0604020202020204"/>
            </a:endParaRPr>
          </a:p>
        </p:txBody>
      </p:sp>
    </p:spTree>
    <p:extLst>
      <p:ext uri="{BB962C8B-B14F-4D97-AF65-F5344CB8AC3E}">
        <p14:creationId xmlns:p14="http://schemas.microsoft.com/office/powerpoint/2010/main" val="3078162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8789-31DC-8655-E60C-F2D054365DA7}"/>
              </a:ext>
            </a:extLst>
          </p:cNvPr>
          <p:cNvSpPr>
            <a:spLocks noGrp="1"/>
          </p:cNvSpPr>
          <p:nvPr>
            <p:ph type="title"/>
          </p:nvPr>
        </p:nvSpPr>
        <p:spPr/>
        <p:txBody>
          <a:bodyPr/>
          <a:lstStyle/>
          <a:p>
            <a:r>
              <a:rPr lang="en-US" dirty="0"/>
              <a:t>Pay and Leave Transparency Laws</a:t>
            </a:r>
          </a:p>
        </p:txBody>
      </p:sp>
      <p:sp>
        <p:nvSpPr>
          <p:cNvPr id="3" name="Content Placeholder 2">
            <a:extLst>
              <a:ext uri="{FF2B5EF4-FFF2-40B4-BE49-F238E27FC236}">
                <a16:creationId xmlns:a16="http://schemas.microsoft.com/office/drawing/2014/main" id="{5E4CA4B6-4833-18F0-2DB2-375192BB8443}"/>
              </a:ext>
            </a:extLst>
          </p:cNvPr>
          <p:cNvSpPr>
            <a:spLocks noGrp="1"/>
          </p:cNvSpPr>
          <p:nvPr>
            <p:ph idx="1"/>
          </p:nvPr>
        </p:nvSpPr>
        <p:spPr>
          <a:xfrm>
            <a:off x="597151" y="1788162"/>
            <a:ext cx="10477579" cy="4281782"/>
          </a:xfrm>
        </p:spPr>
        <p:txBody>
          <a:bodyPr/>
          <a:lstStyle/>
          <a:p>
            <a:pPr marL="342900" indent="-342900" algn="just">
              <a:buFont typeface="Arial" panose="020B0604020202020204" pitchFamily="34" charset="0"/>
              <a:buChar char="•"/>
            </a:pPr>
            <a:r>
              <a:rPr lang="en-US" sz="2200" b="1" dirty="0">
                <a:solidFill>
                  <a:schemeClr val="tx2"/>
                </a:solidFill>
              </a:rPr>
              <a:t>Coming down the pipe</a:t>
            </a:r>
            <a:r>
              <a:rPr lang="en-US" sz="2200" dirty="0"/>
              <a:t>: Hawaii (Jan. 1, 2024), Illinois (Jan. 1, 2025)</a:t>
            </a:r>
          </a:p>
          <a:p>
            <a:pPr marL="342900" indent="-342900" algn="just">
              <a:buFont typeface="Arial" panose="020B0604020202020204" pitchFamily="34" charset="0"/>
              <a:buChar char="•"/>
            </a:pPr>
            <a:r>
              <a:rPr lang="en-US" sz="2200" b="1" dirty="0">
                <a:solidFill>
                  <a:schemeClr val="tx2"/>
                </a:solidFill>
                <a:latin typeface="Arial" panose="020B0604020202020204"/>
              </a:rPr>
              <a:t>States considering pay transparency</a:t>
            </a:r>
            <a:r>
              <a:rPr lang="en-US" sz="2200" dirty="0">
                <a:solidFill>
                  <a:srgbClr val="000000">
                    <a:lumMod val="75000"/>
                    <a:lumOff val="25000"/>
                  </a:srgbClr>
                </a:solidFill>
                <a:latin typeface="Arial" panose="020B0604020202020204"/>
              </a:rPr>
              <a:t>: Alaska, District of Columbia, Kentucky, Maine, Massachusetts, Michigan, Missouri, Montana, New Jersey, Oregon, South Dakota, Vermont, Virginia, and West Virginia</a:t>
            </a:r>
          </a:p>
        </p:txBody>
      </p:sp>
    </p:spTree>
    <p:extLst>
      <p:ext uri="{BB962C8B-B14F-4D97-AF65-F5344CB8AC3E}">
        <p14:creationId xmlns:p14="http://schemas.microsoft.com/office/powerpoint/2010/main" val="2262746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510746" y="395416"/>
            <a:ext cx="8484973" cy="724106"/>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4200"/>
              <a:buFont typeface="Arial"/>
              <a:buNone/>
            </a:pPr>
            <a:r>
              <a:rPr lang="en-US"/>
              <a:t>What is Emotional Intelligence?</a:t>
            </a:r>
            <a:endParaRPr/>
          </a:p>
        </p:txBody>
      </p:sp>
      <p:sp>
        <p:nvSpPr>
          <p:cNvPr id="135" name="Google Shape;135;p5"/>
          <p:cNvSpPr txBox="1">
            <a:spLocks noGrp="1"/>
          </p:cNvSpPr>
          <p:nvPr>
            <p:ph type="body" idx="4294967295"/>
          </p:nvPr>
        </p:nvSpPr>
        <p:spPr>
          <a:xfrm>
            <a:off x="849922" y="1511154"/>
            <a:ext cx="10492200" cy="4454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Font typeface="Arial"/>
              <a:buNone/>
            </a:pPr>
            <a:r>
              <a:rPr lang="en-US"/>
              <a:t>Emotional Intelligence (Emotional Quotient or EQ)</a:t>
            </a:r>
            <a:endParaRPr/>
          </a:p>
          <a:p>
            <a:pPr marL="457200" lvl="1" indent="-228600" algn="l" rtl="0">
              <a:lnSpc>
                <a:spcPct val="100000"/>
              </a:lnSpc>
              <a:spcBef>
                <a:spcPts val="1100"/>
              </a:spcBef>
              <a:spcAft>
                <a:spcPts val="0"/>
              </a:spcAft>
              <a:buSzPts val="2400"/>
              <a:buChar char="•"/>
            </a:pPr>
            <a:r>
              <a:rPr lang="en-US"/>
              <a:t>The ability to both manage your own emotions and to recognize and influence the emotions of others</a:t>
            </a:r>
            <a:endParaRPr/>
          </a:p>
          <a:p>
            <a:pPr marL="457200" lvl="1" indent="-228600" algn="l" rtl="0">
              <a:lnSpc>
                <a:spcPct val="100000"/>
              </a:lnSpc>
              <a:spcBef>
                <a:spcPts val="1100"/>
              </a:spcBef>
              <a:spcAft>
                <a:spcPts val="0"/>
              </a:spcAft>
              <a:buSzPts val="2400"/>
              <a:buChar char="•"/>
            </a:pPr>
            <a:r>
              <a:rPr lang="en-US"/>
              <a:t>Self-awareness and conscious knowledge of another’s strengths, weaknesses, and triggers</a:t>
            </a:r>
            <a:endParaRPr/>
          </a:p>
        </p:txBody>
      </p:sp>
      <p:pic>
        <p:nvPicPr>
          <p:cNvPr id="136" name="Google Shape;136;p5"/>
          <p:cNvPicPr preferRelativeResize="0"/>
          <p:nvPr/>
        </p:nvPicPr>
        <p:blipFill>
          <a:blip r:embed="rId3">
            <a:alphaModFix/>
          </a:blip>
          <a:stretch>
            <a:fillRect/>
          </a:stretch>
        </p:blipFill>
        <p:spPr>
          <a:xfrm>
            <a:off x="1796825" y="3866675"/>
            <a:ext cx="3361549" cy="2241050"/>
          </a:xfrm>
          <a:prstGeom prst="rect">
            <a:avLst/>
          </a:prstGeom>
          <a:noFill/>
          <a:ln>
            <a:noFill/>
          </a:ln>
        </p:spPr>
      </p:pic>
      <p:pic>
        <p:nvPicPr>
          <p:cNvPr id="137" name="Google Shape;137;p5"/>
          <p:cNvPicPr preferRelativeResize="0"/>
          <p:nvPr/>
        </p:nvPicPr>
        <p:blipFill>
          <a:blip r:embed="rId4">
            <a:alphaModFix/>
          </a:blip>
          <a:stretch>
            <a:fillRect/>
          </a:stretch>
        </p:blipFill>
        <p:spPr>
          <a:xfrm>
            <a:off x="6407250" y="3429000"/>
            <a:ext cx="2794751" cy="27947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8789-31DC-8655-E60C-F2D054365DA7}"/>
              </a:ext>
            </a:extLst>
          </p:cNvPr>
          <p:cNvSpPr>
            <a:spLocks noGrp="1"/>
          </p:cNvSpPr>
          <p:nvPr>
            <p:ph type="title"/>
          </p:nvPr>
        </p:nvSpPr>
        <p:spPr/>
        <p:txBody>
          <a:bodyPr/>
          <a:lstStyle/>
          <a:p>
            <a:r>
              <a:rPr lang="en-US" dirty="0"/>
              <a:t>Practical Guidance for Employers</a:t>
            </a:r>
          </a:p>
        </p:txBody>
      </p:sp>
      <p:sp>
        <p:nvSpPr>
          <p:cNvPr id="3" name="Content Placeholder 2">
            <a:extLst>
              <a:ext uri="{FF2B5EF4-FFF2-40B4-BE49-F238E27FC236}">
                <a16:creationId xmlns:a16="http://schemas.microsoft.com/office/drawing/2014/main" id="{5E4CA4B6-4833-18F0-2DB2-375192BB8443}"/>
              </a:ext>
            </a:extLst>
          </p:cNvPr>
          <p:cNvSpPr>
            <a:spLocks noGrp="1"/>
          </p:cNvSpPr>
          <p:nvPr>
            <p:ph idx="1"/>
          </p:nvPr>
        </p:nvSpPr>
        <p:spPr>
          <a:xfrm>
            <a:off x="597151" y="1788162"/>
            <a:ext cx="10477579" cy="4281782"/>
          </a:xfrm>
        </p:spPr>
        <p:txBody>
          <a:bodyPr/>
          <a:lstStyle/>
          <a:p>
            <a:pPr marL="342900" indent="-342900" algn="just">
              <a:buFont typeface="Arial" panose="020B0604020202020204" pitchFamily="34" charset="0"/>
              <a:buChar char="•"/>
            </a:pPr>
            <a:r>
              <a:rPr lang="en-US" sz="2200" dirty="0">
                <a:solidFill>
                  <a:srgbClr val="000000">
                    <a:lumMod val="75000"/>
                    <a:lumOff val="25000"/>
                  </a:srgbClr>
                </a:solidFill>
                <a:latin typeface="Arial" panose="020B0604020202020204"/>
              </a:rPr>
              <a:t>Many of the pay transparency laws affect large and small employers alike</a:t>
            </a:r>
          </a:p>
          <a:p>
            <a:pPr marL="342900" indent="-342900" algn="just">
              <a:buFont typeface="Arial" panose="020B0604020202020204" pitchFamily="34" charset="0"/>
              <a:buChar char="•"/>
            </a:pPr>
            <a:r>
              <a:rPr lang="en-US" sz="2200" dirty="0">
                <a:solidFill>
                  <a:srgbClr val="000000">
                    <a:lumMod val="75000"/>
                    <a:lumOff val="25000"/>
                  </a:srgbClr>
                </a:solidFill>
                <a:latin typeface="Arial" panose="020B0604020202020204"/>
              </a:rPr>
              <a:t>Noncompliance penalties ranging from $300 to $250,000 per violation</a:t>
            </a:r>
          </a:p>
          <a:p>
            <a:pPr marL="342900" indent="-342900" algn="just">
              <a:buFont typeface="Arial" panose="020B0604020202020204" pitchFamily="34" charset="0"/>
              <a:buChar char="•"/>
            </a:pPr>
            <a:r>
              <a:rPr lang="en-US" sz="2200" dirty="0">
                <a:solidFill>
                  <a:srgbClr val="000000">
                    <a:lumMod val="75000"/>
                    <a:lumOff val="25000"/>
                  </a:srgbClr>
                </a:solidFill>
                <a:latin typeface="Arial" panose="020B0604020202020204"/>
              </a:rPr>
              <a:t>Trends toward remote work</a:t>
            </a:r>
          </a:p>
          <a:p>
            <a:pPr marL="800100" lvl="1" indent="-342900" algn="just"/>
            <a:r>
              <a:rPr lang="en-US" sz="2200" dirty="0">
                <a:solidFill>
                  <a:srgbClr val="000000">
                    <a:lumMod val="75000"/>
                    <a:lumOff val="25000"/>
                  </a:srgbClr>
                </a:solidFill>
                <a:latin typeface="Arial" panose="020B0604020202020204"/>
              </a:rPr>
              <a:t>New York’s pay transparency law applies to postings for remote jobs that will be physically performed in New York</a:t>
            </a:r>
          </a:p>
          <a:p>
            <a:pPr marL="800100" lvl="1" indent="-342900" algn="just"/>
            <a:r>
              <a:rPr lang="en-US" sz="2200" dirty="0">
                <a:solidFill>
                  <a:srgbClr val="000000">
                    <a:lumMod val="75000"/>
                    <a:lumOff val="25000"/>
                  </a:srgbClr>
                </a:solidFill>
                <a:latin typeface="Arial" panose="020B0604020202020204"/>
              </a:rPr>
              <a:t>Under Colorado law, an out-of-state employer advertising a position that could be performed by a remote worker in Colorado must comply with the state’s pay transparency law</a:t>
            </a:r>
          </a:p>
          <a:p>
            <a:pPr marL="800100" lvl="1" indent="-342900" algn="just"/>
            <a:endParaRPr lang="en-US" sz="2200" dirty="0">
              <a:solidFill>
                <a:srgbClr val="000000">
                  <a:lumMod val="75000"/>
                  <a:lumOff val="25000"/>
                </a:srgbClr>
              </a:solidFill>
              <a:latin typeface="Arial" panose="020B0604020202020204"/>
            </a:endParaRPr>
          </a:p>
        </p:txBody>
      </p:sp>
    </p:spTree>
    <p:extLst>
      <p:ext uri="{BB962C8B-B14F-4D97-AF65-F5344CB8AC3E}">
        <p14:creationId xmlns:p14="http://schemas.microsoft.com/office/powerpoint/2010/main" val="3530886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8789-31DC-8655-E60C-F2D054365DA7}"/>
              </a:ext>
            </a:extLst>
          </p:cNvPr>
          <p:cNvSpPr>
            <a:spLocks noGrp="1"/>
          </p:cNvSpPr>
          <p:nvPr>
            <p:ph type="title"/>
          </p:nvPr>
        </p:nvSpPr>
        <p:spPr/>
        <p:txBody>
          <a:bodyPr/>
          <a:lstStyle/>
          <a:p>
            <a:r>
              <a:rPr lang="en-US" dirty="0"/>
              <a:t>Practical Guidance for Employers</a:t>
            </a:r>
          </a:p>
        </p:txBody>
      </p:sp>
      <p:sp>
        <p:nvSpPr>
          <p:cNvPr id="3" name="Content Placeholder 2">
            <a:extLst>
              <a:ext uri="{FF2B5EF4-FFF2-40B4-BE49-F238E27FC236}">
                <a16:creationId xmlns:a16="http://schemas.microsoft.com/office/drawing/2014/main" id="{5E4CA4B6-4833-18F0-2DB2-375192BB8443}"/>
              </a:ext>
            </a:extLst>
          </p:cNvPr>
          <p:cNvSpPr>
            <a:spLocks noGrp="1"/>
          </p:cNvSpPr>
          <p:nvPr>
            <p:ph idx="1"/>
          </p:nvPr>
        </p:nvSpPr>
        <p:spPr>
          <a:xfrm>
            <a:off x="597151" y="1788162"/>
            <a:ext cx="10477579" cy="4281782"/>
          </a:xfrm>
        </p:spPr>
        <p:txBody>
          <a:bodyPr/>
          <a:lstStyle/>
          <a:p>
            <a:pPr marL="342900" indent="-342900" algn="just">
              <a:buFont typeface="Arial" panose="020B0604020202020204" pitchFamily="34" charset="0"/>
              <a:buChar char="•"/>
            </a:pPr>
            <a:r>
              <a:rPr lang="en-US" sz="2200" dirty="0">
                <a:solidFill>
                  <a:srgbClr val="000000">
                    <a:lumMod val="75000"/>
                    <a:lumOff val="25000"/>
                  </a:srgbClr>
                </a:solidFill>
                <a:latin typeface="Arial" panose="020B0604020202020204"/>
              </a:rPr>
              <a:t>Employers should recognize that pay transparency is the “new normal”</a:t>
            </a:r>
          </a:p>
          <a:p>
            <a:pPr marL="342900" indent="-342900" algn="just">
              <a:buFont typeface="Arial" panose="020B0604020202020204" pitchFamily="34" charset="0"/>
              <a:buChar char="•"/>
            </a:pPr>
            <a:r>
              <a:rPr lang="en-US" sz="2200" dirty="0">
                <a:solidFill>
                  <a:srgbClr val="000000">
                    <a:lumMod val="75000"/>
                    <a:lumOff val="25000"/>
                  </a:srgbClr>
                </a:solidFill>
                <a:latin typeface="Arial" panose="020B0604020202020204"/>
              </a:rPr>
              <a:t>Employers should consider a pay audit to identify instances of pay inequality</a:t>
            </a:r>
          </a:p>
          <a:p>
            <a:pPr marL="342900" indent="-342900" algn="just">
              <a:buFont typeface="Arial" panose="020B0604020202020204" pitchFamily="34" charset="0"/>
              <a:buChar char="•"/>
            </a:pPr>
            <a:r>
              <a:rPr lang="en-US" sz="2200" dirty="0">
                <a:solidFill>
                  <a:srgbClr val="000000">
                    <a:lumMod val="75000"/>
                    <a:lumOff val="25000"/>
                  </a:srgbClr>
                </a:solidFill>
                <a:latin typeface="Arial" panose="020B0604020202020204"/>
              </a:rPr>
              <a:t>Employers should familiarize themselves with the law in the states and cities the employers operate</a:t>
            </a:r>
          </a:p>
          <a:p>
            <a:pPr marL="342900" indent="-342900" algn="just">
              <a:buFont typeface="Arial" panose="020B0604020202020204" pitchFamily="34" charset="0"/>
              <a:buChar char="•"/>
            </a:pPr>
            <a:r>
              <a:rPr lang="en-US" sz="2200" dirty="0">
                <a:solidFill>
                  <a:srgbClr val="000000">
                    <a:lumMod val="75000"/>
                    <a:lumOff val="25000"/>
                  </a:srgbClr>
                </a:solidFill>
                <a:latin typeface="Arial" panose="020B0604020202020204"/>
              </a:rPr>
              <a:t>Finally, multi-state employers or employers hiring remote workers should consider uniform pay policies to ensure compliance</a:t>
            </a:r>
          </a:p>
        </p:txBody>
      </p:sp>
    </p:spTree>
    <p:extLst>
      <p:ext uri="{BB962C8B-B14F-4D97-AF65-F5344CB8AC3E}">
        <p14:creationId xmlns:p14="http://schemas.microsoft.com/office/powerpoint/2010/main" val="1717820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8F08-9827-FFFB-C696-4DA648327428}"/>
              </a:ext>
            </a:extLst>
          </p:cNvPr>
          <p:cNvSpPr>
            <a:spLocks noGrp="1"/>
          </p:cNvSpPr>
          <p:nvPr>
            <p:ph type="title"/>
          </p:nvPr>
        </p:nvSpPr>
        <p:spPr/>
        <p:txBody>
          <a:bodyPr/>
          <a:lstStyle/>
          <a:p>
            <a:r>
              <a:rPr lang="en-US" dirty="0"/>
              <a:t>Religious Accommodation Requests Under Title VII</a:t>
            </a:r>
          </a:p>
        </p:txBody>
      </p:sp>
    </p:spTree>
    <p:extLst>
      <p:ext uri="{BB962C8B-B14F-4D97-AF65-F5344CB8AC3E}">
        <p14:creationId xmlns:p14="http://schemas.microsoft.com/office/powerpoint/2010/main" val="2535183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3C533-B774-8AC1-3B31-D906D19D08C9}"/>
              </a:ext>
            </a:extLst>
          </p:cNvPr>
          <p:cNvSpPr>
            <a:spLocks noGrp="1"/>
          </p:cNvSpPr>
          <p:nvPr>
            <p:ph type="title"/>
          </p:nvPr>
        </p:nvSpPr>
        <p:spPr/>
        <p:txBody>
          <a:bodyPr/>
          <a:lstStyle/>
          <a:p>
            <a:r>
              <a:rPr lang="en-US" sz="4000" dirty="0"/>
              <a:t>Title VII of the Civil Rights Act of 1964</a:t>
            </a:r>
          </a:p>
        </p:txBody>
      </p:sp>
      <p:sp>
        <p:nvSpPr>
          <p:cNvPr id="3" name="Content Placeholder 2">
            <a:extLst>
              <a:ext uri="{FF2B5EF4-FFF2-40B4-BE49-F238E27FC236}">
                <a16:creationId xmlns:a16="http://schemas.microsoft.com/office/drawing/2014/main" id="{16BEEA8B-0CD7-EC11-131B-71EA4CD1A8EE}"/>
              </a:ext>
            </a:extLst>
          </p:cNvPr>
          <p:cNvSpPr>
            <a:spLocks noGrp="1"/>
          </p:cNvSpPr>
          <p:nvPr>
            <p:ph idx="1"/>
          </p:nvPr>
        </p:nvSpPr>
        <p:spPr/>
        <p:txBody>
          <a:bodyPr/>
          <a:lstStyle/>
          <a:p>
            <a:pPr marL="342900" indent="-342900" algn="just">
              <a:buFont typeface="Arial" panose="020B0604020202020204" pitchFamily="34" charset="0"/>
              <a:buChar char="•"/>
            </a:pPr>
            <a:r>
              <a:rPr lang="en-US" sz="2000" dirty="0"/>
              <a:t>Title VII, as adopted in 1964, made it unlawful for covered employers “to fail or refuse to hire or to discharge any individual, or otherwise to discriminate against any individual with respect to his compensation, terms, conditions, or privileges [of] employment, </a:t>
            </a:r>
            <a:r>
              <a:rPr lang="en-US" sz="2000" b="1" dirty="0"/>
              <a:t>because of such individual's ... religion.</a:t>
            </a:r>
            <a:r>
              <a:rPr lang="en-US" sz="2000" dirty="0"/>
              <a:t>” </a:t>
            </a:r>
            <a:r>
              <a:rPr lang="en-US" sz="1600" dirty="0">
                <a:solidFill>
                  <a:schemeClr val="tx2"/>
                </a:solidFill>
              </a:rPr>
              <a:t>42 U.S.C. § 2000e–2(a)(1) (1964 ed.)</a:t>
            </a:r>
          </a:p>
          <a:p>
            <a:pPr marL="342900" indent="-342900" algn="just">
              <a:buFont typeface="Arial" panose="020B0604020202020204" pitchFamily="34" charset="0"/>
              <a:buChar char="•"/>
            </a:pPr>
            <a:r>
              <a:rPr lang="en-US" sz="2000" dirty="0"/>
              <a:t>EEOC interpreted Title VII to obligate employers “to make </a:t>
            </a:r>
            <a:r>
              <a:rPr lang="en-US" sz="2000" b="1" dirty="0"/>
              <a:t>reasonable accommodations </a:t>
            </a:r>
            <a:r>
              <a:rPr lang="en-US" sz="2000" dirty="0"/>
              <a:t>to the religious needs of employees” whenever that would not work an “</a:t>
            </a:r>
            <a:r>
              <a:rPr lang="en-US" sz="2000" b="1" dirty="0"/>
              <a:t>undue hardship </a:t>
            </a:r>
            <a:r>
              <a:rPr lang="en-US" sz="2000" dirty="0"/>
              <a:t>on the conduct of the employer's business.” </a:t>
            </a:r>
            <a:r>
              <a:rPr lang="en-US" sz="1600" dirty="0">
                <a:solidFill>
                  <a:schemeClr val="tx2"/>
                </a:solidFill>
              </a:rPr>
              <a:t>29 C.F.R. § 1605.1 (1968).</a:t>
            </a:r>
          </a:p>
          <a:p>
            <a:pPr marL="342900" indent="-342900" algn="just">
              <a:buFont typeface="Arial" panose="020B0604020202020204" pitchFamily="34" charset="0"/>
              <a:buChar char="•"/>
            </a:pPr>
            <a:r>
              <a:rPr lang="en-US" sz="2000" dirty="0"/>
              <a:t>In 1972, Congress amended the statute to make clear that “religion” includes all aspects of belief, observance, and practice, and that an employer must “</a:t>
            </a:r>
            <a:r>
              <a:rPr lang="en-US" sz="2000" b="1" dirty="0"/>
              <a:t>reasonably accommodate</a:t>
            </a:r>
            <a:r>
              <a:rPr lang="en-US" sz="2000" dirty="0"/>
              <a:t>” such observances and practices where it can do so “without </a:t>
            </a:r>
            <a:r>
              <a:rPr lang="en-US" sz="2000" b="1" dirty="0"/>
              <a:t>undue hardship </a:t>
            </a:r>
            <a:r>
              <a:rPr lang="en-US" sz="2000" dirty="0"/>
              <a:t>on the conduct of its business.” </a:t>
            </a:r>
            <a:r>
              <a:rPr lang="en-US" sz="1600" dirty="0">
                <a:solidFill>
                  <a:schemeClr val="tx2"/>
                </a:solidFill>
              </a:rPr>
              <a:t>78 Stat. 253, as amended, 42 U.S.C. § 2000e(j)</a:t>
            </a:r>
            <a:endParaRPr lang="en-US" dirty="0">
              <a:solidFill>
                <a:schemeClr val="tx2"/>
              </a:solidFill>
            </a:endParaRPr>
          </a:p>
        </p:txBody>
      </p:sp>
    </p:spTree>
    <p:extLst>
      <p:ext uri="{BB962C8B-B14F-4D97-AF65-F5344CB8AC3E}">
        <p14:creationId xmlns:p14="http://schemas.microsoft.com/office/powerpoint/2010/main" val="3105231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77A38-29CA-DAAF-077C-184AFE2D6FDC}"/>
              </a:ext>
            </a:extLst>
          </p:cNvPr>
          <p:cNvSpPr>
            <a:spLocks noGrp="1"/>
          </p:cNvSpPr>
          <p:nvPr>
            <p:ph type="title"/>
          </p:nvPr>
        </p:nvSpPr>
        <p:spPr/>
        <p:txBody>
          <a:bodyPr/>
          <a:lstStyle/>
          <a:p>
            <a:r>
              <a:rPr lang="en-US" dirty="0"/>
              <a:t>Prior Standard of “Undue Hardship” </a:t>
            </a:r>
            <a:br>
              <a:rPr lang="en-US" dirty="0"/>
            </a:br>
            <a:r>
              <a:rPr lang="en-US" dirty="0"/>
              <a:t>for Religious Accommodations</a:t>
            </a:r>
          </a:p>
        </p:txBody>
      </p:sp>
      <p:sp>
        <p:nvSpPr>
          <p:cNvPr id="3" name="Content Placeholder 2">
            <a:extLst>
              <a:ext uri="{FF2B5EF4-FFF2-40B4-BE49-F238E27FC236}">
                <a16:creationId xmlns:a16="http://schemas.microsoft.com/office/drawing/2014/main" id="{ED953729-18FA-8306-94BB-673F818EFEC4}"/>
              </a:ext>
            </a:extLst>
          </p:cNvPr>
          <p:cNvSpPr>
            <a:spLocks noGrp="1"/>
          </p:cNvSpPr>
          <p:nvPr>
            <p:ph idx="4294967295"/>
          </p:nvPr>
        </p:nvSpPr>
        <p:spPr>
          <a:xfrm>
            <a:off x="855785" y="1652954"/>
            <a:ext cx="10492153" cy="4454770"/>
          </a:xfrm>
        </p:spPr>
        <p:txBody>
          <a:bodyPr/>
          <a:lstStyle/>
          <a:p>
            <a:pPr marL="342900" indent="-342900">
              <a:buFont typeface="Arial" panose="020B0604020202020204" pitchFamily="34" charset="0"/>
              <a:buChar char="•"/>
            </a:pPr>
            <a:r>
              <a:rPr lang="en-US" dirty="0"/>
              <a:t>Supreme Court addressed the “undue hardship” inquiry in </a:t>
            </a:r>
            <a:r>
              <a:rPr lang="en-US" i="1" dirty="0"/>
              <a:t>Trans World Airlines, Inc. v. Hardison</a:t>
            </a:r>
            <a:r>
              <a:rPr lang="en-US" dirty="0"/>
              <a:t>, 432 U.S. 63 (1977).</a:t>
            </a:r>
          </a:p>
          <a:p>
            <a:pPr lvl="1"/>
            <a:r>
              <a:rPr lang="en-US" dirty="0"/>
              <a:t>“</a:t>
            </a:r>
            <a:r>
              <a:rPr lang="en-US" b="1" dirty="0"/>
              <a:t>Undue Hardship</a:t>
            </a:r>
            <a:r>
              <a:rPr lang="en-US" dirty="0"/>
              <a:t>” existed when there was more than a </a:t>
            </a:r>
            <a:r>
              <a:rPr lang="en-US" i="1" dirty="0"/>
              <a:t>de minimis</a:t>
            </a:r>
            <a:r>
              <a:rPr lang="en-US" dirty="0"/>
              <a:t> (minimal) cost to the employer, such as:</a:t>
            </a:r>
          </a:p>
          <a:p>
            <a:pPr lvl="2"/>
            <a:r>
              <a:rPr lang="en-US" dirty="0"/>
              <a:t>Negative impacts on productivity or quality</a:t>
            </a:r>
          </a:p>
          <a:p>
            <a:pPr lvl="2"/>
            <a:r>
              <a:rPr lang="en-US" dirty="0"/>
              <a:t>Personnel or overtime costs </a:t>
            </a:r>
          </a:p>
          <a:p>
            <a:pPr lvl="2"/>
            <a:r>
              <a:rPr lang="en-US" dirty="0"/>
              <a:t>Increased workload for other employees</a:t>
            </a:r>
          </a:p>
          <a:p>
            <a:pPr lvl="2"/>
            <a:r>
              <a:rPr lang="en-US" dirty="0"/>
              <a:t>Reduced employee morale</a:t>
            </a:r>
          </a:p>
        </p:txBody>
      </p:sp>
    </p:spTree>
    <p:extLst>
      <p:ext uri="{BB962C8B-B14F-4D97-AF65-F5344CB8AC3E}">
        <p14:creationId xmlns:p14="http://schemas.microsoft.com/office/powerpoint/2010/main" val="3896256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77A38-29CA-DAAF-077C-184AFE2D6FDC}"/>
              </a:ext>
            </a:extLst>
          </p:cNvPr>
          <p:cNvSpPr>
            <a:spLocks noGrp="1"/>
          </p:cNvSpPr>
          <p:nvPr>
            <p:ph type="title"/>
          </p:nvPr>
        </p:nvSpPr>
        <p:spPr/>
        <p:txBody>
          <a:bodyPr/>
          <a:lstStyle/>
          <a:p>
            <a:r>
              <a:rPr lang="en-US" dirty="0"/>
              <a:t>Current “Substantial Burden” </a:t>
            </a:r>
            <a:br>
              <a:rPr lang="en-US" i="1" dirty="0"/>
            </a:br>
            <a:r>
              <a:rPr lang="en-US" dirty="0"/>
              <a:t>Standard from </a:t>
            </a:r>
            <a:r>
              <a:rPr lang="en-US" i="1" dirty="0"/>
              <a:t>Groff v. </a:t>
            </a:r>
            <a:r>
              <a:rPr lang="en-US" i="1" dirty="0" err="1"/>
              <a:t>Dejoy</a:t>
            </a:r>
            <a:endParaRPr lang="en-US" i="1" dirty="0"/>
          </a:p>
        </p:txBody>
      </p:sp>
      <p:sp>
        <p:nvSpPr>
          <p:cNvPr id="3" name="Content Placeholder 2">
            <a:extLst>
              <a:ext uri="{FF2B5EF4-FFF2-40B4-BE49-F238E27FC236}">
                <a16:creationId xmlns:a16="http://schemas.microsoft.com/office/drawing/2014/main" id="{ED953729-18FA-8306-94BB-673F818EFEC4}"/>
              </a:ext>
            </a:extLst>
          </p:cNvPr>
          <p:cNvSpPr>
            <a:spLocks noGrp="1"/>
          </p:cNvSpPr>
          <p:nvPr>
            <p:ph idx="4294967295"/>
          </p:nvPr>
        </p:nvSpPr>
        <p:spPr>
          <a:xfrm>
            <a:off x="855785" y="1652954"/>
            <a:ext cx="10492153" cy="4454770"/>
          </a:xfrm>
        </p:spPr>
        <p:txBody>
          <a:bodyPr/>
          <a:lstStyle/>
          <a:p>
            <a:r>
              <a:rPr lang="en-US" dirty="0"/>
              <a:t>Unanimous U.S. Supreme Court ruled that religious accommodations under Title VII must be provided to employees or prospective employees unless the employer is able to demonstrate that the burden is “</a:t>
            </a:r>
            <a:r>
              <a:rPr lang="en-US" b="1" dirty="0"/>
              <a:t>substantial</a:t>
            </a:r>
            <a:r>
              <a:rPr lang="en-US" dirty="0"/>
              <a:t>”</a:t>
            </a:r>
          </a:p>
          <a:p>
            <a:pPr marL="342900" indent="-342900">
              <a:buFont typeface="Arial" panose="020B0604020202020204" pitchFamily="34" charset="0"/>
              <a:buChar char="•"/>
            </a:pPr>
            <a:r>
              <a:rPr lang="en-US" dirty="0"/>
              <a:t>Implications:</a:t>
            </a:r>
          </a:p>
          <a:p>
            <a:pPr marL="800100" lvl="1" indent="-342900"/>
            <a:r>
              <a:rPr lang="en-US" dirty="0"/>
              <a:t>Clarifies nearly 50 years of precedent </a:t>
            </a:r>
          </a:p>
          <a:p>
            <a:pPr marL="800100" lvl="1" indent="-342900"/>
            <a:r>
              <a:rPr lang="en-US" dirty="0"/>
              <a:t>Dismantles the “</a:t>
            </a:r>
            <a:r>
              <a:rPr lang="en-US" i="1" dirty="0"/>
              <a:t>de minimis</a:t>
            </a:r>
            <a:r>
              <a:rPr lang="en-US" dirty="0"/>
              <a:t>” framework</a:t>
            </a:r>
          </a:p>
          <a:p>
            <a:pPr marL="800100" lvl="1" indent="-342900"/>
            <a:r>
              <a:rPr lang="en-US" dirty="0"/>
              <a:t>Heightens the burden on employers to defend against such claims</a:t>
            </a:r>
          </a:p>
        </p:txBody>
      </p:sp>
    </p:spTree>
    <p:extLst>
      <p:ext uri="{BB962C8B-B14F-4D97-AF65-F5344CB8AC3E}">
        <p14:creationId xmlns:p14="http://schemas.microsoft.com/office/powerpoint/2010/main" val="3065341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DC6D5F-ABC6-5229-A6B9-A5EC7620D2C0}"/>
              </a:ext>
            </a:extLst>
          </p:cNvPr>
          <p:cNvSpPr>
            <a:spLocks noGrp="1"/>
          </p:cNvSpPr>
          <p:nvPr>
            <p:ph type="body" idx="1"/>
          </p:nvPr>
        </p:nvSpPr>
        <p:spPr/>
        <p:txBody>
          <a:bodyPr/>
          <a:lstStyle/>
          <a:p>
            <a:r>
              <a:rPr lang="en-US" dirty="0"/>
              <a:t>Undue Hardship (1977)	</a:t>
            </a:r>
          </a:p>
        </p:txBody>
      </p:sp>
      <p:sp>
        <p:nvSpPr>
          <p:cNvPr id="3" name="Content Placeholder 2">
            <a:extLst>
              <a:ext uri="{FF2B5EF4-FFF2-40B4-BE49-F238E27FC236}">
                <a16:creationId xmlns:a16="http://schemas.microsoft.com/office/drawing/2014/main" id="{9A979747-0AAE-086C-018E-A452F805F3CB}"/>
              </a:ext>
            </a:extLst>
          </p:cNvPr>
          <p:cNvSpPr>
            <a:spLocks noGrp="1"/>
          </p:cNvSpPr>
          <p:nvPr>
            <p:ph sz="half" idx="2"/>
          </p:nvPr>
        </p:nvSpPr>
        <p:spPr/>
        <p:txBody>
          <a:bodyPr/>
          <a:lstStyle/>
          <a:p>
            <a:pPr marL="342900" indent="-342900">
              <a:buFont typeface="Arial" panose="020B0604020202020204" pitchFamily="34" charset="0"/>
              <a:buChar char="•"/>
            </a:pPr>
            <a:r>
              <a:rPr lang="en-US" dirty="0"/>
              <a:t>If more than a </a:t>
            </a:r>
            <a:r>
              <a:rPr lang="en-US" i="1" dirty="0"/>
              <a:t>de minimis </a:t>
            </a:r>
            <a:r>
              <a:rPr lang="en-US" dirty="0"/>
              <a:t>cost was required, then the request was deemed to cause an “undue hardship” on the employer’s business and the employer could lawfully deny the request. </a:t>
            </a:r>
          </a:p>
        </p:txBody>
      </p:sp>
      <p:sp>
        <p:nvSpPr>
          <p:cNvPr id="4" name="Text Placeholder 3">
            <a:extLst>
              <a:ext uri="{FF2B5EF4-FFF2-40B4-BE49-F238E27FC236}">
                <a16:creationId xmlns:a16="http://schemas.microsoft.com/office/drawing/2014/main" id="{FDEB73EF-A74D-112B-5F52-FA1F2B63539F}"/>
              </a:ext>
            </a:extLst>
          </p:cNvPr>
          <p:cNvSpPr>
            <a:spLocks noGrp="1"/>
          </p:cNvSpPr>
          <p:nvPr>
            <p:ph type="body" sz="quarter" idx="3"/>
          </p:nvPr>
        </p:nvSpPr>
        <p:spPr/>
        <p:txBody>
          <a:bodyPr/>
          <a:lstStyle/>
          <a:p>
            <a:r>
              <a:rPr lang="en-US" dirty="0"/>
              <a:t>Substantial Burden (2023) </a:t>
            </a:r>
          </a:p>
        </p:txBody>
      </p:sp>
      <p:sp>
        <p:nvSpPr>
          <p:cNvPr id="5" name="Content Placeholder 4">
            <a:extLst>
              <a:ext uri="{FF2B5EF4-FFF2-40B4-BE49-F238E27FC236}">
                <a16:creationId xmlns:a16="http://schemas.microsoft.com/office/drawing/2014/main" id="{C75C3F49-2D97-1BC5-B645-FB6C5E96FB16}"/>
              </a:ext>
            </a:extLst>
          </p:cNvPr>
          <p:cNvSpPr>
            <a:spLocks noGrp="1"/>
          </p:cNvSpPr>
          <p:nvPr>
            <p:ph sz="quarter" idx="4"/>
          </p:nvPr>
        </p:nvSpPr>
        <p:spPr/>
        <p:txBody>
          <a:bodyPr/>
          <a:lstStyle/>
          <a:p>
            <a:pPr marL="342900" indent="-342900">
              <a:buFont typeface="Arial" panose="020B0604020202020204" pitchFamily="34" charset="0"/>
              <a:buChar char="•"/>
            </a:pPr>
            <a:r>
              <a:rPr lang="en-US" dirty="0"/>
              <a:t>If the “burden of granting an accommodation would result in substantial increased costs in relation to the conduct of its particular business[,]” then the employer could lawfully deny the request.</a:t>
            </a:r>
          </a:p>
        </p:txBody>
      </p:sp>
      <p:sp>
        <p:nvSpPr>
          <p:cNvPr id="6" name="Title 5">
            <a:extLst>
              <a:ext uri="{FF2B5EF4-FFF2-40B4-BE49-F238E27FC236}">
                <a16:creationId xmlns:a16="http://schemas.microsoft.com/office/drawing/2014/main" id="{03D1BE9F-84D3-7CB3-11BF-7B0D49C3E6E2}"/>
              </a:ext>
            </a:extLst>
          </p:cNvPr>
          <p:cNvSpPr>
            <a:spLocks noGrp="1"/>
          </p:cNvSpPr>
          <p:nvPr>
            <p:ph type="title"/>
          </p:nvPr>
        </p:nvSpPr>
        <p:spPr/>
        <p:txBody>
          <a:bodyPr/>
          <a:lstStyle/>
          <a:p>
            <a:r>
              <a:rPr lang="en-US" sz="3600" dirty="0"/>
              <a:t>Undue Hardship v. Substantial Burden</a:t>
            </a:r>
          </a:p>
        </p:txBody>
      </p:sp>
    </p:spTree>
    <p:extLst>
      <p:ext uri="{BB962C8B-B14F-4D97-AF65-F5344CB8AC3E}">
        <p14:creationId xmlns:p14="http://schemas.microsoft.com/office/powerpoint/2010/main" val="397096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77A38-29CA-DAAF-077C-184AFE2D6FDC}"/>
              </a:ext>
            </a:extLst>
          </p:cNvPr>
          <p:cNvSpPr>
            <a:spLocks noGrp="1"/>
          </p:cNvSpPr>
          <p:nvPr>
            <p:ph type="title"/>
          </p:nvPr>
        </p:nvSpPr>
        <p:spPr/>
        <p:txBody>
          <a:bodyPr/>
          <a:lstStyle/>
          <a:p>
            <a:r>
              <a:rPr lang="en-US" dirty="0"/>
              <a:t>What Constitutes </a:t>
            </a:r>
            <a:br>
              <a:rPr lang="en-US" dirty="0"/>
            </a:br>
            <a:r>
              <a:rPr lang="en-US" dirty="0"/>
              <a:t>“Substantial Burden”? 	</a:t>
            </a:r>
          </a:p>
        </p:txBody>
      </p:sp>
      <p:sp>
        <p:nvSpPr>
          <p:cNvPr id="3" name="Content Placeholder 2">
            <a:extLst>
              <a:ext uri="{FF2B5EF4-FFF2-40B4-BE49-F238E27FC236}">
                <a16:creationId xmlns:a16="http://schemas.microsoft.com/office/drawing/2014/main" id="{ED953729-18FA-8306-94BB-673F818EFEC4}"/>
              </a:ext>
            </a:extLst>
          </p:cNvPr>
          <p:cNvSpPr>
            <a:spLocks noGrp="1"/>
          </p:cNvSpPr>
          <p:nvPr>
            <p:ph idx="4294967295"/>
          </p:nvPr>
        </p:nvSpPr>
        <p:spPr>
          <a:xfrm>
            <a:off x="855785" y="1652954"/>
            <a:ext cx="10492153" cy="4454770"/>
          </a:xfrm>
        </p:spPr>
        <p:txBody>
          <a:bodyPr/>
          <a:lstStyle/>
          <a:p>
            <a:pPr lvl="1"/>
            <a:r>
              <a:rPr lang="en-US" sz="2000" dirty="0"/>
              <a:t>The heightened standard requires employers assessing religious accommodations requests to deny such requests only if there is evidence that providing the accommodation would result in “substantial increased costs in relation to the conduct of [an employer’s] particular business.”  </a:t>
            </a:r>
          </a:p>
          <a:p>
            <a:pPr lvl="1"/>
            <a:r>
              <a:rPr lang="en-US" sz="2000" dirty="0"/>
              <a:t>Conduct of Business:</a:t>
            </a:r>
          </a:p>
          <a:p>
            <a:pPr lvl="2"/>
            <a:r>
              <a:rPr lang="en-US" sz="2000" dirty="0"/>
              <a:t>Pre-</a:t>
            </a:r>
            <a:r>
              <a:rPr lang="en-US" sz="2000" i="1" dirty="0"/>
              <a:t>Groff</a:t>
            </a:r>
            <a:r>
              <a:rPr lang="en-US" sz="2000" dirty="0"/>
              <a:t>: impacts on coworkers had more significance</a:t>
            </a:r>
          </a:p>
          <a:p>
            <a:pPr lvl="2"/>
            <a:r>
              <a:rPr lang="en-US" sz="2000" dirty="0"/>
              <a:t>Post-</a:t>
            </a:r>
            <a:r>
              <a:rPr lang="en-US" sz="2000" i="1" dirty="0"/>
              <a:t>Groff</a:t>
            </a:r>
            <a:r>
              <a:rPr lang="en-US" sz="2000" dirty="0"/>
              <a:t>: how other employees are impacted → how that impact affects the “conduct of its business” + whether such impact constitutes a “substantial increased cost”</a:t>
            </a:r>
          </a:p>
          <a:p>
            <a:pPr lvl="1"/>
            <a:r>
              <a:rPr lang="en-US" sz="2000" dirty="0"/>
              <a:t>Substantial Increased Costs:</a:t>
            </a:r>
          </a:p>
          <a:p>
            <a:pPr lvl="2"/>
            <a:r>
              <a:rPr lang="en-US" sz="2000" dirty="0"/>
              <a:t>Currently undefined but will differ depending on employer’s size and operations.</a:t>
            </a:r>
          </a:p>
          <a:p>
            <a:pPr lvl="1"/>
            <a:endParaRPr lang="en-US" sz="2000" dirty="0"/>
          </a:p>
        </p:txBody>
      </p:sp>
    </p:spTree>
    <p:extLst>
      <p:ext uri="{BB962C8B-B14F-4D97-AF65-F5344CB8AC3E}">
        <p14:creationId xmlns:p14="http://schemas.microsoft.com/office/powerpoint/2010/main" val="3661154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6826-68A3-5549-342C-3E9740057415}"/>
              </a:ext>
            </a:extLst>
          </p:cNvPr>
          <p:cNvSpPr>
            <a:spLocks noGrp="1"/>
          </p:cNvSpPr>
          <p:nvPr>
            <p:ph type="title"/>
          </p:nvPr>
        </p:nvSpPr>
        <p:spPr/>
        <p:txBody>
          <a:bodyPr/>
          <a:lstStyle/>
          <a:p>
            <a:r>
              <a:rPr lang="en-US" dirty="0"/>
              <a:t>Applying Substantial </a:t>
            </a:r>
            <a:br>
              <a:rPr lang="en-US" dirty="0"/>
            </a:br>
            <a:r>
              <a:rPr lang="en-US" dirty="0"/>
              <a:t>Burden Standard Post-</a:t>
            </a:r>
            <a:r>
              <a:rPr lang="en-US" i="1" dirty="0"/>
              <a:t>Groff</a:t>
            </a:r>
            <a:endParaRPr lang="en-US" dirty="0"/>
          </a:p>
        </p:txBody>
      </p:sp>
      <p:sp>
        <p:nvSpPr>
          <p:cNvPr id="3" name="Content Placeholder 2">
            <a:extLst>
              <a:ext uri="{FF2B5EF4-FFF2-40B4-BE49-F238E27FC236}">
                <a16:creationId xmlns:a16="http://schemas.microsoft.com/office/drawing/2014/main" id="{3D98C80A-F89F-7F57-2BFA-EBC485D7756E}"/>
              </a:ext>
            </a:extLst>
          </p:cNvPr>
          <p:cNvSpPr>
            <a:spLocks noGrp="1"/>
          </p:cNvSpPr>
          <p:nvPr>
            <p:ph idx="1"/>
          </p:nvPr>
        </p:nvSpPr>
        <p:spPr/>
        <p:txBody>
          <a:bodyPr/>
          <a:lstStyle/>
          <a:p>
            <a:pPr lvl="1"/>
            <a:r>
              <a:rPr lang="en-US" sz="2000" dirty="0"/>
              <a:t>No clear guidance on how to apply this new standard:</a:t>
            </a:r>
          </a:p>
          <a:p>
            <a:pPr lvl="2"/>
            <a:r>
              <a:rPr lang="en-US" sz="2000" dirty="0"/>
              <a:t>Court concedes the application of the “clarifying” standard requires case-by-case factual analysis</a:t>
            </a:r>
          </a:p>
          <a:p>
            <a:pPr lvl="2"/>
            <a:r>
              <a:rPr lang="en-US" sz="2000" dirty="0"/>
              <a:t>Court declined to apply the “significant expense or difficulty” analysis and precedent established in cases decided under the Americans with Disabilities Act</a:t>
            </a:r>
          </a:p>
          <a:p>
            <a:pPr lvl="1"/>
            <a:r>
              <a:rPr lang="en-US" sz="2000" dirty="0"/>
              <a:t>Stay apprised of cases following </a:t>
            </a:r>
            <a:r>
              <a:rPr lang="en-US" sz="2000" i="1" dirty="0"/>
              <a:t>Groff</a:t>
            </a:r>
            <a:r>
              <a:rPr lang="en-US" sz="2000" dirty="0"/>
              <a:t>. </a:t>
            </a:r>
          </a:p>
          <a:p>
            <a:pPr lvl="2"/>
            <a:r>
              <a:rPr lang="en-US" sz="2000" i="1" dirty="0"/>
              <a:t>Hebrew v. Texas Dept. of Criminal Justice </a:t>
            </a:r>
            <a:r>
              <a:rPr lang="en-US" sz="2000" dirty="0"/>
              <a:t>(9/15/23) – Fifth Circuit reversed SDTX, held TDCJ failed to show an undue hardship if it were to grant requested religious accommodation of Hebrew keeping his hair and beard</a:t>
            </a:r>
          </a:p>
        </p:txBody>
      </p:sp>
    </p:spTree>
    <p:extLst>
      <p:ext uri="{BB962C8B-B14F-4D97-AF65-F5344CB8AC3E}">
        <p14:creationId xmlns:p14="http://schemas.microsoft.com/office/powerpoint/2010/main" val="947813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8F08-9827-FFFB-C696-4DA648327428}"/>
              </a:ext>
            </a:extLst>
          </p:cNvPr>
          <p:cNvSpPr>
            <a:spLocks noGrp="1"/>
          </p:cNvSpPr>
          <p:nvPr>
            <p:ph type="title"/>
          </p:nvPr>
        </p:nvSpPr>
        <p:spPr/>
        <p:txBody>
          <a:bodyPr/>
          <a:lstStyle/>
          <a:p>
            <a:r>
              <a:rPr lang="en-US" dirty="0"/>
              <a:t>Expanded Protections For Pregnant and Nursing Workers </a:t>
            </a:r>
          </a:p>
        </p:txBody>
      </p:sp>
    </p:spTree>
    <p:extLst>
      <p:ext uri="{BB962C8B-B14F-4D97-AF65-F5344CB8AC3E}">
        <p14:creationId xmlns:p14="http://schemas.microsoft.com/office/powerpoint/2010/main" val="387529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510746" y="395416"/>
            <a:ext cx="8484973" cy="724106"/>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4200"/>
              <a:buFont typeface="Arial"/>
              <a:buNone/>
            </a:pPr>
            <a:r>
              <a:rPr lang="en-US"/>
              <a:t>Lawyers and EQ - the Why</a:t>
            </a:r>
            <a:endParaRPr/>
          </a:p>
        </p:txBody>
      </p:sp>
      <p:sp>
        <p:nvSpPr>
          <p:cNvPr id="143" name="Google Shape;143;p6"/>
          <p:cNvSpPr txBox="1">
            <a:spLocks noGrp="1"/>
          </p:cNvSpPr>
          <p:nvPr>
            <p:ph type="body" idx="4294967295"/>
          </p:nvPr>
        </p:nvSpPr>
        <p:spPr>
          <a:xfrm>
            <a:off x="854633" y="1559791"/>
            <a:ext cx="10113900" cy="4176600"/>
          </a:xfrm>
          <a:prstGeom prst="rect">
            <a:avLst/>
          </a:prstGeom>
          <a:noFill/>
          <a:ln>
            <a:noFill/>
          </a:ln>
        </p:spPr>
        <p:txBody>
          <a:bodyPr spcFirstLastPara="1" wrap="square" lIns="0" tIns="0" rIns="0" bIns="0" anchor="t" anchorCtr="0">
            <a:noAutofit/>
          </a:bodyPr>
          <a:lstStyle/>
          <a:p>
            <a:pPr marL="457200" lvl="1" indent="-228600" algn="l" rtl="0">
              <a:lnSpc>
                <a:spcPct val="100000"/>
              </a:lnSpc>
              <a:spcBef>
                <a:spcPts val="0"/>
              </a:spcBef>
              <a:spcAft>
                <a:spcPts val="0"/>
              </a:spcAft>
              <a:buSzPts val="2400"/>
              <a:buChar char="•"/>
            </a:pPr>
            <a:r>
              <a:rPr lang="en-US"/>
              <a:t>Lawyers rank high in IQ, low in EQ</a:t>
            </a:r>
            <a:endParaRPr/>
          </a:p>
          <a:p>
            <a:pPr marL="457200" lvl="0" indent="0" algn="l" rtl="0">
              <a:lnSpc>
                <a:spcPct val="100000"/>
              </a:lnSpc>
              <a:spcBef>
                <a:spcPts val="0"/>
              </a:spcBef>
              <a:spcAft>
                <a:spcPts val="0"/>
              </a:spcAft>
              <a:buNone/>
            </a:pPr>
            <a:endParaRPr/>
          </a:p>
          <a:p>
            <a:pPr marL="457200" lvl="1" indent="-228600" algn="l" rtl="0">
              <a:lnSpc>
                <a:spcPct val="100000"/>
              </a:lnSpc>
              <a:spcBef>
                <a:spcPts val="0"/>
              </a:spcBef>
              <a:spcAft>
                <a:spcPts val="0"/>
              </a:spcAft>
              <a:buSzPts val="2400"/>
              <a:buChar char="•"/>
            </a:pPr>
            <a:r>
              <a:rPr lang="en-US"/>
              <a:t>Emotionally intelligent lawyers are:</a:t>
            </a:r>
            <a:endParaRPr/>
          </a:p>
          <a:p>
            <a:pPr marL="731520" lvl="2" indent="-182879" algn="l" rtl="0">
              <a:lnSpc>
                <a:spcPct val="100000"/>
              </a:lnSpc>
              <a:spcBef>
                <a:spcPts val="0"/>
              </a:spcBef>
              <a:spcAft>
                <a:spcPts val="0"/>
              </a:spcAft>
              <a:buSzPts val="2400"/>
              <a:buChar char="◦"/>
            </a:pPr>
            <a:r>
              <a:rPr lang="en-US"/>
              <a:t>Smarter</a:t>
            </a:r>
            <a:endParaRPr/>
          </a:p>
          <a:p>
            <a:pPr marL="731520" lvl="2" indent="-182879" algn="l" rtl="0">
              <a:lnSpc>
                <a:spcPct val="100000"/>
              </a:lnSpc>
              <a:spcBef>
                <a:spcPts val="0"/>
              </a:spcBef>
              <a:spcAft>
                <a:spcPts val="0"/>
              </a:spcAft>
              <a:buSzPts val="2400"/>
              <a:buChar char="◦"/>
            </a:pPr>
            <a:r>
              <a:rPr lang="en-US"/>
              <a:t>Stronger practitioners in the </a:t>
            </a:r>
            <a:endParaRPr/>
          </a:p>
          <a:p>
            <a:pPr marL="731520" lvl="0" indent="0" algn="l" rtl="0">
              <a:lnSpc>
                <a:spcPct val="100000"/>
              </a:lnSpc>
              <a:spcBef>
                <a:spcPts val="0"/>
              </a:spcBef>
              <a:spcAft>
                <a:spcPts val="0"/>
              </a:spcAft>
              <a:buNone/>
            </a:pPr>
            <a:r>
              <a:rPr lang="en-US"/>
              <a:t>boardroom and the courtroom</a:t>
            </a:r>
            <a:endParaRPr/>
          </a:p>
          <a:p>
            <a:pPr marL="731520" lvl="2" indent="-182879" algn="l" rtl="0">
              <a:lnSpc>
                <a:spcPct val="100000"/>
              </a:lnSpc>
              <a:spcBef>
                <a:spcPts val="0"/>
              </a:spcBef>
              <a:spcAft>
                <a:spcPts val="0"/>
              </a:spcAft>
              <a:buSzPts val="2400"/>
              <a:buChar char="◦"/>
            </a:pPr>
            <a:r>
              <a:rPr lang="en-US"/>
              <a:t>Make more money, </a:t>
            </a:r>
            <a:endParaRPr/>
          </a:p>
          <a:p>
            <a:pPr marL="731520" lvl="0" indent="0" algn="l" rtl="0">
              <a:lnSpc>
                <a:spcPct val="100000"/>
              </a:lnSpc>
              <a:spcBef>
                <a:spcPts val="0"/>
              </a:spcBef>
              <a:spcAft>
                <a:spcPts val="0"/>
              </a:spcAft>
              <a:buNone/>
            </a:pPr>
            <a:r>
              <a:rPr lang="en-US"/>
              <a:t>get and keep more clients</a:t>
            </a:r>
            <a:endParaRPr/>
          </a:p>
          <a:p>
            <a:pPr marL="731520" lvl="2" indent="-182879" algn="l" rtl="0">
              <a:lnSpc>
                <a:spcPct val="100000"/>
              </a:lnSpc>
              <a:spcBef>
                <a:spcPts val="0"/>
              </a:spcBef>
              <a:spcAft>
                <a:spcPts val="0"/>
              </a:spcAft>
              <a:buSzPts val="2400"/>
              <a:buChar char="◦"/>
            </a:pPr>
            <a:r>
              <a:rPr lang="en-US"/>
              <a:t>Healthier and happier</a:t>
            </a:r>
            <a:endParaRPr/>
          </a:p>
        </p:txBody>
      </p:sp>
      <p:pic>
        <p:nvPicPr>
          <p:cNvPr id="144" name="Google Shape;144;p6"/>
          <p:cNvPicPr preferRelativeResize="0"/>
          <p:nvPr/>
        </p:nvPicPr>
        <p:blipFill>
          <a:blip r:embed="rId3">
            <a:alphaModFix/>
          </a:blip>
          <a:stretch>
            <a:fillRect/>
          </a:stretch>
        </p:blipFill>
        <p:spPr>
          <a:xfrm>
            <a:off x="6541825" y="1589875"/>
            <a:ext cx="4426700" cy="2155950"/>
          </a:xfrm>
          <a:prstGeom prst="rect">
            <a:avLst/>
          </a:prstGeom>
          <a:noFill/>
          <a:ln>
            <a:noFill/>
          </a:ln>
        </p:spPr>
      </p:pic>
      <p:pic>
        <p:nvPicPr>
          <p:cNvPr id="145" name="Google Shape;145;p6"/>
          <p:cNvPicPr preferRelativeResize="0"/>
          <p:nvPr/>
        </p:nvPicPr>
        <p:blipFill>
          <a:blip r:embed="rId4">
            <a:alphaModFix/>
          </a:blip>
          <a:stretch>
            <a:fillRect/>
          </a:stretch>
        </p:blipFill>
        <p:spPr>
          <a:xfrm>
            <a:off x="8461650" y="3967883"/>
            <a:ext cx="2984476" cy="1988791"/>
          </a:xfrm>
          <a:prstGeom prst="rect">
            <a:avLst/>
          </a:prstGeom>
          <a:noFill/>
          <a:ln>
            <a:noFill/>
          </a:ln>
        </p:spPr>
      </p:pic>
      <p:pic>
        <p:nvPicPr>
          <p:cNvPr id="146" name="Google Shape;146;p6"/>
          <p:cNvPicPr preferRelativeResize="0"/>
          <p:nvPr/>
        </p:nvPicPr>
        <p:blipFill>
          <a:blip r:embed="rId5">
            <a:alphaModFix/>
          </a:blip>
          <a:stretch>
            <a:fillRect/>
          </a:stretch>
        </p:blipFill>
        <p:spPr>
          <a:xfrm>
            <a:off x="5406275" y="4216161"/>
            <a:ext cx="2984475" cy="149222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77A38-29CA-DAAF-077C-184AFE2D6FDC}"/>
              </a:ext>
            </a:extLst>
          </p:cNvPr>
          <p:cNvSpPr>
            <a:spLocks noGrp="1"/>
          </p:cNvSpPr>
          <p:nvPr>
            <p:ph type="title"/>
          </p:nvPr>
        </p:nvSpPr>
        <p:spPr/>
        <p:txBody>
          <a:bodyPr/>
          <a:lstStyle/>
          <a:p>
            <a:r>
              <a:rPr lang="en-US" sz="3800" dirty="0"/>
              <a:t>Pregnant Workers Fairness Act (PWFA)</a:t>
            </a:r>
          </a:p>
        </p:txBody>
      </p:sp>
      <p:sp>
        <p:nvSpPr>
          <p:cNvPr id="3" name="Content Placeholder 2">
            <a:extLst>
              <a:ext uri="{FF2B5EF4-FFF2-40B4-BE49-F238E27FC236}">
                <a16:creationId xmlns:a16="http://schemas.microsoft.com/office/drawing/2014/main" id="{ED953729-18FA-8306-94BB-673F818EFEC4}"/>
              </a:ext>
            </a:extLst>
          </p:cNvPr>
          <p:cNvSpPr>
            <a:spLocks noGrp="1"/>
          </p:cNvSpPr>
          <p:nvPr>
            <p:ph idx="4294967295"/>
          </p:nvPr>
        </p:nvSpPr>
        <p:spPr>
          <a:xfrm>
            <a:off x="855785" y="1652954"/>
            <a:ext cx="10492153" cy="4454770"/>
          </a:xfrm>
        </p:spPr>
        <p:txBody>
          <a:bodyPr/>
          <a:lstStyle/>
          <a:p>
            <a:pPr marL="342900" indent="-342900">
              <a:buFont typeface="Arial" panose="020B0604020202020204" pitchFamily="34" charset="0"/>
              <a:buChar char="•"/>
            </a:pPr>
            <a:r>
              <a:rPr lang="en-US" dirty="0"/>
              <a:t>PWFA went into effect June 27, 2023.</a:t>
            </a:r>
          </a:p>
          <a:p>
            <a:pPr marL="342900" indent="-342900">
              <a:buFont typeface="Arial" panose="020B0604020202020204" pitchFamily="34" charset="0"/>
              <a:buChar char="•"/>
            </a:pPr>
            <a:r>
              <a:rPr lang="en-US" dirty="0"/>
              <a:t>Administered and enforced by the EEOC.</a:t>
            </a:r>
          </a:p>
          <a:p>
            <a:pPr marL="342900" indent="-342900">
              <a:buFont typeface="Arial" panose="020B0604020202020204" pitchFamily="34" charset="0"/>
              <a:buChar char="•"/>
            </a:pPr>
            <a:r>
              <a:rPr lang="en-US" sz="2400" b="0" i="0" u="none" strike="noStrike" baseline="0" dirty="0">
                <a:solidFill>
                  <a:srgbClr val="000000"/>
                </a:solidFill>
                <a:latin typeface="Copyright (C) H&amp;Co | typography.com"/>
              </a:rPr>
              <a:t>The PWFA covers public and private sector employers of 15 or more (as well as employment agencies, labor organizations, Congress, and Federal agencies).</a:t>
            </a:r>
          </a:p>
          <a:p>
            <a:pPr marL="342900" indent="-342900">
              <a:buFont typeface="Arial" panose="020B0604020202020204" pitchFamily="34" charset="0"/>
              <a:buChar char="•"/>
            </a:pPr>
            <a:r>
              <a:rPr lang="en-US" dirty="0"/>
              <a:t>Pursuant to the PWFA, covered employers must provide: “</a:t>
            </a:r>
            <a:r>
              <a:rPr lang="en-US" b="1" dirty="0"/>
              <a:t>reasonable accommodations </a:t>
            </a:r>
            <a:r>
              <a:rPr lang="en-US" dirty="0"/>
              <a:t>to the </a:t>
            </a:r>
            <a:r>
              <a:rPr lang="en-US" b="1" dirty="0"/>
              <a:t>known limitations </a:t>
            </a:r>
            <a:r>
              <a:rPr lang="en-US" dirty="0"/>
              <a:t>related to the pregnancy, childbirth, or related medical conditions of a qualified employee” unless the accommodation “would impose an undue hardship on the operation of the business.” </a:t>
            </a:r>
            <a:endParaRPr lang="en-US" sz="1800" b="0" i="0" u="none" strike="noStrike" baseline="0" dirty="0">
              <a:solidFill>
                <a:srgbClr val="000000"/>
              </a:solidFill>
              <a:latin typeface="Copyright (C) H&amp;Co | typography.com"/>
            </a:endParaRPr>
          </a:p>
          <a:p>
            <a:endParaRPr lang="en-US" sz="1800" b="0" i="0" u="none" strike="noStrike" baseline="0" dirty="0">
              <a:solidFill>
                <a:srgbClr val="000000"/>
              </a:solidFill>
              <a:latin typeface="Copyright (C) H&amp;Co | typography.com"/>
            </a:endParaRPr>
          </a:p>
          <a:p>
            <a:endParaRPr lang="en-US" sz="1800" b="0" i="0" u="none" strike="noStrike" baseline="0" dirty="0">
              <a:solidFill>
                <a:srgbClr val="000000"/>
              </a:solidFill>
              <a:latin typeface="Copyright (C) H&amp;Co | typography.com"/>
            </a:endParaRPr>
          </a:p>
          <a:p>
            <a:endParaRPr lang="en-US" sz="1800" b="0" i="0" u="none" strike="noStrike" baseline="0" dirty="0">
              <a:solidFill>
                <a:srgbClr val="000000"/>
              </a:solidFill>
              <a:latin typeface="Copyright (C) H&amp;Co | typography.com"/>
            </a:endParaRPr>
          </a:p>
          <a:p>
            <a:endParaRPr lang="en-US" sz="1800" b="0" i="0" u="none" strike="noStrike" baseline="0" dirty="0">
              <a:solidFill>
                <a:srgbClr val="000000"/>
              </a:solidFill>
              <a:latin typeface="Copyright (C) H&amp;Co | typography.com"/>
            </a:endParaRPr>
          </a:p>
        </p:txBody>
      </p:sp>
    </p:spTree>
    <p:extLst>
      <p:ext uri="{BB962C8B-B14F-4D97-AF65-F5344CB8AC3E}">
        <p14:creationId xmlns:p14="http://schemas.microsoft.com/office/powerpoint/2010/main" val="3673983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77A38-29CA-DAAF-077C-184AFE2D6FDC}"/>
              </a:ext>
            </a:extLst>
          </p:cNvPr>
          <p:cNvSpPr>
            <a:spLocks noGrp="1"/>
          </p:cNvSpPr>
          <p:nvPr>
            <p:ph type="title"/>
          </p:nvPr>
        </p:nvSpPr>
        <p:spPr/>
        <p:txBody>
          <a:bodyPr/>
          <a:lstStyle/>
          <a:p>
            <a:r>
              <a:rPr lang="en-US" dirty="0"/>
              <a:t>Reasonable Accommodations Under PWFA</a:t>
            </a:r>
          </a:p>
        </p:txBody>
      </p:sp>
      <p:sp>
        <p:nvSpPr>
          <p:cNvPr id="3" name="Content Placeholder 2">
            <a:extLst>
              <a:ext uri="{FF2B5EF4-FFF2-40B4-BE49-F238E27FC236}">
                <a16:creationId xmlns:a16="http://schemas.microsoft.com/office/drawing/2014/main" id="{ED953729-18FA-8306-94BB-673F818EFEC4}"/>
              </a:ext>
            </a:extLst>
          </p:cNvPr>
          <p:cNvSpPr>
            <a:spLocks noGrp="1"/>
          </p:cNvSpPr>
          <p:nvPr>
            <p:ph idx="4294967295"/>
          </p:nvPr>
        </p:nvSpPr>
        <p:spPr>
          <a:xfrm>
            <a:off x="855785" y="1652954"/>
            <a:ext cx="10492153" cy="4454770"/>
          </a:xfrm>
        </p:spPr>
        <p:txBody>
          <a:bodyPr/>
          <a:lstStyle/>
          <a:p>
            <a:r>
              <a:rPr lang="en-US" sz="2000" dirty="0"/>
              <a:t>Reasonable accommodations under the PWFA include, but are not limited to: </a:t>
            </a:r>
          </a:p>
          <a:p>
            <a:pPr marL="342900" indent="-342900">
              <a:buFont typeface="Arial" panose="020B0604020202020204" pitchFamily="34" charset="0"/>
              <a:buChar char="•"/>
            </a:pPr>
            <a:r>
              <a:rPr lang="en-US" sz="2000" dirty="0"/>
              <a:t>flexible work hours, </a:t>
            </a:r>
          </a:p>
          <a:p>
            <a:pPr marL="342900" indent="-342900">
              <a:buFont typeface="Arial" panose="020B0604020202020204" pitchFamily="34" charset="0"/>
              <a:buChar char="•"/>
            </a:pPr>
            <a:r>
              <a:rPr lang="en-US" sz="2000" dirty="0"/>
              <a:t>the ability to sit or drink water, </a:t>
            </a:r>
          </a:p>
          <a:p>
            <a:pPr marL="342900" indent="-342900">
              <a:buFont typeface="Arial" panose="020B0604020202020204" pitchFamily="34" charset="0"/>
              <a:buChar char="•"/>
            </a:pPr>
            <a:r>
              <a:rPr lang="en-US" sz="2000" dirty="0"/>
              <a:t>closer parking,</a:t>
            </a:r>
          </a:p>
          <a:p>
            <a:pPr marL="342900" indent="-342900">
              <a:buFont typeface="Arial" panose="020B0604020202020204" pitchFamily="34" charset="0"/>
              <a:buChar char="•"/>
            </a:pPr>
            <a:r>
              <a:rPr lang="en-US" sz="2000" dirty="0"/>
              <a:t>appropriately sized uniforms and safety apparel, and </a:t>
            </a:r>
          </a:p>
          <a:p>
            <a:pPr marL="342900" indent="-342900">
              <a:buFont typeface="Arial" panose="020B0604020202020204" pitchFamily="34" charset="0"/>
              <a:buChar char="•"/>
            </a:pPr>
            <a:r>
              <a:rPr lang="en-US" sz="2000" dirty="0"/>
              <a:t>exemption from strenuous activities.</a:t>
            </a:r>
          </a:p>
        </p:txBody>
      </p:sp>
    </p:spTree>
    <p:extLst>
      <p:ext uri="{BB962C8B-B14F-4D97-AF65-F5344CB8AC3E}">
        <p14:creationId xmlns:p14="http://schemas.microsoft.com/office/powerpoint/2010/main" val="1681206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77A38-29CA-DAAF-077C-184AFE2D6FDC}"/>
              </a:ext>
            </a:extLst>
          </p:cNvPr>
          <p:cNvSpPr>
            <a:spLocks noGrp="1"/>
          </p:cNvSpPr>
          <p:nvPr>
            <p:ph type="title"/>
          </p:nvPr>
        </p:nvSpPr>
        <p:spPr/>
        <p:txBody>
          <a:bodyPr/>
          <a:lstStyle/>
          <a:p>
            <a:r>
              <a:rPr lang="en-US" dirty="0"/>
              <a:t>Known Limitations Under PWFA</a:t>
            </a:r>
          </a:p>
        </p:txBody>
      </p:sp>
      <p:sp>
        <p:nvSpPr>
          <p:cNvPr id="3" name="Content Placeholder 2">
            <a:extLst>
              <a:ext uri="{FF2B5EF4-FFF2-40B4-BE49-F238E27FC236}">
                <a16:creationId xmlns:a16="http://schemas.microsoft.com/office/drawing/2014/main" id="{ED953729-18FA-8306-94BB-673F818EFEC4}"/>
              </a:ext>
            </a:extLst>
          </p:cNvPr>
          <p:cNvSpPr>
            <a:spLocks noGrp="1"/>
          </p:cNvSpPr>
          <p:nvPr>
            <p:ph idx="4294967295"/>
          </p:nvPr>
        </p:nvSpPr>
        <p:spPr>
          <a:xfrm>
            <a:off x="855785" y="1652954"/>
            <a:ext cx="10492153" cy="4454770"/>
          </a:xfrm>
        </p:spPr>
        <p:txBody>
          <a:bodyPr/>
          <a:lstStyle/>
          <a:p>
            <a:r>
              <a:rPr lang="en-US" sz="2000" dirty="0"/>
              <a:t>Known Limitations as defined by the PWFA are: </a:t>
            </a:r>
          </a:p>
          <a:p>
            <a:pPr marL="342900" indent="-342900">
              <a:buFont typeface="Arial" panose="020B0604020202020204" pitchFamily="34" charset="0"/>
              <a:buChar char="•"/>
            </a:pPr>
            <a:r>
              <a:rPr lang="en-US" sz="2000" dirty="0"/>
              <a:t>mental or physical conditions the pregnant employee communicates to the employer—which need not amount to a disability.</a:t>
            </a:r>
          </a:p>
        </p:txBody>
      </p:sp>
    </p:spTree>
    <p:extLst>
      <p:ext uri="{BB962C8B-B14F-4D97-AF65-F5344CB8AC3E}">
        <p14:creationId xmlns:p14="http://schemas.microsoft.com/office/powerpoint/2010/main" val="764665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77A38-29CA-DAAF-077C-184AFE2D6FDC}"/>
              </a:ext>
            </a:extLst>
          </p:cNvPr>
          <p:cNvSpPr>
            <a:spLocks noGrp="1"/>
          </p:cNvSpPr>
          <p:nvPr>
            <p:ph type="title"/>
          </p:nvPr>
        </p:nvSpPr>
        <p:spPr/>
        <p:txBody>
          <a:bodyPr/>
          <a:lstStyle/>
          <a:p>
            <a:r>
              <a:rPr lang="en-US" dirty="0"/>
              <a:t>Arising Out of Pregnancy, Childbirth or Related Medical Conditions </a:t>
            </a:r>
          </a:p>
        </p:txBody>
      </p:sp>
      <p:sp>
        <p:nvSpPr>
          <p:cNvPr id="3" name="Content Placeholder 2">
            <a:extLst>
              <a:ext uri="{FF2B5EF4-FFF2-40B4-BE49-F238E27FC236}">
                <a16:creationId xmlns:a16="http://schemas.microsoft.com/office/drawing/2014/main" id="{ED953729-18FA-8306-94BB-673F818EFEC4}"/>
              </a:ext>
            </a:extLst>
          </p:cNvPr>
          <p:cNvSpPr>
            <a:spLocks noGrp="1"/>
          </p:cNvSpPr>
          <p:nvPr>
            <p:ph idx="4294967295"/>
          </p:nvPr>
        </p:nvSpPr>
        <p:spPr>
          <a:xfrm>
            <a:off x="855785" y="1652954"/>
            <a:ext cx="10492153" cy="4454770"/>
          </a:xfrm>
        </p:spPr>
        <p:txBody>
          <a:bodyPr/>
          <a:lstStyle/>
          <a:p>
            <a:r>
              <a:rPr lang="en-US" sz="2000" dirty="0"/>
              <a:t>Pregnancy-related conditions meriting accommodation under the PWFA include:</a:t>
            </a:r>
          </a:p>
          <a:p>
            <a:pPr marL="342900" indent="-342900">
              <a:buFont typeface="Arial" panose="020B0604020202020204" pitchFamily="34" charset="0"/>
              <a:buChar char="•"/>
            </a:pPr>
            <a:r>
              <a:rPr lang="en-US" sz="2000" dirty="0"/>
              <a:t>the normal physical changes of pregnancy and childbirth,</a:t>
            </a:r>
          </a:p>
          <a:p>
            <a:pPr marL="342900" indent="-342900">
              <a:buFont typeface="Arial" panose="020B0604020202020204" pitchFamily="34" charset="0"/>
              <a:buChar char="•"/>
            </a:pPr>
            <a:r>
              <a:rPr lang="en-US" sz="2000" dirty="0"/>
              <a:t>complications of pregnancy and childbirth (e.g., diabetes, depression, preeclampsia), and </a:t>
            </a:r>
          </a:p>
          <a:p>
            <a:pPr marL="342900" indent="-342900">
              <a:buFont typeface="Arial" panose="020B0604020202020204" pitchFamily="34" charset="0"/>
              <a:buChar char="•"/>
            </a:pPr>
            <a:r>
              <a:rPr lang="en-US" sz="2000" dirty="0"/>
              <a:t>related medical conditions like lactation, miscarriage and pregnancy loss, fertility treatment and menstruation.</a:t>
            </a:r>
          </a:p>
        </p:txBody>
      </p:sp>
    </p:spTree>
    <p:extLst>
      <p:ext uri="{BB962C8B-B14F-4D97-AF65-F5344CB8AC3E}">
        <p14:creationId xmlns:p14="http://schemas.microsoft.com/office/powerpoint/2010/main" val="2490760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77A38-29CA-DAAF-077C-184AFE2D6FDC}"/>
              </a:ext>
            </a:extLst>
          </p:cNvPr>
          <p:cNvSpPr>
            <a:spLocks noGrp="1"/>
          </p:cNvSpPr>
          <p:nvPr>
            <p:ph type="title"/>
          </p:nvPr>
        </p:nvSpPr>
        <p:spPr/>
        <p:txBody>
          <a:bodyPr/>
          <a:lstStyle/>
          <a:p>
            <a:r>
              <a:rPr lang="en-US" dirty="0"/>
              <a:t>Qualified Employee Under PWFA</a:t>
            </a:r>
          </a:p>
        </p:txBody>
      </p:sp>
      <p:sp>
        <p:nvSpPr>
          <p:cNvPr id="3" name="Content Placeholder 2">
            <a:extLst>
              <a:ext uri="{FF2B5EF4-FFF2-40B4-BE49-F238E27FC236}">
                <a16:creationId xmlns:a16="http://schemas.microsoft.com/office/drawing/2014/main" id="{ED953729-18FA-8306-94BB-673F818EFEC4}"/>
              </a:ext>
            </a:extLst>
          </p:cNvPr>
          <p:cNvSpPr>
            <a:spLocks noGrp="1"/>
          </p:cNvSpPr>
          <p:nvPr>
            <p:ph idx="4294967295"/>
          </p:nvPr>
        </p:nvSpPr>
        <p:spPr>
          <a:xfrm>
            <a:off x="855785" y="1652954"/>
            <a:ext cx="10492153" cy="4454770"/>
          </a:xfrm>
        </p:spPr>
        <p:txBody>
          <a:bodyPr/>
          <a:lstStyle/>
          <a:p>
            <a:r>
              <a:rPr lang="en-US" sz="2000" dirty="0"/>
              <a:t>Aligns with language of the Americans with Disabilities Act (ADA): </a:t>
            </a:r>
          </a:p>
          <a:p>
            <a:pPr marL="342900" indent="-342900">
              <a:buFont typeface="Arial" panose="020B0604020202020204" pitchFamily="34" charset="0"/>
              <a:buChar char="•"/>
            </a:pPr>
            <a:r>
              <a:rPr lang="en-US" sz="2000" dirty="0"/>
              <a:t>a qualified employee under the PWFA is an individual who can perform essential job functions with or without accommodation. </a:t>
            </a:r>
          </a:p>
          <a:p>
            <a:r>
              <a:rPr lang="en-US" sz="2000" dirty="0"/>
              <a:t>Departs with the ADA, because an individual who cannot perform essential job functions is still qualified under the PWFA if: </a:t>
            </a:r>
          </a:p>
          <a:p>
            <a:pPr marL="342900" indent="-342900">
              <a:buFont typeface="Arial" panose="020B0604020202020204" pitchFamily="34" charset="0"/>
              <a:buChar char="•"/>
            </a:pPr>
            <a:r>
              <a:rPr lang="en-US" sz="2000" dirty="0"/>
              <a:t>the individual’s inability to perform essential functions is temporary, </a:t>
            </a:r>
          </a:p>
          <a:p>
            <a:pPr marL="342900" indent="-342900">
              <a:buFont typeface="Arial" panose="020B0604020202020204" pitchFamily="34" charset="0"/>
              <a:buChar char="•"/>
            </a:pPr>
            <a:r>
              <a:rPr lang="en-US" sz="2000" dirty="0"/>
              <a:t>the essential job functions can be performed in the near future, and </a:t>
            </a:r>
          </a:p>
          <a:p>
            <a:pPr marL="342900" indent="-342900">
              <a:buFont typeface="Arial" panose="020B0604020202020204" pitchFamily="34" charset="0"/>
              <a:buChar char="•"/>
            </a:pPr>
            <a:r>
              <a:rPr lang="en-US" sz="2000" dirty="0"/>
              <a:t>the inability can be reasonably accommodated.</a:t>
            </a:r>
          </a:p>
        </p:txBody>
      </p:sp>
    </p:spTree>
    <p:extLst>
      <p:ext uri="{BB962C8B-B14F-4D97-AF65-F5344CB8AC3E}">
        <p14:creationId xmlns:p14="http://schemas.microsoft.com/office/powerpoint/2010/main" val="1808766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6F5D-A9DB-06BF-70E8-345C7857AA89}"/>
              </a:ext>
            </a:extLst>
          </p:cNvPr>
          <p:cNvSpPr>
            <a:spLocks noGrp="1"/>
          </p:cNvSpPr>
          <p:nvPr>
            <p:ph type="title"/>
          </p:nvPr>
        </p:nvSpPr>
        <p:spPr/>
        <p:txBody>
          <a:bodyPr/>
          <a:lstStyle/>
          <a:p>
            <a:r>
              <a:rPr lang="en-US" dirty="0"/>
              <a:t>Undue Hardship Under PWFA</a:t>
            </a:r>
          </a:p>
        </p:txBody>
      </p:sp>
      <p:sp>
        <p:nvSpPr>
          <p:cNvPr id="3" name="Content Placeholder 2">
            <a:extLst>
              <a:ext uri="{FF2B5EF4-FFF2-40B4-BE49-F238E27FC236}">
                <a16:creationId xmlns:a16="http://schemas.microsoft.com/office/drawing/2014/main" id="{7D10D0C5-DF94-7E12-BB06-AD4B9DB791B1}"/>
              </a:ext>
            </a:extLst>
          </p:cNvPr>
          <p:cNvSpPr>
            <a:spLocks noGrp="1"/>
          </p:cNvSpPr>
          <p:nvPr>
            <p:ph idx="1"/>
          </p:nvPr>
        </p:nvSpPr>
        <p:spPr/>
        <p:txBody>
          <a:bodyPr/>
          <a:lstStyle/>
          <a:p>
            <a:r>
              <a:rPr lang="en-US" dirty="0"/>
              <a:t>Aligns with ADA:</a:t>
            </a:r>
          </a:p>
          <a:p>
            <a:pPr marL="342900" indent="-342900">
              <a:buFont typeface="Arial" panose="020B0604020202020204" pitchFamily="34" charset="0"/>
              <a:buChar char="•"/>
            </a:pPr>
            <a:r>
              <a:rPr lang="en-US" dirty="0"/>
              <a:t>Employers are required to provide a PWFA reasonable accommodation unless doing so would cause an undue hardship (i.e., a significant difficulty or expense) to operations.</a:t>
            </a:r>
          </a:p>
        </p:txBody>
      </p:sp>
    </p:spTree>
    <p:extLst>
      <p:ext uri="{BB962C8B-B14F-4D97-AF65-F5344CB8AC3E}">
        <p14:creationId xmlns:p14="http://schemas.microsoft.com/office/powerpoint/2010/main" val="3960283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02A5E-1DB0-A135-1857-6F0D2EA70CC4}"/>
              </a:ext>
            </a:extLst>
          </p:cNvPr>
          <p:cNvSpPr>
            <a:spLocks noGrp="1"/>
          </p:cNvSpPr>
          <p:nvPr>
            <p:ph type="title"/>
          </p:nvPr>
        </p:nvSpPr>
        <p:spPr/>
        <p:txBody>
          <a:bodyPr/>
          <a:lstStyle/>
          <a:p>
            <a:r>
              <a:rPr lang="en-US" sz="3600" dirty="0"/>
              <a:t>Providing Urgent Maternal Protections for Nursing Mothers Act (“PUMP Act”)</a:t>
            </a:r>
          </a:p>
        </p:txBody>
      </p:sp>
      <p:sp>
        <p:nvSpPr>
          <p:cNvPr id="3" name="Content Placeholder 2">
            <a:extLst>
              <a:ext uri="{FF2B5EF4-FFF2-40B4-BE49-F238E27FC236}">
                <a16:creationId xmlns:a16="http://schemas.microsoft.com/office/drawing/2014/main" id="{32FEFCE5-DC57-90E3-04F9-60BAC6B96CA7}"/>
              </a:ext>
            </a:extLst>
          </p:cNvPr>
          <p:cNvSpPr>
            <a:spLocks noGrp="1"/>
          </p:cNvSpPr>
          <p:nvPr>
            <p:ph idx="1"/>
          </p:nvPr>
        </p:nvSpPr>
        <p:spPr/>
        <p:txBody>
          <a:bodyPr/>
          <a:lstStyle/>
          <a:p>
            <a:pPr marL="342900" indent="-342900">
              <a:buFont typeface="Arial" panose="020B0604020202020204" pitchFamily="34" charset="0"/>
              <a:buChar char="•"/>
            </a:pPr>
            <a:r>
              <a:rPr lang="en-US" dirty="0"/>
              <a:t>Amends the Fair Labor Standards Act (FLSA)</a:t>
            </a:r>
          </a:p>
          <a:p>
            <a:pPr marL="342900" indent="-342900">
              <a:buFont typeface="Arial" panose="020B0604020202020204" pitchFamily="34" charset="0"/>
              <a:buChar char="•"/>
            </a:pPr>
            <a:r>
              <a:rPr lang="en-US" dirty="0"/>
              <a:t>Went into effect on December 29, 2022</a:t>
            </a:r>
          </a:p>
          <a:p>
            <a:pPr marL="342900" indent="-342900">
              <a:buFont typeface="Arial" panose="020B0604020202020204" pitchFamily="34" charset="0"/>
              <a:buChar char="•"/>
            </a:pPr>
            <a:r>
              <a:rPr lang="en-US" dirty="0"/>
              <a:t>Enforcement mechanism became effective on April 28, 2023</a:t>
            </a:r>
          </a:p>
          <a:p>
            <a:pPr marL="800100" lvl="1" indent="-342900"/>
            <a:r>
              <a:rPr lang="en-US" dirty="0"/>
              <a:t>An employee who perceives a violation of the PUMP Act may either file a complaint against the employer with the U.S. Dept. of Labor (DOL), or bring a suit against the employer in the federal court system. </a:t>
            </a:r>
          </a:p>
          <a:p>
            <a:pPr marL="1074420" lvl="2" indent="-342900"/>
            <a:r>
              <a:rPr lang="en-US" dirty="0"/>
              <a:t>10-day cure window (not required if employee was discharged because of a lactation space or break request)</a:t>
            </a:r>
          </a:p>
        </p:txBody>
      </p:sp>
    </p:spTree>
    <p:extLst>
      <p:ext uri="{BB962C8B-B14F-4D97-AF65-F5344CB8AC3E}">
        <p14:creationId xmlns:p14="http://schemas.microsoft.com/office/powerpoint/2010/main" val="1894355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81BE-456C-B6B1-B24C-24E49D4A6293}"/>
              </a:ext>
            </a:extLst>
          </p:cNvPr>
          <p:cNvSpPr>
            <a:spLocks noGrp="1"/>
          </p:cNvSpPr>
          <p:nvPr>
            <p:ph type="title"/>
          </p:nvPr>
        </p:nvSpPr>
        <p:spPr/>
        <p:txBody>
          <a:bodyPr/>
          <a:lstStyle/>
          <a:p>
            <a:r>
              <a:rPr lang="en-US" dirty="0"/>
              <a:t>Requirements Under PUMP Act</a:t>
            </a:r>
          </a:p>
        </p:txBody>
      </p:sp>
      <p:sp>
        <p:nvSpPr>
          <p:cNvPr id="3" name="Content Placeholder 2">
            <a:extLst>
              <a:ext uri="{FF2B5EF4-FFF2-40B4-BE49-F238E27FC236}">
                <a16:creationId xmlns:a16="http://schemas.microsoft.com/office/drawing/2014/main" id="{8AAB71D4-0F4F-413A-918D-8107D273DC8E}"/>
              </a:ext>
            </a:extLst>
          </p:cNvPr>
          <p:cNvSpPr>
            <a:spLocks noGrp="1"/>
          </p:cNvSpPr>
          <p:nvPr>
            <p:ph idx="1"/>
          </p:nvPr>
        </p:nvSpPr>
        <p:spPr/>
        <p:txBody>
          <a:bodyPr/>
          <a:lstStyle/>
          <a:p>
            <a:pPr marL="342900" indent="-342900">
              <a:buFont typeface="Arial" panose="020B0604020202020204" pitchFamily="34" charset="0"/>
              <a:buChar char="•"/>
            </a:pPr>
            <a:r>
              <a:rPr lang="en-US" dirty="0"/>
              <a:t>FLSA requires employers to provide nonexempt employees with reasonable break time to express breast milk for up to one year after the child's birth.</a:t>
            </a:r>
          </a:p>
          <a:p>
            <a:pPr marL="342900" indent="-342900">
              <a:buFont typeface="Arial" panose="020B0604020202020204" pitchFamily="34" charset="0"/>
              <a:buChar char="•"/>
            </a:pPr>
            <a:r>
              <a:rPr lang="en-US" dirty="0"/>
              <a:t>PUMP Act expands FLSA: affording break time and a private space to express breast milk to </a:t>
            </a:r>
            <a:r>
              <a:rPr lang="en-US" i="1" dirty="0"/>
              <a:t>all</a:t>
            </a:r>
            <a:r>
              <a:rPr lang="en-US" dirty="0"/>
              <a:t> nursing employees.</a:t>
            </a:r>
          </a:p>
          <a:p>
            <a:pPr marL="342900" indent="-342900">
              <a:buFont typeface="Arial" panose="020B0604020202020204" pitchFamily="34" charset="0"/>
              <a:buChar char="•"/>
            </a:pPr>
            <a:r>
              <a:rPr lang="en-US" dirty="0"/>
              <a:t>PUMP Act also expands on employee’s options to enforce these requirements, providing for a private right of action.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19653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81BE-456C-B6B1-B24C-24E49D4A6293}"/>
              </a:ext>
            </a:extLst>
          </p:cNvPr>
          <p:cNvSpPr>
            <a:spLocks noGrp="1"/>
          </p:cNvSpPr>
          <p:nvPr>
            <p:ph type="title"/>
          </p:nvPr>
        </p:nvSpPr>
        <p:spPr/>
        <p:txBody>
          <a:bodyPr/>
          <a:lstStyle/>
          <a:p>
            <a:r>
              <a:rPr lang="en-US" dirty="0"/>
              <a:t>Requirements Under PUMP Act</a:t>
            </a:r>
          </a:p>
        </p:txBody>
      </p:sp>
      <p:sp>
        <p:nvSpPr>
          <p:cNvPr id="3" name="Content Placeholder 2">
            <a:extLst>
              <a:ext uri="{FF2B5EF4-FFF2-40B4-BE49-F238E27FC236}">
                <a16:creationId xmlns:a16="http://schemas.microsoft.com/office/drawing/2014/main" id="{8AAB71D4-0F4F-413A-918D-8107D273DC8E}"/>
              </a:ext>
            </a:extLst>
          </p:cNvPr>
          <p:cNvSpPr>
            <a:spLocks noGrp="1"/>
          </p:cNvSpPr>
          <p:nvPr>
            <p:ph idx="1"/>
          </p:nvPr>
        </p:nvSpPr>
        <p:spPr/>
        <p:txBody>
          <a:bodyPr/>
          <a:lstStyle/>
          <a:p>
            <a:pPr marL="342900" indent="-342900">
              <a:buFont typeface="Arial" panose="020B0604020202020204" pitchFamily="34" charset="0"/>
              <a:buChar char="•"/>
            </a:pPr>
            <a:r>
              <a:rPr lang="en-US" dirty="0"/>
              <a:t>Under the PUMP Act, covered employers must provide all employees with “</a:t>
            </a:r>
            <a:r>
              <a:rPr lang="en-US" b="1" dirty="0"/>
              <a:t>reasonable break time</a:t>
            </a:r>
            <a:r>
              <a:rPr lang="en-US" dirty="0"/>
              <a:t>” to express breast milk for 1 year after the child’s birth “each time such employee has need to express the milk.” </a:t>
            </a:r>
          </a:p>
          <a:p>
            <a:pPr marL="342900" indent="-342900">
              <a:buFont typeface="Arial" panose="020B0604020202020204" pitchFamily="34" charset="0"/>
              <a:buChar char="•"/>
            </a:pPr>
            <a:r>
              <a:rPr lang="en-US" dirty="0"/>
              <a:t>Employers must also provide “</a:t>
            </a:r>
            <a:r>
              <a:rPr lang="en-US" b="1" dirty="0"/>
              <a:t>a place, other than a bathroom</a:t>
            </a:r>
            <a:r>
              <a:rPr lang="en-US" dirty="0"/>
              <a:t>, that is shielded from view and free from intrusion from coworkers and the public,” unless the employer has “fewer than 50 employees” and “such requirements would impose an </a:t>
            </a:r>
            <a:r>
              <a:rPr lang="en-US" b="1" dirty="0"/>
              <a:t>undue hardship</a:t>
            </a:r>
            <a:r>
              <a:rPr lang="en-US" dirty="0"/>
              <a:t>” on the employer’s business.</a:t>
            </a:r>
          </a:p>
        </p:txBody>
      </p:sp>
    </p:spTree>
    <p:extLst>
      <p:ext uri="{BB962C8B-B14F-4D97-AF65-F5344CB8AC3E}">
        <p14:creationId xmlns:p14="http://schemas.microsoft.com/office/powerpoint/2010/main" val="1300897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A02D-5917-2C4A-2932-D03CD86C9A5E}"/>
              </a:ext>
            </a:extLst>
          </p:cNvPr>
          <p:cNvSpPr>
            <a:spLocks noGrp="1"/>
          </p:cNvSpPr>
          <p:nvPr>
            <p:ph type="title"/>
          </p:nvPr>
        </p:nvSpPr>
        <p:spPr/>
        <p:txBody>
          <a:bodyPr/>
          <a:lstStyle/>
          <a:p>
            <a:r>
              <a:rPr lang="en-US" dirty="0"/>
              <a:t>Reasonable Break Time, Each Time (PUMP Act)	</a:t>
            </a:r>
          </a:p>
        </p:txBody>
      </p:sp>
      <p:sp>
        <p:nvSpPr>
          <p:cNvPr id="3" name="Content Placeholder 2">
            <a:extLst>
              <a:ext uri="{FF2B5EF4-FFF2-40B4-BE49-F238E27FC236}">
                <a16:creationId xmlns:a16="http://schemas.microsoft.com/office/drawing/2014/main" id="{180EBC6B-6985-A03D-5433-9A3761A30B42}"/>
              </a:ext>
            </a:extLst>
          </p:cNvPr>
          <p:cNvSpPr>
            <a:spLocks noGrp="1"/>
          </p:cNvSpPr>
          <p:nvPr>
            <p:ph idx="1"/>
          </p:nvPr>
        </p:nvSpPr>
        <p:spPr/>
        <p:txBody>
          <a:bodyPr/>
          <a:lstStyle/>
          <a:p>
            <a:pPr marL="342900" indent="-342900">
              <a:buFont typeface="Arial" panose="020B0604020202020204" pitchFamily="34" charset="0"/>
              <a:buChar char="•"/>
            </a:pPr>
            <a:r>
              <a:rPr lang="en-US" dirty="0"/>
              <a:t>Employees may take a reasonably long break each time to express breast milk, for up to one year after the child’s birth. </a:t>
            </a:r>
          </a:p>
          <a:p>
            <a:pPr marL="342900" indent="-342900">
              <a:buFont typeface="Arial" panose="020B0604020202020204" pitchFamily="34" charset="0"/>
              <a:buChar char="•"/>
            </a:pPr>
            <a:r>
              <a:rPr lang="en-US" dirty="0"/>
              <a:t>Frequency and duration of these pump breaks will likely vary depending on certain factors (location of the break space, pump setup, and condition of the nursing employee/child. </a:t>
            </a:r>
          </a:p>
          <a:p>
            <a:pPr marL="342900" indent="-342900">
              <a:buFont typeface="Arial" panose="020B0604020202020204" pitchFamily="34" charset="0"/>
              <a:buChar char="•"/>
            </a:pPr>
            <a:r>
              <a:rPr lang="en-US" dirty="0"/>
              <a:t>During break time, the employee must be either completely relieved from duty or paid for the break time. </a:t>
            </a:r>
          </a:p>
          <a:p>
            <a:pPr marL="800100" lvl="1" indent="-342900"/>
            <a:r>
              <a:rPr lang="en-US" dirty="0"/>
              <a:t>The employee who expresses milk during a break must be compensated in the same way other employees are compensated for break time.</a:t>
            </a:r>
          </a:p>
        </p:txBody>
      </p:sp>
    </p:spTree>
    <p:extLst>
      <p:ext uri="{BB962C8B-B14F-4D97-AF65-F5344CB8AC3E}">
        <p14:creationId xmlns:p14="http://schemas.microsoft.com/office/powerpoint/2010/main" val="9506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936a6c3fb3_0_1"/>
          <p:cNvSpPr txBox="1">
            <a:spLocks noGrp="1"/>
          </p:cNvSpPr>
          <p:nvPr>
            <p:ph type="title"/>
          </p:nvPr>
        </p:nvSpPr>
        <p:spPr>
          <a:xfrm>
            <a:off x="510746" y="395416"/>
            <a:ext cx="8484900" cy="724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4200"/>
              <a:buFont typeface="Arial"/>
              <a:buNone/>
            </a:pPr>
            <a:r>
              <a:rPr lang="en-US"/>
              <a:t>Lawyers and EQ - the Why</a:t>
            </a:r>
            <a:endParaRPr/>
          </a:p>
        </p:txBody>
      </p:sp>
      <p:sp>
        <p:nvSpPr>
          <p:cNvPr id="152" name="Google Shape;152;g2936a6c3fb3_0_1"/>
          <p:cNvSpPr txBox="1">
            <a:spLocks noGrp="1"/>
          </p:cNvSpPr>
          <p:nvPr>
            <p:ph type="body" idx="4294967295"/>
          </p:nvPr>
        </p:nvSpPr>
        <p:spPr>
          <a:xfrm>
            <a:off x="854633" y="1559791"/>
            <a:ext cx="10113900" cy="4176600"/>
          </a:xfrm>
          <a:prstGeom prst="rect">
            <a:avLst/>
          </a:prstGeom>
          <a:noFill/>
          <a:ln>
            <a:noFill/>
          </a:ln>
        </p:spPr>
        <p:txBody>
          <a:bodyPr spcFirstLastPara="1" wrap="square" lIns="0" tIns="0" rIns="0" bIns="0" anchor="t" anchorCtr="0">
            <a:noAutofit/>
          </a:bodyPr>
          <a:lstStyle/>
          <a:p>
            <a:pPr marL="457200" lvl="1" indent="-228600" algn="l" rtl="0">
              <a:lnSpc>
                <a:spcPct val="100000"/>
              </a:lnSpc>
              <a:spcBef>
                <a:spcPts val="0"/>
              </a:spcBef>
              <a:spcAft>
                <a:spcPts val="0"/>
              </a:spcAft>
              <a:buSzPts val="2400"/>
              <a:buChar char="•"/>
            </a:pPr>
            <a:r>
              <a:rPr lang="en-US"/>
              <a:t>The Business Case from</a:t>
            </a:r>
            <a:endParaRPr/>
          </a:p>
          <a:p>
            <a:pPr marL="457200" lvl="0" indent="0" algn="l" rtl="0">
              <a:lnSpc>
                <a:spcPct val="100000"/>
              </a:lnSpc>
              <a:spcBef>
                <a:spcPts val="0"/>
              </a:spcBef>
              <a:spcAft>
                <a:spcPts val="0"/>
              </a:spcAft>
              <a:buNone/>
            </a:pPr>
            <a:r>
              <a:rPr lang="en-US"/>
              <a:t>the Client Perspective</a:t>
            </a:r>
            <a:endParaRPr/>
          </a:p>
          <a:p>
            <a:pPr marL="457200" lvl="0" indent="0" algn="l" rtl="0">
              <a:lnSpc>
                <a:spcPct val="100000"/>
              </a:lnSpc>
              <a:spcBef>
                <a:spcPts val="0"/>
              </a:spcBef>
              <a:spcAft>
                <a:spcPts val="0"/>
              </a:spcAft>
              <a:buNone/>
            </a:pPr>
            <a:endParaRPr/>
          </a:p>
          <a:p>
            <a:pPr marL="457200" lvl="1" indent="-228600" algn="l" rtl="0">
              <a:lnSpc>
                <a:spcPct val="100000"/>
              </a:lnSpc>
              <a:spcBef>
                <a:spcPts val="0"/>
              </a:spcBef>
              <a:spcAft>
                <a:spcPts val="0"/>
              </a:spcAft>
              <a:buSzPts val="2400"/>
              <a:buChar char="•"/>
            </a:pPr>
            <a:r>
              <a:rPr lang="en-US"/>
              <a:t>Empathy and Self-Awareness</a:t>
            </a:r>
            <a:endParaRPr/>
          </a:p>
        </p:txBody>
      </p:sp>
      <p:pic>
        <p:nvPicPr>
          <p:cNvPr id="153" name="Google Shape;153;g2936a6c3fb3_0_1"/>
          <p:cNvPicPr preferRelativeResize="0"/>
          <p:nvPr/>
        </p:nvPicPr>
        <p:blipFill>
          <a:blip r:embed="rId3">
            <a:alphaModFix/>
          </a:blip>
          <a:stretch>
            <a:fillRect/>
          </a:stretch>
        </p:blipFill>
        <p:spPr>
          <a:xfrm>
            <a:off x="5740675" y="2126499"/>
            <a:ext cx="5512125" cy="3875700"/>
          </a:xfrm>
          <a:prstGeom prst="rect">
            <a:avLst/>
          </a:prstGeom>
          <a:noFill/>
          <a:ln>
            <a:noFill/>
          </a:ln>
        </p:spPr>
      </p:pic>
      <p:pic>
        <p:nvPicPr>
          <p:cNvPr id="154" name="Google Shape;154;g2936a6c3fb3_0_1"/>
          <p:cNvPicPr preferRelativeResize="0"/>
          <p:nvPr/>
        </p:nvPicPr>
        <p:blipFill>
          <a:blip r:embed="rId4">
            <a:alphaModFix/>
          </a:blip>
          <a:stretch>
            <a:fillRect/>
          </a:stretch>
        </p:blipFill>
        <p:spPr>
          <a:xfrm>
            <a:off x="1227325" y="3260650"/>
            <a:ext cx="4115075" cy="27415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868F-853B-5FE7-FF74-DBC40A2EAF10}"/>
              </a:ext>
            </a:extLst>
          </p:cNvPr>
          <p:cNvSpPr>
            <a:spLocks noGrp="1"/>
          </p:cNvSpPr>
          <p:nvPr>
            <p:ph type="title"/>
          </p:nvPr>
        </p:nvSpPr>
        <p:spPr/>
        <p:txBody>
          <a:bodyPr/>
          <a:lstStyle/>
          <a:p>
            <a:r>
              <a:rPr lang="en-US" dirty="0"/>
              <a:t>A Private Place, Other Than a Bathroom (PUMP Act)	</a:t>
            </a:r>
          </a:p>
        </p:txBody>
      </p:sp>
      <p:sp>
        <p:nvSpPr>
          <p:cNvPr id="3" name="Content Placeholder 2">
            <a:extLst>
              <a:ext uri="{FF2B5EF4-FFF2-40B4-BE49-F238E27FC236}">
                <a16:creationId xmlns:a16="http://schemas.microsoft.com/office/drawing/2014/main" id="{33DC2CF3-64D3-E42A-2250-F8B0ACB4AF06}"/>
              </a:ext>
            </a:extLst>
          </p:cNvPr>
          <p:cNvSpPr>
            <a:spLocks noGrp="1"/>
          </p:cNvSpPr>
          <p:nvPr>
            <p:ph idx="1"/>
          </p:nvPr>
        </p:nvSpPr>
        <p:spPr/>
        <p:txBody>
          <a:bodyPr/>
          <a:lstStyle/>
          <a:p>
            <a:pPr marL="342900" indent="-342900">
              <a:buFont typeface="Arial" panose="020B0604020202020204" pitchFamily="34" charset="0"/>
              <a:buChar char="•"/>
            </a:pPr>
            <a:r>
              <a:rPr lang="en-US" dirty="0"/>
              <a:t>A bathroom, even if private, is not a suitable workplace location for pumping breast milk. </a:t>
            </a:r>
          </a:p>
          <a:p>
            <a:pPr marL="342900" indent="-342900">
              <a:buFont typeface="Arial" panose="020B0604020202020204" pitchFamily="34" charset="0"/>
              <a:buChar char="•"/>
            </a:pPr>
            <a:r>
              <a:rPr lang="en-US" dirty="0"/>
              <a:t>Instead, the pumping location must be functional as a space for expressing breast milk. </a:t>
            </a:r>
          </a:p>
          <a:p>
            <a:pPr marL="342900" indent="-342900">
              <a:buFont typeface="Arial" panose="020B0604020202020204" pitchFamily="34" charset="0"/>
              <a:buChar char="•"/>
            </a:pPr>
            <a:r>
              <a:rPr lang="en-US" dirty="0"/>
              <a:t>If the space is not dedicated to a nursing employee’s use, it must be available whenever needed by the employee. </a:t>
            </a:r>
          </a:p>
          <a:p>
            <a:pPr marL="342900" indent="-342900">
              <a:buFont typeface="Arial" panose="020B0604020202020204" pitchFamily="34" charset="0"/>
              <a:buChar char="•"/>
            </a:pPr>
            <a:r>
              <a:rPr lang="en-US" dirty="0"/>
              <a:t>A space temporarily created or converted into a space for expressing breast milk or made available when needed by the nursing employee is sufficient provided that the space is shielded from view and free from any intrusion from co-workers and the public.</a:t>
            </a:r>
          </a:p>
        </p:txBody>
      </p:sp>
    </p:spTree>
    <p:extLst>
      <p:ext uri="{BB962C8B-B14F-4D97-AF65-F5344CB8AC3E}">
        <p14:creationId xmlns:p14="http://schemas.microsoft.com/office/powerpoint/2010/main" val="9989256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D54BA-EF1B-36C9-B47D-9BD9D7218682}"/>
              </a:ext>
            </a:extLst>
          </p:cNvPr>
          <p:cNvSpPr>
            <a:spLocks noGrp="1"/>
          </p:cNvSpPr>
          <p:nvPr>
            <p:ph type="title"/>
          </p:nvPr>
        </p:nvSpPr>
        <p:spPr/>
        <p:txBody>
          <a:bodyPr/>
          <a:lstStyle/>
          <a:p>
            <a:r>
              <a:rPr lang="en-US" dirty="0"/>
              <a:t>Undue Hardship for Small Employers (PUMP Act)</a:t>
            </a:r>
          </a:p>
        </p:txBody>
      </p:sp>
      <p:sp>
        <p:nvSpPr>
          <p:cNvPr id="3" name="Content Placeholder 2">
            <a:extLst>
              <a:ext uri="{FF2B5EF4-FFF2-40B4-BE49-F238E27FC236}">
                <a16:creationId xmlns:a16="http://schemas.microsoft.com/office/drawing/2014/main" id="{BBDC4E86-6D42-BC3B-5222-9F79C5916389}"/>
              </a:ext>
            </a:extLst>
          </p:cNvPr>
          <p:cNvSpPr>
            <a:spLocks noGrp="1"/>
          </p:cNvSpPr>
          <p:nvPr>
            <p:ph idx="1"/>
          </p:nvPr>
        </p:nvSpPr>
        <p:spPr/>
        <p:txBody>
          <a:bodyPr/>
          <a:lstStyle/>
          <a:p>
            <a:pPr marL="342900" indent="-342900">
              <a:buFont typeface="Arial" panose="020B0604020202020204" pitchFamily="34" charset="0"/>
              <a:buChar char="•"/>
            </a:pPr>
            <a:r>
              <a:rPr lang="en-US" dirty="0"/>
              <a:t>Employers with fewer than 50 employees are not subject to PUMP Act breaktime and space requirements if compliance with the provisions would impose undue hardship. </a:t>
            </a:r>
          </a:p>
          <a:p>
            <a:pPr marL="342900" indent="-342900">
              <a:buFont typeface="Arial" panose="020B0604020202020204" pitchFamily="34" charset="0"/>
              <a:buChar char="•"/>
            </a:pPr>
            <a:r>
              <a:rPr lang="en-US" dirty="0"/>
              <a:t>Whether compliance with PUMP Act would pose an undue hardship is determined by assessing the difficulty and expense of compliance “when considered in relation to the size, financial resources, nature, or structure of the employer’s business.” </a:t>
            </a:r>
          </a:p>
          <a:p>
            <a:pPr marL="800100" lvl="1" indent="-342900"/>
            <a:r>
              <a:rPr lang="en-US" dirty="0"/>
              <a:t>For example, a small coffee shop with just five employees may be exempted from PUMP Act requirements if the coffee shop cannot designate a private pumping location without incurring significant difficulty or expense.</a:t>
            </a:r>
          </a:p>
        </p:txBody>
      </p:sp>
    </p:spTree>
    <p:extLst>
      <p:ext uri="{BB962C8B-B14F-4D97-AF65-F5344CB8AC3E}">
        <p14:creationId xmlns:p14="http://schemas.microsoft.com/office/powerpoint/2010/main" val="2383858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8F08-9827-FFFB-C696-4DA648327428}"/>
              </a:ext>
            </a:extLst>
          </p:cNvPr>
          <p:cNvSpPr>
            <a:spLocks noGrp="1"/>
          </p:cNvSpPr>
          <p:nvPr>
            <p:ph type="title"/>
          </p:nvPr>
        </p:nvSpPr>
        <p:spPr/>
        <p:txBody>
          <a:bodyPr/>
          <a:lstStyle/>
          <a:p>
            <a:r>
              <a:rPr lang="en-US" dirty="0"/>
              <a:t>Limitations on Noncompete Agreements</a:t>
            </a:r>
          </a:p>
        </p:txBody>
      </p:sp>
    </p:spTree>
    <p:extLst>
      <p:ext uri="{BB962C8B-B14F-4D97-AF65-F5344CB8AC3E}">
        <p14:creationId xmlns:p14="http://schemas.microsoft.com/office/powerpoint/2010/main" val="216097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77A38-29CA-DAAF-077C-184AFE2D6FDC}"/>
              </a:ext>
            </a:extLst>
          </p:cNvPr>
          <p:cNvSpPr>
            <a:spLocks noGrp="1"/>
          </p:cNvSpPr>
          <p:nvPr>
            <p:ph type="title"/>
          </p:nvPr>
        </p:nvSpPr>
        <p:spPr/>
        <p:txBody>
          <a:bodyPr/>
          <a:lstStyle/>
          <a:p>
            <a:r>
              <a:rPr lang="en-US" dirty="0"/>
              <a:t>Federal Trade Commission – </a:t>
            </a:r>
            <a:br>
              <a:rPr lang="en-US" dirty="0"/>
            </a:br>
            <a:r>
              <a:rPr lang="en-US" dirty="0"/>
              <a:t>Non-Compete Clause Rule	</a:t>
            </a:r>
          </a:p>
        </p:txBody>
      </p:sp>
      <p:sp>
        <p:nvSpPr>
          <p:cNvPr id="3" name="Content Placeholder 2">
            <a:extLst>
              <a:ext uri="{FF2B5EF4-FFF2-40B4-BE49-F238E27FC236}">
                <a16:creationId xmlns:a16="http://schemas.microsoft.com/office/drawing/2014/main" id="{ED953729-18FA-8306-94BB-673F818EFEC4}"/>
              </a:ext>
            </a:extLst>
          </p:cNvPr>
          <p:cNvSpPr>
            <a:spLocks noGrp="1"/>
          </p:cNvSpPr>
          <p:nvPr>
            <p:ph idx="4294967295"/>
          </p:nvPr>
        </p:nvSpPr>
        <p:spPr>
          <a:xfrm>
            <a:off x="855785" y="1652954"/>
            <a:ext cx="10492153" cy="4454770"/>
          </a:xfrm>
        </p:spPr>
        <p:txBody>
          <a:bodyPr/>
          <a:lstStyle/>
          <a:p>
            <a:r>
              <a:rPr lang="en-US" dirty="0"/>
              <a:t>Pursuant to Sections 5 and 6(g) of the Federal Trade Commission Act, the Federal Trade Commission (“FTC”) is proposing the Non-Compete Clause Rule, published on January 19, 2023</a:t>
            </a:r>
          </a:p>
          <a:p>
            <a:pPr lvl="1"/>
            <a:r>
              <a:rPr lang="en-US" dirty="0"/>
              <a:t>Prohibits employers throughout the United States from doing the following after conclusion of the worker’s employment: </a:t>
            </a:r>
          </a:p>
          <a:p>
            <a:pPr lvl="2"/>
            <a:r>
              <a:rPr lang="en-US" dirty="0"/>
              <a:t>(1) entering into a noncompete clause with a worker; </a:t>
            </a:r>
          </a:p>
          <a:p>
            <a:pPr lvl="2"/>
            <a:r>
              <a:rPr lang="en-US" dirty="0"/>
              <a:t>(2) maintaining a noncompete clause with a worker; or </a:t>
            </a:r>
          </a:p>
          <a:p>
            <a:pPr lvl="2"/>
            <a:r>
              <a:rPr lang="en-US" dirty="0"/>
              <a:t>(3) representing to a worker that they are subject to a noncompete clause when there is no good-faith basis to believe that the noncompete is enforceable.</a:t>
            </a:r>
          </a:p>
        </p:txBody>
      </p:sp>
    </p:spTree>
    <p:extLst>
      <p:ext uri="{BB962C8B-B14F-4D97-AF65-F5344CB8AC3E}">
        <p14:creationId xmlns:p14="http://schemas.microsoft.com/office/powerpoint/2010/main" val="26116309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77A38-29CA-DAAF-077C-184AFE2D6FDC}"/>
              </a:ext>
            </a:extLst>
          </p:cNvPr>
          <p:cNvSpPr>
            <a:spLocks noGrp="1"/>
          </p:cNvSpPr>
          <p:nvPr>
            <p:ph type="title"/>
          </p:nvPr>
        </p:nvSpPr>
        <p:spPr/>
        <p:txBody>
          <a:bodyPr/>
          <a:lstStyle/>
          <a:p>
            <a:r>
              <a:rPr lang="en-US" dirty="0"/>
              <a:t>Requirements Under the</a:t>
            </a:r>
            <a:br>
              <a:rPr lang="en-US" dirty="0"/>
            </a:br>
            <a:r>
              <a:rPr lang="en-US" dirty="0"/>
              <a:t>Non-Compete Clause Rule	</a:t>
            </a:r>
          </a:p>
        </p:txBody>
      </p:sp>
      <p:sp>
        <p:nvSpPr>
          <p:cNvPr id="3" name="Content Placeholder 2">
            <a:extLst>
              <a:ext uri="{FF2B5EF4-FFF2-40B4-BE49-F238E27FC236}">
                <a16:creationId xmlns:a16="http://schemas.microsoft.com/office/drawing/2014/main" id="{ED953729-18FA-8306-94BB-673F818EFEC4}"/>
              </a:ext>
            </a:extLst>
          </p:cNvPr>
          <p:cNvSpPr>
            <a:spLocks noGrp="1"/>
          </p:cNvSpPr>
          <p:nvPr>
            <p:ph idx="4294967295"/>
          </p:nvPr>
        </p:nvSpPr>
        <p:spPr>
          <a:xfrm>
            <a:off x="855785" y="1652954"/>
            <a:ext cx="10492153" cy="4454770"/>
          </a:xfrm>
        </p:spPr>
        <p:txBody>
          <a:bodyPr/>
          <a:lstStyle/>
          <a:p>
            <a:r>
              <a:rPr lang="en-US" sz="2000" dirty="0"/>
              <a:t>In addition to prohibiting employers from entering into non-compete clauses with workers starting on the rule's compliance date, the proposed rule would:</a:t>
            </a:r>
          </a:p>
          <a:p>
            <a:pPr marL="342900" indent="-342900">
              <a:buFont typeface="Arial" panose="020B0604020202020204" pitchFamily="34" charset="0"/>
              <a:buChar char="•"/>
            </a:pPr>
            <a:r>
              <a:rPr lang="en-US" sz="2000" dirty="0"/>
              <a:t>require employers to rescind existing non-compete clauses no later than the rule's compliance date</a:t>
            </a:r>
          </a:p>
          <a:p>
            <a:pPr marL="342900" indent="-342900">
              <a:buFont typeface="Arial" panose="020B0604020202020204" pitchFamily="34" charset="0"/>
              <a:buChar char="•"/>
            </a:pPr>
            <a:r>
              <a:rPr lang="en-US" sz="2000" dirty="0"/>
              <a:t>require an employer rescinding a non-compete clause to provide notice to the worker that the worker's non-compete clause is no longer in effect</a:t>
            </a:r>
          </a:p>
          <a:p>
            <a:r>
              <a:rPr lang="en-US" sz="2000" dirty="0"/>
              <a:t>To facilitate compliance, the proposed rule would: </a:t>
            </a:r>
          </a:p>
          <a:p>
            <a:pPr marL="457200" indent="-457200">
              <a:buAutoNum type="arabicParenBoth"/>
            </a:pPr>
            <a:r>
              <a:rPr lang="en-US" sz="2000" dirty="0"/>
              <a:t>include model language that would satisfy this notice requirement, and </a:t>
            </a:r>
          </a:p>
          <a:p>
            <a:pPr marL="457200" indent="-457200">
              <a:buAutoNum type="arabicParenBoth"/>
            </a:pPr>
            <a:r>
              <a:rPr lang="en-US" sz="2000" dirty="0"/>
              <a:t>establish a safe harbor whereby an employer would satisfy the rule's requirement to rescind existing non-compete clauses where it provides the worker with a notice that complies with this notice requirement.</a:t>
            </a:r>
          </a:p>
        </p:txBody>
      </p:sp>
    </p:spTree>
    <p:extLst>
      <p:ext uri="{BB962C8B-B14F-4D97-AF65-F5344CB8AC3E}">
        <p14:creationId xmlns:p14="http://schemas.microsoft.com/office/powerpoint/2010/main" val="2958109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77A38-29CA-DAAF-077C-184AFE2D6FDC}"/>
              </a:ext>
            </a:extLst>
          </p:cNvPr>
          <p:cNvSpPr>
            <a:spLocks noGrp="1"/>
          </p:cNvSpPr>
          <p:nvPr>
            <p:ph type="title"/>
          </p:nvPr>
        </p:nvSpPr>
        <p:spPr/>
        <p:txBody>
          <a:bodyPr/>
          <a:lstStyle/>
          <a:p>
            <a:r>
              <a:rPr lang="en-US" dirty="0"/>
              <a:t>Application of Non-Compete </a:t>
            </a:r>
            <a:br>
              <a:rPr lang="en-US" dirty="0"/>
            </a:br>
            <a:r>
              <a:rPr lang="en-US" dirty="0"/>
              <a:t>Clause Rule	</a:t>
            </a:r>
          </a:p>
        </p:txBody>
      </p:sp>
      <p:sp>
        <p:nvSpPr>
          <p:cNvPr id="3" name="Content Placeholder 2">
            <a:extLst>
              <a:ext uri="{FF2B5EF4-FFF2-40B4-BE49-F238E27FC236}">
                <a16:creationId xmlns:a16="http://schemas.microsoft.com/office/drawing/2014/main" id="{ED953729-18FA-8306-94BB-673F818EFEC4}"/>
              </a:ext>
            </a:extLst>
          </p:cNvPr>
          <p:cNvSpPr>
            <a:spLocks noGrp="1"/>
          </p:cNvSpPr>
          <p:nvPr>
            <p:ph idx="4294967295"/>
          </p:nvPr>
        </p:nvSpPr>
        <p:spPr>
          <a:xfrm>
            <a:off x="855785" y="1652954"/>
            <a:ext cx="10492153" cy="4454770"/>
          </a:xfrm>
        </p:spPr>
        <p:txBody>
          <a:bodyPr/>
          <a:lstStyle/>
          <a:p>
            <a:pPr lvl="1"/>
            <a:r>
              <a:rPr lang="en-US" sz="2000" dirty="0"/>
              <a:t>Defines the term </a:t>
            </a:r>
            <a:r>
              <a:rPr lang="en-US" sz="2000" b="1" dirty="0"/>
              <a:t>“non-compete clause” </a:t>
            </a:r>
            <a:r>
              <a:rPr lang="en-US" sz="2000" dirty="0"/>
              <a:t>as a contractual term between an employer and a worker that prevents the worker from seeking or accepting employment with a person, or operating a business, after the conclusion of the worker's employment with the employer. </a:t>
            </a:r>
          </a:p>
          <a:p>
            <a:pPr lvl="1"/>
            <a:r>
              <a:rPr lang="en-US" sz="2000" dirty="0"/>
              <a:t>Defines </a:t>
            </a:r>
            <a:r>
              <a:rPr lang="en-US" sz="2000" b="1" dirty="0"/>
              <a:t>“worker” </a:t>
            </a:r>
            <a:r>
              <a:rPr lang="en-US" sz="2000" dirty="0"/>
              <a:t>as a natural person who works, whether paid or unpaid, for an employer. </a:t>
            </a:r>
          </a:p>
          <a:p>
            <a:pPr lvl="2"/>
            <a:r>
              <a:rPr lang="en-US" sz="2000" dirty="0"/>
              <a:t>Includes independent contractor, extern, intern, volunteer, apprentice, or sole proprietor who provides a service to a client or customer.)</a:t>
            </a:r>
          </a:p>
          <a:p>
            <a:pPr lvl="1"/>
            <a:r>
              <a:rPr lang="en-US" sz="2000" dirty="0"/>
              <a:t>Limited exception for non-compete clauses between the seller and buyer of a business. </a:t>
            </a:r>
          </a:p>
          <a:p>
            <a:pPr lvl="2"/>
            <a:r>
              <a:rPr lang="en-US" sz="2000" dirty="0"/>
              <a:t>Available only where the party restricted by the non-compete clause is an owner, member, or partner holding at least a 25% ownership interest in a business entity. </a:t>
            </a:r>
          </a:p>
        </p:txBody>
      </p:sp>
    </p:spTree>
    <p:extLst>
      <p:ext uri="{BB962C8B-B14F-4D97-AF65-F5344CB8AC3E}">
        <p14:creationId xmlns:p14="http://schemas.microsoft.com/office/powerpoint/2010/main" val="2719844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DC6D5F-ABC6-5229-A6B9-A5EC7620D2C0}"/>
              </a:ext>
            </a:extLst>
          </p:cNvPr>
          <p:cNvSpPr>
            <a:spLocks noGrp="1"/>
          </p:cNvSpPr>
          <p:nvPr>
            <p:ph type="body" idx="1"/>
          </p:nvPr>
        </p:nvSpPr>
        <p:spPr/>
        <p:txBody>
          <a:bodyPr/>
          <a:lstStyle/>
          <a:p>
            <a:r>
              <a:rPr lang="en-US" dirty="0"/>
              <a:t>Pros	</a:t>
            </a:r>
          </a:p>
        </p:txBody>
      </p:sp>
      <p:sp>
        <p:nvSpPr>
          <p:cNvPr id="3" name="Content Placeholder 2">
            <a:extLst>
              <a:ext uri="{FF2B5EF4-FFF2-40B4-BE49-F238E27FC236}">
                <a16:creationId xmlns:a16="http://schemas.microsoft.com/office/drawing/2014/main" id="{9A979747-0AAE-086C-018E-A452F805F3CB}"/>
              </a:ext>
            </a:extLst>
          </p:cNvPr>
          <p:cNvSpPr>
            <a:spLocks noGrp="1"/>
          </p:cNvSpPr>
          <p:nvPr>
            <p:ph sz="half" idx="2"/>
          </p:nvPr>
        </p:nvSpPr>
        <p:spPr/>
        <p:txBody>
          <a:bodyPr/>
          <a:lstStyle/>
          <a:p>
            <a:pPr marL="342900" indent="-342900">
              <a:buFont typeface="Arial" panose="020B0604020202020204" pitchFamily="34" charset="0"/>
              <a:buChar char="•"/>
            </a:pPr>
            <a:r>
              <a:rPr lang="en-US" dirty="0"/>
              <a:t>Promote competition, including limitations on noncompete agreements that curtail worker mobility</a:t>
            </a:r>
          </a:p>
          <a:p>
            <a:pPr marL="342900" indent="-342900">
              <a:buFont typeface="Arial" panose="020B0604020202020204" pitchFamily="34" charset="0"/>
              <a:buChar char="•"/>
            </a:pPr>
            <a:r>
              <a:rPr lang="en-US" dirty="0"/>
              <a:t>Boost competition for workers and foster innovation and entrepreneurship, leading to an estimated increase in American workers’ earnings by nearly $300 billion per year</a:t>
            </a:r>
          </a:p>
        </p:txBody>
      </p:sp>
      <p:sp>
        <p:nvSpPr>
          <p:cNvPr id="4" name="Text Placeholder 3">
            <a:extLst>
              <a:ext uri="{FF2B5EF4-FFF2-40B4-BE49-F238E27FC236}">
                <a16:creationId xmlns:a16="http://schemas.microsoft.com/office/drawing/2014/main" id="{FDEB73EF-A74D-112B-5F52-FA1F2B63539F}"/>
              </a:ext>
            </a:extLst>
          </p:cNvPr>
          <p:cNvSpPr>
            <a:spLocks noGrp="1"/>
          </p:cNvSpPr>
          <p:nvPr>
            <p:ph type="body" sz="quarter" idx="3"/>
          </p:nvPr>
        </p:nvSpPr>
        <p:spPr/>
        <p:txBody>
          <a:bodyPr/>
          <a:lstStyle/>
          <a:p>
            <a:r>
              <a:rPr lang="en-US" dirty="0"/>
              <a:t>Cons</a:t>
            </a:r>
          </a:p>
        </p:txBody>
      </p:sp>
      <p:sp>
        <p:nvSpPr>
          <p:cNvPr id="5" name="Content Placeholder 4">
            <a:extLst>
              <a:ext uri="{FF2B5EF4-FFF2-40B4-BE49-F238E27FC236}">
                <a16:creationId xmlns:a16="http://schemas.microsoft.com/office/drawing/2014/main" id="{C75C3F49-2D97-1BC5-B645-FB6C5E96FB16}"/>
              </a:ext>
            </a:extLst>
          </p:cNvPr>
          <p:cNvSpPr>
            <a:spLocks noGrp="1"/>
          </p:cNvSpPr>
          <p:nvPr>
            <p:ph sz="quarter" idx="4"/>
          </p:nvPr>
        </p:nvSpPr>
        <p:spPr/>
        <p:txBody>
          <a:bodyPr/>
          <a:lstStyle/>
          <a:p>
            <a:pPr marL="342900" indent="-342900">
              <a:buFont typeface="Arial" panose="020B0604020202020204" pitchFamily="34" charset="0"/>
              <a:buChar char="•"/>
            </a:pPr>
            <a:r>
              <a:rPr lang="en-US" dirty="0"/>
              <a:t>Complicate the purchase of businesses. Reduce the flexibility that buyers now have when negotiating to protect the goodwill of a business they are acquiring</a:t>
            </a:r>
          </a:p>
          <a:p>
            <a:pPr marL="342900" indent="-342900">
              <a:buFont typeface="Arial" panose="020B0604020202020204" pitchFamily="34" charset="0"/>
              <a:buChar char="•"/>
            </a:pPr>
            <a:r>
              <a:rPr lang="en-US" dirty="0"/>
              <a:t>Risks protections for trade secrets/confidential information</a:t>
            </a:r>
          </a:p>
          <a:p>
            <a:pPr marL="342900" indent="-342900">
              <a:buFont typeface="Arial" panose="020B0604020202020204" pitchFamily="34" charset="0"/>
              <a:buChar char="•"/>
            </a:pPr>
            <a:r>
              <a:rPr lang="en-US" dirty="0"/>
              <a:t>Goes further than some states’ existing prohibitions</a:t>
            </a:r>
          </a:p>
        </p:txBody>
      </p:sp>
      <p:sp>
        <p:nvSpPr>
          <p:cNvPr id="6" name="Title 5">
            <a:extLst>
              <a:ext uri="{FF2B5EF4-FFF2-40B4-BE49-F238E27FC236}">
                <a16:creationId xmlns:a16="http://schemas.microsoft.com/office/drawing/2014/main" id="{03D1BE9F-84D3-7CB3-11BF-7B0D49C3E6E2}"/>
              </a:ext>
            </a:extLst>
          </p:cNvPr>
          <p:cNvSpPr>
            <a:spLocks noGrp="1"/>
          </p:cNvSpPr>
          <p:nvPr>
            <p:ph type="title"/>
          </p:nvPr>
        </p:nvSpPr>
        <p:spPr/>
        <p:txBody>
          <a:bodyPr/>
          <a:lstStyle/>
          <a:p>
            <a:r>
              <a:rPr lang="en-US" dirty="0"/>
              <a:t>Debate on Non-Compete </a:t>
            </a:r>
            <a:br>
              <a:rPr lang="en-US" dirty="0"/>
            </a:br>
            <a:r>
              <a:rPr lang="en-US" dirty="0"/>
              <a:t>Clause Rule</a:t>
            </a:r>
          </a:p>
        </p:txBody>
      </p:sp>
    </p:spTree>
    <p:extLst>
      <p:ext uri="{BB962C8B-B14F-4D97-AF65-F5344CB8AC3E}">
        <p14:creationId xmlns:p14="http://schemas.microsoft.com/office/powerpoint/2010/main" val="1501636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D71ED1-873E-76DC-3C75-510C608D871E}"/>
              </a:ext>
            </a:extLst>
          </p:cNvPr>
          <p:cNvSpPr>
            <a:spLocks noGrp="1"/>
          </p:cNvSpPr>
          <p:nvPr>
            <p:ph type="title"/>
          </p:nvPr>
        </p:nvSpPr>
        <p:spPr/>
        <p:txBody>
          <a:bodyPr/>
          <a:lstStyle/>
          <a:p>
            <a:r>
              <a:rPr lang="en-US" dirty="0"/>
              <a:t>Current Status of Non-Compete Clause Rule</a:t>
            </a:r>
          </a:p>
        </p:txBody>
      </p:sp>
      <p:sp>
        <p:nvSpPr>
          <p:cNvPr id="4" name="Content Placeholder 3">
            <a:extLst>
              <a:ext uri="{FF2B5EF4-FFF2-40B4-BE49-F238E27FC236}">
                <a16:creationId xmlns:a16="http://schemas.microsoft.com/office/drawing/2014/main" id="{B6620F5D-4A31-1C18-E75C-C279FFC03318}"/>
              </a:ext>
            </a:extLst>
          </p:cNvPr>
          <p:cNvSpPr>
            <a:spLocks noGrp="1"/>
          </p:cNvSpPr>
          <p:nvPr>
            <p:ph idx="4294967295"/>
          </p:nvPr>
        </p:nvSpPr>
        <p:spPr>
          <a:xfrm>
            <a:off x="867508" y="1743441"/>
            <a:ext cx="10113963" cy="4176712"/>
          </a:xfrm>
        </p:spPr>
        <p:txBody>
          <a:bodyPr/>
          <a:lstStyle/>
          <a:p>
            <a:pPr lvl="1">
              <a:spcBef>
                <a:spcPts val="0"/>
              </a:spcBef>
              <a:spcAft>
                <a:spcPts val="1400"/>
              </a:spcAft>
            </a:pPr>
            <a:r>
              <a:rPr lang="en-US" dirty="0"/>
              <a:t>Virtual public forum hosted February 16, 2023.</a:t>
            </a:r>
          </a:p>
          <a:p>
            <a:pPr lvl="1">
              <a:spcBef>
                <a:spcPts val="0"/>
              </a:spcBef>
              <a:spcAft>
                <a:spcPts val="1400"/>
              </a:spcAft>
            </a:pPr>
            <a:r>
              <a:rPr lang="en-US" dirty="0"/>
              <a:t>Original comment deadline of March 20, 2023 extended to April 19, 2023. </a:t>
            </a:r>
          </a:p>
          <a:p>
            <a:pPr lvl="2">
              <a:spcBef>
                <a:spcPts val="0"/>
              </a:spcBef>
              <a:spcAft>
                <a:spcPts val="1400"/>
              </a:spcAft>
            </a:pPr>
            <a:r>
              <a:rPr lang="en-US" dirty="0"/>
              <a:t>Over 21,000 comments posted as of last week.</a:t>
            </a:r>
          </a:p>
          <a:p>
            <a:pPr lvl="1">
              <a:spcBef>
                <a:spcPts val="0"/>
              </a:spcBef>
              <a:spcAft>
                <a:spcPts val="1400"/>
              </a:spcAft>
            </a:pPr>
            <a:r>
              <a:rPr lang="en-US" dirty="0"/>
              <a:t>The proposed Rule would be added as a new subchapter J of part 910 in title 16 of the Code of Federal Regulations.</a:t>
            </a:r>
          </a:p>
          <a:p>
            <a:pPr lvl="1">
              <a:spcBef>
                <a:spcPts val="0"/>
              </a:spcBef>
              <a:spcAft>
                <a:spcPts val="1400"/>
              </a:spcAft>
            </a:pPr>
            <a:r>
              <a:rPr lang="en-US" dirty="0"/>
              <a:t>The proposed rule would establish an effective date of 60 days, and a compliance date of 180 days, after publication of a final rule in the Federal Register.</a:t>
            </a:r>
          </a:p>
        </p:txBody>
      </p:sp>
    </p:spTree>
    <p:extLst>
      <p:ext uri="{BB962C8B-B14F-4D97-AF65-F5344CB8AC3E}">
        <p14:creationId xmlns:p14="http://schemas.microsoft.com/office/powerpoint/2010/main" val="15038014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8234E-ED2D-5529-4B06-46149435A933}"/>
              </a:ext>
            </a:extLst>
          </p:cNvPr>
          <p:cNvSpPr>
            <a:spLocks noGrp="1"/>
          </p:cNvSpPr>
          <p:nvPr>
            <p:ph type="title"/>
          </p:nvPr>
        </p:nvSpPr>
        <p:spPr/>
        <p:txBody>
          <a:bodyPr/>
          <a:lstStyle/>
          <a:p>
            <a:r>
              <a:rPr lang="en-US" dirty="0"/>
              <a:t>Final Takeaways</a:t>
            </a:r>
          </a:p>
        </p:txBody>
      </p:sp>
    </p:spTree>
    <p:extLst>
      <p:ext uri="{BB962C8B-B14F-4D97-AF65-F5344CB8AC3E}">
        <p14:creationId xmlns:p14="http://schemas.microsoft.com/office/powerpoint/2010/main" val="3313826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4935-ABE2-A0D9-8AE2-1E6FAE5558C3}"/>
              </a:ext>
            </a:extLst>
          </p:cNvPr>
          <p:cNvSpPr>
            <a:spLocks noGrp="1"/>
          </p:cNvSpPr>
          <p:nvPr>
            <p:ph type="title"/>
          </p:nvPr>
        </p:nvSpPr>
        <p:spPr/>
        <p:txBody>
          <a:bodyPr/>
          <a:lstStyle/>
          <a:p>
            <a:r>
              <a:rPr lang="en-US" dirty="0"/>
              <a:t>Concluding Thoughts</a:t>
            </a:r>
          </a:p>
        </p:txBody>
      </p:sp>
      <p:sp>
        <p:nvSpPr>
          <p:cNvPr id="3" name="Content Placeholder 2">
            <a:extLst>
              <a:ext uri="{FF2B5EF4-FFF2-40B4-BE49-F238E27FC236}">
                <a16:creationId xmlns:a16="http://schemas.microsoft.com/office/drawing/2014/main" id="{84798C21-B093-0C3B-CB48-DC8F7A068A09}"/>
              </a:ext>
            </a:extLst>
          </p:cNvPr>
          <p:cNvSpPr>
            <a:spLocks noGrp="1"/>
          </p:cNvSpPr>
          <p:nvPr>
            <p:ph idx="1"/>
          </p:nvPr>
        </p:nvSpPr>
        <p:spPr/>
        <p:txBody>
          <a:bodyPr/>
          <a:lstStyle/>
          <a:p>
            <a:pPr marL="342900" indent="-342900">
              <a:buFont typeface="Arial" panose="020B0604020202020204" pitchFamily="34" charset="0"/>
              <a:buChar char="•"/>
            </a:pPr>
            <a:r>
              <a:rPr lang="en-US" b="1" dirty="0"/>
              <a:t>Pay Transparency: </a:t>
            </a:r>
            <a:r>
              <a:rPr lang="en-US" dirty="0"/>
              <a:t>Revisit pay policies and consider conducting pay audits.</a:t>
            </a:r>
            <a:endParaRPr lang="en-US" b="1" dirty="0"/>
          </a:p>
          <a:p>
            <a:pPr marL="342900" indent="-342900">
              <a:buFont typeface="Arial" panose="020B0604020202020204" pitchFamily="34" charset="0"/>
              <a:buChar char="•"/>
            </a:pPr>
            <a:r>
              <a:rPr lang="en-US" b="1" dirty="0"/>
              <a:t>Religious Accommodations: </a:t>
            </a:r>
            <a:r>
              <a:rPr lang="en-US" dirty="0"/>
              <a:t>Assess requests by analyzing impact on the “conduct of the business.” Any details about “substantial increased costs” should be well documented and supported by workplace evidence, not hypothetical situations. Consider employing a practice of offering (rather than responding to) accommodation options.</a:t>
            </a:r>
          </a:p>
          <a:p>
            <a:pPr marL="342900" marR="0" lvl="0" indent="-342900" algn="l" defTabSz="914400" rtl="0" eaLnBrk="1" fontAlgn="auto" latinLnBrk="0" hangingPunct="1">
              <a:lnSpc>
                <a:spcPct val="100000"/>
              </a:lnSpc>
              <a:spcBef>
                <a:spcPts val="900"/>
              </a:spcBef>
              <a:spcAft>
                <a:spcPts val="600"/>
              </a:spcAft>
              <a:buClr>
                <a:srgbClr val="000000">
                  <a:lumMod val="85000"/>
                  <a:lumOff val="15000"/>
                </a:srgbClr>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lumMod val="75000"/>
                    <a:lumOff val="25000"/>
                  </a:srgbClr>
                </a:solidFill>
                <a:effectLst/>
                <a:uLnTx/>
                <a:uFillTx/>
                <a:ea typeface="+mn-ea"/>
                <a:cs typeface="+mn-cs"/>
              </a:rPr>
              <a:t>PWFA &amp; PUMP Act:</a:t>
            </a:r>
            <a:r>
              <a:rPr kumimoji="0" lang="en-US" sz="2400" b="0" i="0" u="none" strike="noStrike" kern="1200" cap="none" spc="0" normalizeH="0" baseline="0" noProof="0" dirty="0">
                <a:ln>
                  <a:noFill/>
                </a:ln>
                <a:solidFill>
                  <a:srgbClr val="000000">
                    <a:lumMod val="75000"/>
                    <a:lumOff val="25000"/>
                  </a:srgbClr>
                </a:solidFill>
                <a:effectLst/>
                <a:uLnTx/>
                <a:uFillTx/>
                <a:ea typeface="+mn-ea"/>
                <a:cs typeface="+mn-cs"/>
              </a:rPr>
              <a:t> Focus on updating employer’s policies and procedures as necessary to ensure compliance with the PWFA and the PUMP Act. </a:t>
            </a:r>
            <a:endParaRPr lang="en-US" dirty="0"/>
          </a:p>
          <a:p>
            <a:pPr marL="342900" indent="-342900">
              <a:buFont typeface="Arial" panose="020B0604020202020204" pitchFamily="34" charset="0"/>
              <a:buChar char="•"/>
            </a:pPr>
            <a:r>
              <a:rPr lang="en-US" b="1" dirty="0"/>
              <a:t>Non-competes:</a:t>
            </a:r>
            <a:r>
              <a:rPr lang="en-US" dirty="0"/>
              <a:t> Revisit scope of your existing agreements and consider paring them back and focus on employees with access to your trade secrets/other confidential information. Explore establishing alternative, permissible restrictions on former employees.</a:t>
            </a:r>
          </a:p>
        </p:txBody>
      </p:sp>
    </p:spTree>
    <p:extLst>
      <p:ext uri="{BB962C8B-B14F-4D97-AF65-F5344CB8AC3E}">
        <p14:creationId xmlns:p14="http://schemas.microsoft.com/office/powerpoint/2010/main" val="2710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936a6c3fb3_0_74"/>
          <p:cNvSpPr txBox="1">
            <a:spLocks noGrp="1"/>
          </p:cNvSpPr>
          <p:nvPr>
            <p:ph type="title"/>
          </p:nvPr>
        </p:nvSpPr>
        <p:spPr>
          <a:xfrm>
            <a:off x="510746" y="395416"/>
            <a:ext cx="8484900" cy="724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2"/>
              </a:buClr>
              <a:buSzPts val="4200"/>
              <a:buFont typeface="Arial"/>
              <a:buNone/>
            </a:pPr>
            <a:r>
              <a:rPr lang="en-US"/>
              <a:t>Empathy</a:t>
            </a:r>
            <a:endParaRPr/>
          </a:p>
        </p:txBody>
      </p:sp>
      <p:sp>
        <p:nvSpPr>
          <p:cNvPr id="160" name="Google Shape;160;g2936a6c3fb3_0_74"/>
          <p:cNvSpPr txBox="1">
            <a:spLocks noGrp="1"/>
          </p:cNvSpPr>
          <p:nvPr>
            <p:ph type="body" idx="4294967295"/>
          </p:nvPr>
        </p:nvSpPr>
        <p:spPr>
          <a:xfrm>
            <a:off x="854633" y="1559791"/>
            <a:ext cx="10113900" cy="4176600"/>
          </a:xfrm>
          <a:prstGeom prst="rect">
            <a:avLst/>
          </a:prstGeom>
          <a:noFill/>
          <a:ln>
            <a:noFill/>
          </a:ln>
        </p:spPr>
        <p:txBody>
          <a:bodyPr spcFirstLastPara="1" wrap="square" lIns="0" tIns="0" rIns="0" bIns="0" anchor="t" anchorCtr="0">
            <a:noAutofit/>
          </a:bodyPr>
          <a:lstStyle/>
          <a:p>
            <a:pPr marL="457200" lvl="1" indent="-266700" algn="l" rtl="0">
              <a:lnSpc>
                <a:spcPct val="100000"/>
              </a:lnSpc>
              <a:spcBef>
                <a:spcPts val="0"/>
              </a:spcBef>
              <a:spcAft>
                <a:spcPts val="0"/>
              </a:spcAft>
              <a:buSzPts val="3000"/>
              <a:buChar char="•"/>
            </a:pPr>
            <a:r>
              <a:rPr lang="en-US" sz="3000"/>
              <a:t>WHAT is Empathy?</a:t>
            </a:r>
            <a:endParaRPr sz="3000"/>
          </a:p>
          <a:p>
            <a:pPr marL="457200" lvl="0" indent="0" algn="l" rtl="0">
              <a:lnSpc>
                <a:spcPct val="100000"/>
              </a:lnSpc>
              <a:spcBef>
                <a:spcPts val="0"/>
              </a:spcBef>
              <a:spcAft>
                <a:spcPts val="0"/>
              </a:spcAft>
              <a:buNone/>
            </a:pPr>
            <a:endParaRPr sz="3000"/>
          </a:p>
          <a:p>
            <a:pPr marL="457200" lvl="0" indent="0" algn="l" rtl="0">
              <a:lnSpc>
                <a:spcPct val="100000"/>
              </a:lnSpc>
              <a:spcBef>
                <a:spcPts val="0"/>
              </a:spcBef>
              <a:spcAft>
                <a:spcPts val="0"/>
              </a:spcAft>
              <a:buNone/>
            </a:pPr>
            <a:endParaRPr sz="3000"/>
          </a:p>
          <a:p>
            <a:pPr marL="457200" lvl="1" indent="-266700" algn="l" rtl="0">
              <a:lnSpc>
                <a:spcPct val="100000"/>
              </a:lnSpc>
              <a:spcBef>
                <a:spcPts val="0"/>
              </a:spcBef>
              <a:spcAft>
                <a:spcPts val="0"/>
              </a:spcAft>
              <a:buSzPts val="3000"/>
              <a:buChar char="•"/>
            </a:pPr>
            <a:r>
              <a:rPr lang="en-US" sz="3000"/>
              <a:t>WHEN is Empathy?</a:t>
            </a:r>
            <a:endParaRPr sz="3000"/>
          </a:p>
          <a:p>
            <a:pPr marL="457200" lvl="0" indent="0" algn="l" rtl="0">
              <a:lnSpc>
                <a:spcPct val="100000"/>
              </a:lnSpc>
              <a:spcBef>
                <a:spcPts val="0"/>
              </a:spcBef>
              <a:spcAft>
                <a:spcPts val="0"/>
              </a:spcAft>
              <a:buNone/>
            </a:pPr>
            <a:endParaRPr sz="3000"/>
          </a:p>
          <a:p>
            <a:pPr marL="457200" lvl="0" indent="0" algn="l" rtl="0">
              <a:lnSpc>
                <a:spcPct val="100000"/>
              </a:lnSpc>
              <a:spcBef>
                <a:spcPts val="0"/>
              </a:spcBef>
              <a:spcAft>
                <a:spcPts val="0"/>
              </a:spcAft>
              <a:buNone/>
            </a:pPr>
            <a:endParaRPr sz="3000"/>
          </a:p>
          <a:p>
            <a:pPr marL="457200" lvl="1" indent="-266700" algn="l" rtl="0">
              <a:lnSpc>
                <a:spcPct val="100000"/>
              </a:lnSpc>
              <a:spcBef>
                <a:spcPts val="0"/>
              </a:spcBef>
              <a:spcAft>
                <a:spcPts val="0"/>
              </a:spcAft>
              <a:buSzPts val="3000"/>
              <a:buChar char="•"/>
            </a:pPr>
            <a:r>
              <a:rPr lang="en-US" sz="3000"/>
              <a:t>What is NOT Empathy?</a:t>
            </a:r>
            <a:endParaRPr sz="3000"/>
          </a:p>
          <a:p>
            <a:pPr marL="457200" lvl="0" indent="0" algn="l" rtl="0">
              <a:lnSpc>
                <a:spcPct val="100000"/>
              </a:lnSpc>
              <a:spcBef>
                <a:spcPts val="0"/>
              </a:spcBef>
              <a:spcAft>
                <a:spcPts val="0"/>
              </a:spcAft>
              <a:buNone/>
            </a:pPr>
            <a:endParaRPr/>
          </a:p>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161" name="Google Shape;161;g2936a6c3fb3_0_74"/>
          <p:cNvPicPr preferRelativeResize="0"/>
          <p:nvPr/>
        </p:nvPicPr>
        <p:blipFill>
          <a:blip r:embed="rId3">
            <a:alphaModFix/>
          </a:blip>
          <a:stretch>
            <a:fillRect/>
          </a:stretch>
        </p:blipFill>
        <p:spPr>
          <a:xfrm>
            <a:off x="5848200" y="1559800"/>
            <a:ext cx="4359051" cy="435905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794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1756DB-EB75-8F76-1F95-4D92D99E32C1}"/>
              </a:ext>
            </a:extLst>
          </p:cNvPr>
          <p:cNvSpPr>
            <a:spLocks noGrp="1"/>
          </p:cNvSpPr>
          <p:nvPr>
            <p:ph sz="half" idx="1"/>
          </p:nvPr>
        </p:nvSpPr>
        <p:spPr/>
        <p:txBody>
          <a:bodyPr/>
          <a:lstStyle/>
          <a:p>
            <a:r>
              <a:rPr lang="en-US" b="1" dirty="0">
                <a:solidFill>
                  <a:schemeClr val="accent2"/>
                </a:solidFill>
              </a:rPr>
              <a:t>Ali Hinckley</a:t>
            </a:r>
          </a:p>
          <a:p>
            <a:r>
              <a:rPr lang="en-US" dirty="0"/>
              <a:t>Associate  |  Kessler Collins</a:t>
            </a:r>
          </a:p>
          <a:p>
            <a:endParaRPr lang="en-US" dirty="0"/>
          </a:p>
          <a:p>
            <a:r>
              <a:rPr lang="en-US" dirty="0"/>
              <a:t>AHinckley@kesslercollins.com</a:t>
            </a:r>
          </a:p>
          <a:p>
            <a:r>
              <a:rPr lang="en-US" dirty="0"/>
              <a:t>D: 214.379.0702</a:t>
            </a:r>
          </a:p>
          <a:p>
            <a:endParaRPr lang="en-US" dirty="0"/>
          </a:p>
          <a:p>
            <a:r>
              <a:rPr lang="en-US" dirty="0"/>
              <a:t>500 N. Akard Street, Suite 3700</a:t>
            </a:r>
          </a:p>
          <a:p>
            <a:r>
              <a:rPr lang="en-US" dirty="0"/>
              <a:t>Dallas, TX 75201 </a:t>
            </a:r>
          </a:p>
          <a:p>
            <a:endParaRPr lang="en-US" dirty="0"/>
          </a:p>
        </p:txBody>
      </p:sp>
      <p:sp>
        <p:nvSpPr>
          <p:cNvPr id="4" name="Content Placeholder 3">
            <a:extLst>
              <a:ext uri="{FF2B5EF4-FFF2-40B4-BE49-F238E27FC236}">
                <a16:creationId xmlns:a16="http://schemas.microsoft.com/office/drawing/2014/main" id="{C0C77677-DB75-4467-1D1F-E6B85FC0E159}"/>
              </a:ext>
            </a:extLst>
          </p:cNvPr>
          <p:cNvSpPr>
            <a:spLocks noGrp="1"/>
          </p:cNvSpPr>
          <p:nvPr>
            <p:ph sz="half" idx="10"/>
          </p:nvPr>
        </p:nvSpPr>
        <p:spPr/>
        <p:txBody>
          <a:bodyPr/>
          <a:lstStyle/>
          <a:p>
            <a:r>
              <a:rPr lang="en-US" b="1" dirty="0">
                <a:solidFill>
                  <a:schemeClr val="accent2"/>
                </a:solidFill>
              </a:rPr>
              <a:t>Charmaine Becken</a:t>
            </a:r>
          </a:p>
          <a:p>
            <a:r>
              <a:rPr lang="en-US" dirty="0"/>
              <a:t>Shareholder  |  Kessler Collins</a:t>
            </a:r>
          </a:p>
          <a:p>
            <a:endParaRPr lang="en-US" dirty="0"/>
          </a:p>
          <a:p>
            <a:r>
              <a:rPr lang="en-US" dirty="0"/>
              <a:t>CBecken@kesslercollins.com</a:t>
            </a:r>
          </a:p>
          <a:p>
            <a:r>
              <a:rPr lang="en-US" dirty="0"/>
              <a:t>D: 214.483.7961</a:t>
            </a:r>
          </a:p>
          <a:p>
            <a:endParaRPr lang="en-US" dirty="0"/>
          </a:p>
          <a:p>
            <a:r>
              <a:rPr lang="en-US" dirty="0"/>
              <a:t>500 N. Akard Street, Suite 3700</a:t>
            </a:r>
          </a:p>
          <a:p>
            <a:r>
              <a:rPr lang="en-US" dirty="0"/>
              <a:t>Dallas, TX 75201 </a:t>
            </a:r>
          </a:p>
          <a:p>
            <a:endParaRPr lang="en-US" dirty="0"/>
          </a:p>
        </p:txBody>
      </p:sp>
    </p:spTree>
    <p:extLst>
      <p:ext uri="{BB962C8B-B14F-4D97-AF65-F5344CB8AC3E}">
        <p14:creationId xmlns:p14="http://schemas.microsoft.com/office/powerpoint/2010/main" val="1687692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47E94-96D2-C49D-C1A7-8817E8870F79}"/>
              </a:ext>
            </a:extLst>
          </p:cNvPr>
          <p:cNvSpPr>
            <a:spLocks noGrp="1"/>
          </p:cNvSpPr>
          <p:nvPr>
            <p:ph type="ctrTitle"/>
          </p:nvPr>
        </p:nvSpPr>
        <p:spPr>
          <a:xfrm>
            <a:off x="662318" y="3048444"/>
            <a:ext cx="6586279" cy="2008575"/>
          </a:xfrm>
        </p:spPr>
        <p:txBody>
          <a:bodyPr/>
          <a:lstStyle/>
          <a:p>
            <a:r>
              <a:rPr lang="en-US" sz="4000" dirty="0"/>
              <a:t>Panel discussion:</a:t>
            </a:r>
            <a:br>
              <a:rPr lang="en-US" sz="4000" dirty="0"/>
            </a:br>
            <a:r>
              <a:rPr lang="en-US" sz="4000" dirty="0"/>
              <a:t>The importance of succession planning at every level</a:t>
            </a:r>
          </a:p>
        </p:txBody>
      </p:sp>
      <p:sp>
        <p:nvSpPr>
          <p:cNvPr id="5" name="Subtitle 4">
            <a:extLst>
              <a:ext uri="{FF2B5EF4-FFF2-40B4-BE49-F238E27FC236}">
                <a16:creationId xmlns:a16="http://schemas.microsoft.com/office/drawing/2014/main" id="{CD3C476B-00B8-E2D1-73EA-93890C1EDD96}"/>
              </a:ext>
            </a:extLst>
          </p:cNvPr>
          <p:cNvSpPr>
            <a:spLocks noGrp="1"/>
          </p:cNvSpPr>
          <p:nvPr>
            <p:ph type="subTitle" idx="1"/>
          </p:nvPr>
        </p:nvSpPr>
        <p:spPr>
          <a:xfrm>
            <a:off x="662318" y="5169245"/>
            <a:ext cx="6586279" cy="1114324"/>
          </a:xfrm>
        </p:spPr>
        <p:txBody>
          <a:bodyPr/>
          <a:lstStyle/>
          <a:p>
            <a:r>
              <a:rPr lang="en-US" dirty="0"/>
              <a:t>How to Strategically Build Levels in Your Firm</a:t>
            </a:r>
          </a:p>
        </p:txBody>
      </p:sp>
    </p:spTree>
    <p:extLst>
      <p:ext uri="{BB962C8B-B14F-4D97-AF65-F5344CB8AC3E}">
        <p14:creationId xmlns:p14="http://schemas.microsoft.com/office/powerpoint/2010/main" val="25992265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47E94-96D2-C49D-C1A7-8817E8870F79}"/>
              </a:ext>
            </a:extLst>
          </p:cNvPr>
          <p:cNvSpPr>
            <a:spLocks noGrp="1"/>
          </p:cNvSpPr>
          <p:nvPr>
            <p:ph type="ctrTitle"/>
          </p:nvPr>
        </p:nvSpPr>
        <p:spPr>
          <a:xfrm>
            <a:off x="662318" y="3048444"/>
            <a:ext cx="6586279" cy="2008575"/>
          </a:xfrm>
        </p:spPr>
        <p:txBody>
          <a:bodyPr/>
          <a:lstStyle/>
          <a:p>
            <a:r>
              <a:rPr lang="en-US" sz="3200" dirty="0"/>
              <a:t>Leadership Panel Discussion: Issues facing law firms today and how to create and implement targeted solutions </a:t>
            </a:r>
          </a:p>
        </p:txBody>
      </p:sp>
    </p:spTree>
    <p:extLst>
      <p:ext uri="{BB962C8B-B14F-4D97-AF65-F5344CB8AC3E}">
        <p14:creationId xmlns:p14="http://schemas.microsoft.com/office/powerpoint/2010/main" val="16770898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47E94-96D2-C49D-C1A7-8817E8870F79}"/>
              </a:ext>
            </a:extLst>
          </p:cNvPr>
          <p:cNvSpPr>
            <a:spLocks noGrp="1"/>
          </p:cNvSpPr>
          <p:nvPr>
            <p:ph type="ctrTitle"/>
          </p:nvPr>
        </p:nvSpPr>
        <p:spPr>
          <a:xfrm>
            <a:off x="565499" y="3429000"/>
            <a:ext cx="6586279" cy="2008575"/>
          </a:xfrm>
        </p:spPr>
        <p:txBody>
          <a:bodyPr/>
          <a:lstStyle/>
          <a:p>
            <a:r>
              <a:rPr lang="en-US" sz="2800" dirty="0"/>
              <a:t>CARE FOR THE WHOLE BUSINESS:</a:t>
            </a:r>
            <a:br>
              <a:rPr lang="en-US" sz="2800" dirty="0"/>
            </a:br>
            <a:r>
              <a:rPr lang="en-US" sz="2800" dirty="0"/>
              <a:t>How focus on and knowledge of your client’s industry and business will benefit the development of your legal strategies</a:t>
            </a:r>
          </a:p>
        </p:txBody>
      </p:sp>
    </p:spTree>
    <p:extLst>
      <p:ext uri="{BB962C8B-B14F-4D97-AF65-F5344CB8AC3E}">
        <p14:creationId xmlns:p14="http://schemas.microsoft.com/office/powerpoint/2010/main" val="23078286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47E94-96D2-C49D-C1A7-8817E8870F79}"/>
              </a:ext>
            </a:extLst>
          </p:cNvPr>
          <p:cNvSpPr>
            <a:spLocks noGrp="1"/>
          </p:cNvSpPr>
          <p:nvPr>
            <p:ph type="ctrTitle"/>
          </p:nvPr>
        </p:nvSpPr>
        <p:spPr>
          <a:xfrm>
            <a:off x="662318" y="3035636"/>
            <a:ext cx="6586279" cy="2008575"/>
          </a:xfrm>
        </p:spPr>
        <p:txBody>
          <a:bodyPr/>
          <a:lstStyle/>
          <a:p>
            <a:r>
              <a:rPr lang="en-US" sz="4400"/>
              <a:t>What every civil lawyer needs to know about criminal law</a:t>
            </a:r>
            <a:endParaRPr lang="en-US" sz="4400" dirty="0"/>
          </a:p>
        </p:txBody>
      </p:sp>
      <p:sp>
        <p:nvSpPr>
          <p:cNvPr id="5" name="Subtitle 4">
            <a:extLst>
              <a:ext uri="{FF2B5EF4-FFF2-40B4-BE49-F238E27FC236}">
                <a16:creationId xmlns:a16="http://schemas.microsoft.com/office/drawing/2014/main" id="{CD3C476B-00B8-E2D1-73EA-93890C1EDD96}"/>
              </a:ext>
            </a:extLst>
          </p:cNvPr>
          <p:cNvSpPr>
            <a:spLocks noGrp="1"/>
          </p:cNvSpPr>
          <p:nvPr>
            <p:ph type="subTitle" idx="1"/>
          </p:nvPr>
        </p:nvSpPr>
        <p:spPr>
          <a:xfrm>
            <a:off x="662318" y="5169245"/>
            <a:ext cx="6586279" cy="1114324"/>
          </a:xfrm>
        </p:spPr>
        <p:txBody>
          <a:bodyPr/>
          <a:lstStyle/>
          <a:p>
            <a:r>
              <a:rPr lang="en-US"/>
              <a:t>Presented by:</a:t>
            </a:r>
          </a:p>
          <a:p>
            <a:r>
              <a:rPr lang="en-US"/>
              <a:t>Heather Barbieri</a:t>
            </a:r>
            <a:endParaRPr lang="en-US" dirty="0"/>
          </a:p>
        </p:txBody>
      </p:sp>
    </p:spTree>
    <p:extLst>
      <p:ext uri="{BB962C8B-B14F-4D97-AF65-F5344CB8AC3E}">
        <p14:creationId xmlns:p14="http://schemas.microsoft.com/office/powerpoint/2010/main" val="15598871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77A38-29CA-DAAF-077C-184AFE2D6FDC}"/>
              </a:ext>
            </a:extLst>
          </p:cNvPr>
          <p:cNvSpPr>
            <a:spLocks noGrp="1"/>
          </p:cNvSpPr>
          <p:nvPr>
            <p:ph type="title"/>
          </p:nvPr>
        </p:nvSpPr>
        <p:spPr/>
        <p:txBody>
          <a:bodyPr/>
          <a:lstStyle/>
          <a:p>
            <a:r>
              <a:rPr lang="en-US" dirty="0"/>
              <a:t>Duty to Report Abuse</a:t>
            </a:r>
          </a:p>
        </p:txBody>
      </p:sp>
      <p:sp>
        <p:nvSpPr>
          <p:cNvPr id="3" name="Content Placeholder 2">
            <a:extLst>
              <a:ext uri="{FF2B5EF4-FFF2-40B4-BE49-F238E27FC236}">
                <a16:creationId xmlns:a16="http://schemas.microsoft.com/office/drawing/2014/main" id="{ED953729-18FA-8306-94BB-673F818EFEC4}"/>
              </a:ext>
            </a:extLst>
          </p:cNvPr>
          <p:cNvSpPr>
            <a:spLocks noGrp="1"/>
          </p:cNvSpPr>
          <p:nvPr>
            <p:ph idx="4294967295"/>
          </p:nvPr>
        </p:nvSpPr>
        <p:spPr>
          <a:xfrm>
            <a:off x="855785" y="1652954"/>
            <a:ext cx="10492153" cy="4454770"/>
          </a:xfrm>
        </p:spPr>
        <p:txBody>
          <a:bodyPr/>
          <a:lstStyle/>
          <a:p>
            <a:endParaRPr lang="en-US" dirty="0"/>
          </a:p>
          <a:p>
            <a:pPr lvl="1"/>
            <a:r>
              <a:rPr lang="en-US" dirty="0"/>
              <a:t>Applies to Attorneys as well</a:t>
            </a:r>
          </a:p>
          <a:p>
            <a:pPr lvl="1"/>
            <a:r>
              <a:rPr lang="en-US" dirty="0"/>
              <a:t>Trumps attorney-client privilege</a:t>
            </a:r>
          </a:p>
          <a:p>
            <a:pPr lvl="1"/>
            <a:r>
              <a:rPr lang="en-US" dirty="0"/>
              <a:t>Sexual, Physical, Emotional Abuse</a:t>
            </a:r>
          </a:p>
        </p:txBody>
      </p:sp>
    </p:spTree>
    <p:extLst>
      <p:ext uri="{BB962C8B-B14F-4D97-AF65-F5344CB8AC3E}">
        <p14:creationId xmlns:p14="http://schemas.microsoft.com/office/powerpoint/2010/main" val="313098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descr="A police officers standing next to a car&#10;&#10;Description automatically generated">
            <a:extLst>
              <a:ext uri="{FF2B5EF4-FFF2-40B4-BE49-F238E27FC236}">
                <a16:creationId xmlns:a16="http://schemas.microsoft.com/office/drawing/2014/main" id="{BA67F77E-3126-1DB7-A7AF-2EE2CF5C22C2}"/>
              </a:ext>
            </a:extLst>
          </p:cNvPr>
          <p:cNvPicPr>
            <a:picLocks noChangeAspect="1"/>
          </p:cNvPicPr>
          <p:nvPr/>
        </p:nvPicPr>
        <p:blipFill>
          <a:blip r:embed="rId2">
            <a:alphaModFix amt="85000"/>
          </a:blip>
          <a:stretch>
            <a:fillRect/>
          </a:stretch>
        </p:blipFill>
        <p:spPr>
          <a:xfrm>
            <a:off x="833718" y="1740042"/>
            <a:ext cx="4943202" cy="2784665"/>
          </a:xfrm>
          <a:prstGeom prst="rect">
            <a:avLst/>
          </a:prstGeom>
          <a:solidFill>
            <a:schemeClr val="tx1"/>
          </a:solidFill>
        </p:spPr>
      </p:pic>
      <p:pic>
        <p:nvPicPr>
          <p:cNvPr id="1026" name="Picture 2" descr="What Is the Difference Between Criminal Law and Civil Law? | Britannica">
            <a:extLst>
              <a:ext uri="{FF2B5EF4-FFF2-40B4-BE49-F238E27FC236}">
                <a16:creationId xmlns:a16="http://schemas.microsoft.com/office/drawing/2014/main" id="{BE926CC0-9D2B-3B0F-A83E-CFED355AAF18}"/>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10563" b="5042"/>
          <a:stretch/>
        </p:blipFill>
        <p:spPr bwMode="auto">
          <a:xfrm>
            <a:off x="6415082" y="1647309"/>
            <a:ext cx="5025508" cy="283103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1C3824A-2164-D408-EA15-BF25B24B0760}"/>
              </a:ext>
            </a:extLst>
          </p:cNvPr>
          <p:cNvSpPr txBox="1">
            <a:spLocks/>
          </p:cNvSpPr>
          <p:nvPr/>
        </p:nvSpPr>
        <p:spPr>
          <a:xfrm>
            <a:off x="1934923" y="2202004"/>
            <a:ext cx="8517426" cy="767097"/>
          </a:xfrm>
          <a:prstGeom prst="rect">
            <a:avLst/>
          </a:prstGeom>
        </p:spPr>
        <p:txBody>
          <a:bodyPr/>
          <a:lstStyle>
            <a:lvl1pPr algn="l" defTabSz="914400" rtl="0" eaLnBrk="1" latinLnBrk="0" hangingPunct="1">
              <a:lnSpc>
                <a:spcPct val="90000"/>
              </a:lnSpc>
              <a:spcBef>
                <a:spcPct val="0"/>
              </a:spcBef>
              <a:buNone/>
              <a:defRPr lang="en-US" sz="4200" kern="1200" cap="none" spc="0" baseline="0" dirty="0">
                <a:solidFill>
                  <a:schemeClr val="tx2"/>
                </a:solidFill>
                <a:effectLst/>
                <a:latin typeface="+mj-lt"/>
                <a:ea typeface="+mn-ea"/>
                <a:cs typeface="+mn-cs"/>
              </a:defRPr>
            </a:lvl1pPr>
          </a:lstStyle>
          <a:p>
            <a:pPr algn="ctr"/>
            <a:r>
              <a:rPr lang="en-US" dirty="0">
                <a:solidFill>
                  <a:schemeClr val="tx1"/>
                </a:solidFill>
              </a:rPr>
              <a:t>Criminal Law vs. Civil Law: Which Comes First? </a:t>
            </a:r>
          </a:p>
        </p:txBody>
      </p:sp>
    </p:spTree>
    <p:extLst>
      <p:ext uri="{BB962C8B-B14F-4D97-AF65-F5344CB8AC3E}">
        <p14:creationId xmlns:p14="http://schemas.microsoft.com/office/powerpoint/2010/main" val="176930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D71ED1-873E-76DC-3C75-510C608D871E}"/>
              </a:ext>
            </a:extLst>
          </p:cNvPr>
          <p:cNvSpPr>
            <a:spLocks noGrp="1"/>
          </p:cNvSpPr>
          <p:nvPr>
            <p:ph type="title"/>
          </p:nvPr>
        </p:nvSpPr>
        <p:spPr/>
        <p:txBody>
          <a:bodyPr/>
          <a:lstStyle/>
          <a:p>
            <a:r>
              <a:rPr lang="en-US" dirty="0"/>
              <a:t>Don’t Talk to the Police</a:t>
            </a:r>
          </a:p>
        </p:txBody>
      </p:sp>
      <p:sp>
        <p:nvSpPr>
          <p:cNvPr id="4" name="Content Placeholder 3">
            <a:extLst>
              <a:ext uri="{FF2B5EF4-FFF2-40B4-BE49-F238E27FC236}">
                <a16:creationId xmlns:a16="http://schemas.microsoft.com/office/drawing/2014/main" id="{B6620F5D-4A31-1C18-E75C-C279FFC03318}"/>
              </a:ext>
            </a:extLst>
          </p:cNvPr>
          <p:cNvSpPr>
            <a:spLocks noGrp="1"/>
          </p:cNvSpPr>
          <p:nvPr>
            <p:ph idx="4294967295"/>
          </p:nvPr>
        </p:nvSpPr>
        <p:spPr>
          <a:xfrm>
            <a:off x="867508" y="1743441"/>
            <a:ext cx="10113963" cy="4176712"/>
          </a:xfrm>
        </p:spPr>
        <p:txBody>
          <a:bodyPr/>
          <a:lstStyle/>
          <a:p>
            <a:pPr lvl="1">
              <a:spcBef>
                <a:spcPts val="0"/>
              </a:spcBef>
              <a:spcAft>
                <a:spcPts val="1400"/>
              </a:spcAft>
            </a:pPr>
            <a:r>
              <a:rPr lang="en-US" dirty="0"/>
              <a:t>You have a right to remain silent… USE IT!!!</a:t>
            </a:r>
          </a:p>
          <a:p>
            <a:pPr lvl="1">
              <a:spcBef>
                <a:spcPts val="0"/>
              </a:spcBef>
              <a:spcAft>
                <a:spcPts val="1400"/>
              </a:spcAft>
            </a:pPr>
            <a:r>
              <a:rPr lang="en-US" dirty="0"/>
              <a:t>Police can lie (per USSC)</a:t>
            </a:r>
          </a:p>
        </p:txBody>
      </p:sp>
    </p:spTree>
    <p:extLst>
      <p:ext uri="{BB962C8B-B14F-4D97-AF65-F5344CB8AC3E}">
        <p14:creationId xmlns:p14="http://schemas.microsoft.com/office/powerpoint/2010/main" val="258888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D71ED1-873E-76DC-3C75-510C608D871E}"/>
              </a:ext>
            </a:extLst>
          </p:cNvPr>
          <p:cNvSpPr>
            <a:spLocks noGrp="1"/>
          </p:cNvSpPr>
          <p:nvPr>
            <p:ph type="title"/>
          </p:nvPr>
        </p:nvSpPr>
        <p:spPr/>
        <p:txBody>
          <a:bodyPr/>
          <a:lstStyle/>
          <a:p>
            <a:r>
              <a:rPr lang="en-US" dirty="0"/>
              <a:t>What You are Required to Provide:</a:t>
            </a:r>
          </a:p>
        </p:txBody>
      </p:sp>
      <p:sp>
        <p:nvSpPr>
          <p:cNvPr id="4" name="Content Placeholder 3">
            <a:extLst>
              <a:ext uri="{FF2B5EF4-FFF2-40B4-BE49-F238E27FC236}">
                <a16:creationId xmlns:a16="http://schemas.microsoft.com/office/drawing/2014/main" id="{B6620F5D-4A31-1C18-E75C-C279FFC03318}"/>
              </a:ext>
            </a:extLst>
          </p:cNvPr>
          <p:cNvSpPr>
            <a:spLocks noGrp="1"/>
          </p:cNvSpPr>
          <p:nvPr>
            <p:ph idx="4294967295"/>
          </p:nvPr>
        </p:nvSpPr>
        <p:spPr>
          <a:xfrm>
            <a:off x="867508" y="1743441"/>
            <a:ext cx="10113963" cy="4176712"/>
          </a:xfrm>
        </p:spPr>
        <p:txBody>
          <a:bodyPr/>
          <a:lstStyle/>
          <a:p>
            <a:pPr lvl="1">
              <a:spcBef>
                <a:spcPts val="0"/>
              </a:spcBef>
              <a:spcAft>
                <a:spcPts val="1400"/>
              </a:spcAft>
            </a:pPr>
            <a:r>
              <a:rPr lang="en-US" dirty="0"/>
              <a:t>Name (exactly as it appears on your driver’s license)</a:t>
            </a:r>
          </a:p>
          <a:p>
            <a:pPr lvl="1">
              <a:spcBef>
                <a:spcPts val="0"/>
              </a:spcBef>
              <a:spcAft>
                <a:spcPts val="1400"/>
              </a:spcAft>
            </a:pPr>
            <a:r>
              <a:rPr lang="en-US" dirty="0"/>
              <a:t>DOB</a:t>
            </a:r>
          </a:p>
          <a:p>
            <a:pPr lvl="1">
              <a:spcBef>
                <a:spcPts val="0"/>
              </a:spcBef>
              <a:spcAft>
                <a:spcPts val="1400"/>
              </a:spcAft>
            </a:pPr>
            <a:r>
              <a:rPr lang="en-US" dirty="0"/>
              <a:t>Home address</a:t>
            </a:r>
          </a:p>
        </p:txBody>
      </p:sp>
    </p:spTree>
    <p:extLst>
      <p:ext uri="{BB962C8B-B14F-4D97-AF65-F5344CB8AC3E}">
        <p14:creationId xmlns:p14="http://schemas.microsoft.com/office/powerpoint/2010/main" val="148572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936a6c3fb3_0_82"/>
          <p:cNvSpPr txBox="1">
            <a:spLocks noGrp="1"/>
          </p:cNvSpPr>
          <p:nvPr>
            <p:ph type="title"/>
          </p:nvPr>
        </p:nvSpPr>
        <p:spPr>
          <a:xfrm>
            <a:off x="510746" y="395416"/>
            <a:ext cx="8484900" cy="724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2"/>
              </a:buClr>
              <a:buSzPts val="4200"/>
              <a:buFont typeface="Arial"/>
              <a:buNone/>
            </a:pPr>
            <a:r>
              <a:rPr lang="en-US"/>
              <a:t>Self Awareness and </a:t>
            </a:r>
            <a:endParaRPr/>
          </a:p>
          <a:p>
            <a:pPr marL="0" lvl="0" indent="0" algn="l" rtl="0">
              <a:spcBef>
                <a:spcPts val="0"/>
              </a:spcBef>
              <a:spcAft>
                <a:spcPts val="0"/>
              </a:spcAft>
              <a:buClr>
                <a:schemeClr val="dk2"/>
              </a:buClr>
              <a:buSzPts val="4200"/>
              <a:buFont typeface="Arial"/>
              <a:buNone/>
            </a:pPr>
            <a:r>
              <a:rPr lang="en-US"/>
              <a:t>Active Listening</a:t>
            </a:r>
            <a:endParaRPr/>
          </a:p>
        </p:txBody>
      </p:sp>
      <p:sp>
        <p:nvSpPr>
          <p:cNvPr id="167" name="Google Shape;167;g2936a6c3fb3_0_82"/>
          <p:cNvSpPr txBox="1">
            <a:spLocks noGrp="1"/>
          </p:cNvSpPr>
          <p:nvPr>
            <p:ph type="body" idx="4294967295"/>
          </p:nvPr>
        </p:nvSpPr>
        <p:spPr>
          <a:xfrm>
            <a:off x="854633" y="1559791"/>
            <a:ext cx="10113900" cy="4176600"/>
          </a:xfrm>
          <a:prstGeom prst="rect">
            <a:avLst/>
          </a:prstGeom>
          <a:noFill/>
          <a:ln>
            <a:noFill/>
          </a:ln>
        </p:spPr>
        <p:txBody>
          <a:bodyPr spcFirstLastPara="1" wrap="square" lIns="0" tIns="0" rIns="0" bIns="0" anchor="t" anchorCtr="0">
            <a:noAutofit/>
          </a:bodyPr>
          <a:lstStyle/>
          <a:p>
            <a:pPr marL="457200" lvl="1" indent="-266700" algn="l" rtl="0">
              <a:lnSpc>
                <a:spcPct val="100000"/>
              </a:lnSpc>
              <a:spcBef>
                <a:spcPts val="0"/>
              </a:spcBef>
              <a:spcAft>
                <a:spcPts val="0"/>
              </a:spcAft>
              <a:buSzPts val="3000"/>
              <a:buChar char="•"/>
            </a:pPr>
            <a:r>
              <a:rPr lang="en-US" sz="3000"/>
              <a:t>OARS</a:t>
            </a:r>
            <a:endParaRPr sz="3000"/>
          </a:p>
          <a:p>
            <a:pPr marL="457200" lvl="0" indent="0" algn="l" rtl="0">
              <a:lnSpc>
                <a:spcPct val="100000"/>
              </a:lnSpc>
              <a:spcBef>
                <a:spcPts val="0"/>
              </a:spcBef>
              <a:spcAft>
                <a:spcPts val="0"/>
              </a:spcAft>
              <a:buNone/>
            </a:pPr>
            <a:endParaRPr sz="3000"/>
          </a:p>
          <a:p>
            <a:pPr marL="731520" lvl="2" indent="-220979" algn="l" rtl="0">
              <a:lnSpc>
                <a:spcPct val="100000"/>
              </a:lnSpc>
              <a:spcBef>
                <a:spcPts val="0"/>
              </a:spcBef>
              <a:spcAft>
                <a:spcPts val="0"/>
              </a:spcAft>
              <a:buSzPts val="3000"/>
              <a:buChar char="◦"/>
            </a:pPr>
            <a:r>
              <a:rPr lang="en-US" sz="3000"/>
              <a:t>Open-ended Questions</a:t>
            </a:r>
            <a:endParaRPr sz="3000"/>
          </a:p>
          <a:p>
            <a:pPr marL="731520" lvl="0" indent="0" algn="l" rtl="0">
              <a:lnSpc>
                <a:spcPct val="100000"/>
              </a:lnSpc>
              <a:spcBef>
                <a:spcPts val="0"/>
              </a:spcBef>
              <a:spcAft>
                <a:spcPts val="0"/>
              </a:spcAft>
              <a:buNone/>
            </a:pPr>
            <a:endParaRPr sz="3000"/>
          </a:p>
          <a:p>
            <a:pPr marL="731520" lvl="2" indent="-220979" algn="l" rtl="0">
              <a:lnSpc>
                <a:spcPct val="100000"/>
              </a:lnSpc>
              <a:spcBef>
                <a:spcPts val="0"/>
              </a:spcBef>
              <a:spcAft>
                <a:spcPts val="0"/>
              </a:spcAft>
              <a:buSzPts val="3000"/>
              <a:buChar char="◦"/>
            </a:pPr>
            <a:r>
              <a:rPr lang="en-US" sz="3000"/>
              <a:t>Affirmations</a:t>
            </a:r>
            <a:endParaRPr sz="3000"/>
          </a:p>
          <a:p>
            <a:pPr marL="731520" lvl="0" indent="0" algn="l" rtl="0">
              <a:lnSpc>
                <a:spcPct val="100000"/>
              </a:lnSpc>
              <a:spcBef>
                <a:spcPts val="0"/>
              </a:spcBef>
              <a:spcAft>
                <a:spcPts val="0"/>
              </a:spcAft>
              <a:buNone/>
            </a:pPr>
            <a:endParaRPr sz="3000"/>
          </a:p>
          <a:p>
            <a:pPr marL="731520" lvl="2" indent="-220979" algn="l" rtl="0">
              <a:lnSpc>
                <a:spcPct val="100000"/>
              </a:lnSpc>
              <a:spcBef>
                <a:spcPts val="0"/>
              </a:spcBef>
              <a:spcAft>
                <a:spcPts val="0"/>
              </a:spcAft>
              <a:buSzPts val="3000"/>
              <a:buChar char="◦"/>
            </a:pPr>
            <a:r>
              <a:rPr lang="en-US" sz="3000"/>
              <a:t>Reflections</a:t>
            </a:r>
            <a:endParaRPr sz="3000"/>
          </a:p>
          <a:p>
            <a:pPr marL="731520" lvl="0" indent="0" algn="l" rtl="0">
              <a:lnSpc>
                <a:spcPct val="100000"/>
              </a:lnSpc>
              <a:spcBef>
                <a:spcPts val="0"/>
              </a:spcBef>
              <a:spcAft>
                <a:spcPts val="0"/>
              </a:spcAft>
              <a:buNone/>
            </a:pPr>
            <a:endParaRPr sz="3000"/>
          </a:p>
          <a:p>
            <a:pPr marL="731520" lvl="2" indent="-220979" algn="l" rtl="0">
              <a:lnSpc>
                <a:spcPct val="100000"/>
              </a:lnSpc>
              <a:spcBef>
                <a:spcPts val="0"/>
              </a:spcBef>
              <a:spcAft>
                <a:spcPts val="0"/>
              </a:spcAft>
              <a:buSzPts val="3000"/>
              <a:buChar char="◦"/>
            </a:pPr>
            <a:r>
              <a:rPr lang="en-US" sz="3000"/>
              <a:t>Summarizing</a:t>
            </a:r>
            <a:endParaRPr sz="3000"/>
          </a:p>
          <a:p>
            <a:pPr marL="457200" lvl="0" indent="0" algn="l" rtl="0">
              <a:lnSpc>
                <a:spcPct val="100000"/>
              </a:lnSpc>
              <a:spcBef>
                <a:spcPts val="0"/>
              </a:spcBef>
              <a:spcAft>
                <a:spcPts val="0"/>
              </a:spcAft>
              <a:buNone/>
            </a:pPr>
            <a:endParaRPr/>
          </a:p>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pic>
        <p:nvPicPr>
          <p:cNvPr id="168" name="Google Shape;168;g2936a6c3fb3_0_82"/>
          <p:cNvPicPr preferRelativeResize="0"/>
          <p:nvPr/>
        </p:nvPicPr>
        <p:blipFill>
          <a:blip r:embed="rId3">
            <a:alphaModFix/>
          </a:blip>
          <a:stretch>
            <a:fillRect/>
          </a:stretch>
        </p:blipFill>
        <p:spPr>
          <a:xfrm>
            <a:off x="4824775" y="3089641"/>
            <a:ext cx="6285525" cy="275307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D71ED1-873E-76DC-3C75-510C608D871E}"/>
              </a:ext>
            </a:extLst>
          </p:cNvPr>
          <p:cNvSpPr>
            <a:spLocks noGrp="1"/>
          </p:cNvSpPr>
          <p:nvPr>
            <p:ph type="title"/>
          </p:nvPr>
        </p:nvSpPr>
        <p:spPr/>
        <p:txBody>
          <a:bodyPr/>
          <a:lstStyle/>
          <a:p>
            <a:r>
              <a:rPr lang="en-US" dirty="0"/>
              <a:t>Request a Lawyer</a:t>
            </a:r>
          </a:p>
        </p:txBody>
      </p:sp>
      <p:sp>
        <p:nvSpPr>
          <p:cNvPr id="4" name="Content Placeholder 3">
            <a:extLst>
              <a:ext uri="{FF2B5EF4-FFF2-40B4-BE49-F238E27FC236}">
                <a16:creationId xmlns:a16="http://schemas.microsoft.com/office/drawing/2014/main" id="{B6620F5D-4A31-1C18-E75C-C279FFC03318}"/>
              </a:ext>
            </a:extLst>
          </p:cNvPr>
          <p:cNvSpPr>
            <a:spLocks noGrp="1"/>
          </p:cNvSpPr>
          <p:nvPr>
            <p:ph idx="4294967295"/>
          </p:nvPr>
        </p:nvSpPr>
        <p:spPr>
          <a:xfrm>
            <a:off x="867508" y="1743441"/>
            <a:ext cx="10113963" cy="4176712"/>
          </a:xfrm>
        </p:spPr>
        <p:txBody>
          <a:bodyPr/>
          <a:lstStyle/>
          <a:p>
            <a:pPr lvl="1">
              <a:spcBef>
                <a:spcPts val="0"/>
              </a:spcBef>
              <a:spcAft>
                <a:spcPts val="1400"/>
              </a:spcAft>
            </a:pPr>
            <a:r>
              <a:rPr lang="en-US" dirty="0"/>
              <a:t>You have the right to an attorney… </a:t>
            </a:r>
          </a:p>
          <a:p>
            <a:pPr lvl="2">
              <a:spcBef>
                <a:spcPts val="0"/>
              </a:spcBef>
              <a:spcAft>
                <a:spcPts val="1400"/>
              </a:spcAft>
            </a:pPr>
            <a:r>
              <a:rPr lang="en-US" dirty="0"/>
              <a:t>REQUEST IT!</a:t>
            </a:r>
          </a:p>
        </p:txBody>
      </p:sp>
    </p:spTree>
    <p:extLst>
      <p:ext uri="{BB962C8B-B14F-4D97-AF65-F5344CB8AC3E}">
        <p14:creationId xmlns:p14="http://schemas.microsoft.com/office/powerpoint/2010/main" val="236696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ulled Over for a Broken Taillight. Can the Police Still Search My Car?">
            <a:extLst>
              <a:ext uri="{FF2B5EF4-FFF2-40B4-BE49-F238E27FC236}">
                <a16:creationId xmlns:a16="http://schemas.microsoft.com/office/drawing/2014/main" id="{962B710D-5487-425A-B657-56C5CF6F6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937" y="2255806"/>
            <a:ext cx="4762501" cy="26812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now Your Rights During An Arrest, Search And Seizure | Houston Criminal  Defense Attorneys">
            <a:extLst>
              <a:ext uri="{FF2B5EF4-FFF2-40B4-BE49-F238E27FC236}">
                <a16:creationId xmlns:a16="http://schemas.microsoft.com/office/drawing/2014/main" id="{30652D61-664E-29F6-B67E-925EC4E94F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68"/>
          <a:stretch/>
        </p:blipFill>
        <p:spPr bwMode="auto">
          <a:xfrm>
            <a:off x="1071563" y="2255806"/>
            <a:ext cx="4762501" cy="26686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4D9FC63-4587-BA65-0B91-D5013D1A035D}"/>
              </a:ext>
            </a:extLst>
          </p:cNvPr>
          <p:cNvSpPr txBox="1"/>
          <p:nvPr/>
        </p:nvSpPr>
        <p:spPr>
          <a:xfrm>
            <a:off x="6253371" y="1662937"/>
            <a:ext cx="4762501" cy="461665"/>
          </a:xfrm>
          <a:prstGeom prst="rect">
            <a:avLst/>
          </a:prstGeom>
          <a:noFill/>
        </p:spPr>
        <p:txBody>
          <a:bodyPr wrap="square" rtlCol="0">
            <a:spAutoFit/>
          </a:bodyPr>
          <a:lstStyle/>
          <a:p>
            <a:pPr algn="ctr"/>
            <a:r>
              <a:rPr lang="en-US" sz="2400" dirty="0"/>
              <a:t>Do not agree to a search of CAR</a:t>
            </a:r>
          </a:p>
        </p:txBody>
      </p:sp>
      <p:sp>
        <p:nvSpPr>
          <p:cNvPr id="5" name="TextBox 4">
            <a:extLst>
              <a:ext uri="{FF2B5EF4-FFF2-40B4-BE49-F238E27FC236}">
                <a16:creationId xmlns:a16="http://schemas.microsoft.com/office/drawing/2014/main" id="{C70A4C39-A3AB-EBF9-28C7-B96A132F102F}"/>
              </a:ext>
            </a:extLst>
          </p:cNvPr>
          <p:cNvSpPr txBox="1"/>
          <p:nvPr/>
        </p:nvSpPr>
        <p:spPr>
          <a:xfrm>
            <a:off x="938007" y="1650618"/>
            <a:ext cx="5000624" cy="461665"/>
          </a:xfrm>
          <a:prstGeom prst="rect">
            <a:avLst/>
          </a:prstGeom>
          <a:noFill/>
        </p:spPr>
        <p:txBody>
          <a:bodyPr wrap="square" rtlCol="0">
            <a:spAutoFit/>
          </a:bodyPr>
          <a:lstStyle/>
          <a:p>
            <a:pPr algn="ctr"/>
            <a:r>
              <a:rPr lang="en-US" sz="2400" dirty="0"/>
              <a:t>Do not agree to a search of HOME</a:t>
            </a:r>
          </a:p>
        </p:txBody>
      </p:sp>
    </p:spTree>
    <p:extLst>
      <p:ext uri="{BB962C8B-B14F-4D97-AF65-F5344CB8AC3E}">
        <p14:creationId xmlns:p14="http://schemas.microsoft.com/office/powerpoint/2010/main" val="230497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2A26-484A-20FE-CD1C-B197BF7DD2C5}"/>
              </a:ext>
            </a:extLst>
          </p:cNvPr>
          <p:cNvSpPr>
            <a:spLocks noGrp="1"/>
          </p:cNvSpPr>
          <p:nvPr>
            <p:ph type="title"/>
          </p:nvPr>
        </p:nvSpPr>
        <p:spPr/>
        <p:txBody>
          <a:bodyPr/>
          <a:lstStyle/>
          <a:p>
            <a:r>
              <a:rPr lang="en-US" dirty="0"/>
              <a:t>Double Jeopardy</a:t>
            </a:r>
          </a:p>
        </p:txBody>
      </p:sp>
      <p:sp>
        <p:nvSpPr>
          <p:cNvPr id="3" name="Content Placeholder 2">
            <a:extLst>
              <a:ext uri="{FF2B5EF4-FFF2-40B4-BE49-F238E27FC236}">
                <a16:creationId xmlns:a16="http://schemas.microsoft.com/office/drawing/2014/main" id="{1706F32E-E269-298D-C138-70B443B59DF0}"/>
              </a:ext>
            </a:extLst>
          </p:cNvPr>
          <p:cNvSpPr>
            <a:spLocks noGrp="1"/>
          </p:cNvSpPr>
          <p:nvPr>
            <p:ph idx="1"/>
          </p:nvPr>
        </p:nvSpPr>
        <p:spPr/>
        <p:txBody>
          <a:bodyPr/>
          <a:lstStyle/>
          <a:p>
            <a:pPr lvl="1">
              <a:spcBef>
                <a:spcPts val="0"/>
              </a:spcBef>
              <a:spcAft>
                <a:spcPts val="1400"/>
              </a:spcAft>
            </a:pPr>
            <a:r>
              <a:rPr lang="en-US" dirty="0"/>
              <a:t>Acquittal prevents being charged again in THAT jurisdiction for THAT exact offense</a:t>
            </a:r>
          </a:p>
          <a:p>
            <a:pPr lvl="1">
              <a:spcBef>
                <a:spcPts val="0"/>
              </a:spcBef>
              <a:spcAft>
                <a:spcPts val="1400"/>
              </a:spcAft>
            </a:pPr>
            <a:r>
              <a:rPr lang="en-US" dirty="0"/>
              <a:t>EXCEPTION: Can be charged in Federal Court and State Court for the same conduct</a:t>
            </a:r>
          </a:p>
          <a:p>
            <a:pPr lvl="1">
              <a:spcBef>
                <a:spcPts val="0"/>
              </a:spcBef>
              <a:spcAft>
                <a:spcPts val="1400"/>
              </a:spcAft>
            </a:pPr>
            <a:r>
              <a:rPr lang="en-US" dirty="0"/>
              <a:t>EXCEPTION: If acquitted in criminal case, can be sued civilly for same conduct </a:t>
            </a:r>
          </a:p>
        </p:txBody>
      </p:sp>
    </p:spTree>
    <p:extLst>
      <p:ext uri="{BB962C8B-B14F-4D97-AF65-F5344CB8AC3E}">
        <p14:creationId xmlns:p14="http://schemas.microsoft.com/office/powerpoint/2010/main" val="314269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2A26-484A-20FE-CD1C-B197BF7DD2C5}"/>
              </a:ext>
            </a:extLst>
          </p:cNvPr>
          <p:cNvSpPr>
            <a:spLocks noGrp="1"/>
          </p:cNvSpPr>
          <p:nvPr>
            <p:ph type="title"/>
          </p:nvPr>
        </p:nvSpPr>
        <p:spPr/>
        <p:txBody>
          <a:bodyPr/>
          <a:lstStyle/>
          <a:p>
            <a:r>
              <a:rPr lang="en-US" dirty="0"/>
              <a:t>One Witness Rule</a:t>
            </a:r>
          </a:p>
        </p:txBody>
      </p:sp>
      <p:sp>
        <p:nvSpPr>
          <p:cNvPr id="3" name="Content Placeholder 2">
            <a:extLst>
              <a:ext uri="{FF2B5EF4-FFF2-40B4-BE49-F238E27FC236}">
                <a16:creationId xmlns:a16="http://schemas.microsoft.com/office/drawing/2014/main" id="{1706F32E-E269-298D-C138-70B443B59DF0}"/>
              </a:ext>
            </a:extLst>
          </p:cNvPr>
          <p:cNvSpPr>
            <a:spLocks noGrp="1"/>
          </p:cNvSpPr>
          <p:nvPr>
            <p:ph idx="1"/>
          </p:nvPr>
        </p:nvSpPr>
        <p:spPr/>
        <p:txBody>
          <a:bodyPr/>
          <a:lstStyle/>
          <a:p>
            <a:pPr lvl="1">
              <a:spcBef>
                <a:spcPts val="0"/>
              </a:spcBef>
              <a:spcAft>
                <a:spcPts val="1400"/>
              </a:spcAft>
            </a:pPr>
            <a:r>
              <a:rPr lang="en-US" dirty="0"/>
              <a:t>Can be convicted based on one witness’s testimony</a:t>
            </a:r>
          </a:p>
          <a:p>
            <a:pPr lvl="1">
              <a:spcBef>
                <a:spcPts val="0"/>
              </a:spcBef>
              <a:spcAft>
                <a:spcPts val="1400"/>
              </a:spcAft>
            </a:pPr>
            <a:r>
              <a:rPr lang="en-US" dirty="0"/>
              <a:t>No physical evidence required</a:t>
            </a:r>
          </a:p>
          <a:p>
            <a:pPr lvl="1">
              <a:spcBef>
                <a:spcPts val="0"/>
              </a:spcBef>
              <a:spcAft>
                <a:spcPts val="1400"/>
              </a:spcAft>
            </a:pPr>
            <a:r>
              <a:rPr lang="en-US" dirty="0"/>
              <a:t>No second (corroborating) witness required</a:t>
            </a:r>
          </a:p>
        </p:txBody>
      </p:sp>
    </p:spTree>
    <p:extLst>
      <p:ext uri="{BB962C8B-B14F-4D97-AF65-F5344CB8AC3E}">
        <p14:creationId xmlns:p14="http://schemas.microsoft.com/office/powerpoint/2010/main" val="168510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2A26-484A-20FE-CD1C-B197BF7DD2C5}"/>
              </a:ext>
            </a:extLst>
          </p:cNvPr>
          <p:cNvSpPr>
            <a:spLocks noGrp="1"/>
          </p:cNvSpPr>
          <p:nvPr>
            <p:ph type="title"/>
          </p:nvPr>
        </p:nvSpPr>
        <p:spPr>
          <a:xfrm>
            <a:off x="510746" y="395416"/>
            <a:ext cx="8738029" cy="724106"/>
          </a:xfrm>
        </p:spPr>
        <p:txBody>
          <a:bodyPr/>
          <a:lstStyle/>
          <a:p>
            <a:r>
              <a:rPr lang="en-US" sz="4100" dirty="0"/>
              <a:t>Never admit to “simple” traffic offense</a:t>
            </a:r>
          </a:p>
        </p:txBody>
      </p:sp>
      <p:sp>
        <p:nvSpPr>
          <p:cNvPr id="3" name="Content Placeholder 2">
            <a:extLst>
              <a:ext uri="{FF2B5EF4-FFF2-40B4-BE49-F238E27FC236}">
                <a16:creationId xmlns:a16="http://schemas.microsoft.com/office/drawing/2014/main" id="{1706F32E-E269-298D-C138-70B443B59DF0}"/>
              </a:ext>
            </a:extLst>
          </p:cNvPr>
          <p:cNvSpPr>
            <a:spLocks noGrp="1"/>
          </p:cNvSpPr>
          <p:nvPr>
            <p:ph idx="1"/>
          </p:nvPr>
        </p:nvSpPr>
        <p:spPr/>
        <p:txBody>
          <a:bodyPr/>
          <a:lstStyle/>
          <a:p>
            <a:pPr lvl="1">
              <a:spcBef>
                <a:spcPts val="0"/>
              </a:spcBef>
              <a:spcAft>
                <a:spcPts val="1400"/>
              </a:spcAft>
            </a:pPr>
            <a:r>
              <a:rPr lang="en-US" dirty="0"/>
              <a:t>Do not admit to traffic offense</a:t>
            </a:r>
          </a:p>
          <a:p>
            <a:pPr lvl="2">
              <a:spcBef>
                <a:spcPts val="0"/>
              </a:spcBef>
            </a:pPr>
            <a:r>
              <a:rPr lang="en-US" dirty="0"/>
              <a:t>Can be arrested for any traffic offense other than speeding &amp; open container</a:t>
            </a:r>
          </a:p>
          <a:p>
            <a:pPr lvl="2">
              <a:spcBef>
                <a:spcPts val="0"/>
              </a:spcBef>
            </a:pPr>
            <a:r>
              <a:rPr lang="en-US" dirty="0"/>
              <a:t>Can arrest for all others &amp; search car incident to arrest</a:t>
            </a:r>
          </a:p>
          <a:p>
            <a:pPr lvl="2">
              <a:spcBef>
                <a:spcPts val="0"/>
              </a:spcBef>
            </a:pPr>
            <a:r>
              <a:rPr lang="en-US" dirty="0"/>
              <a:t>When asked “Do you know why I pulled you over?” Say “No”</a:t>
            </a:r>
          </a:p>
          <a:p>
            <a:pPr lvl="3">
              <a:spcBef>
                <a:spcPts val="0"/>
              </a:spcBef>
            </a:pPr>
            <a:r>
              <a:rPr lang="en-US" dirty="0"/>
              <a:t>Never admit!</a:t>
            </a:r>
          </a:p>
        </p:txBody>
      </p:sp>
    </p:spTree>
    <p:extLst>
      <p:ext uri="{BB962C8B-B14F-4D97-AF65-F5344CB8AC3E}">
        <p14:creationId xmlns:p14="http://schemas.microsoft.com/office/powerpoint/2010/main" val="90744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8367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1756DB-EB75-8F76-1F95-4D92D99E32C1}"/>
              </a:ext>
            </a:extLst>
          </p:cNvPr>
          <p:cNvSpPr>
            <a:spLocks noGrp="1"/>
          </p:cNvSpPr>
          <p:nvPr>
            <p:ph sz="half" idx="1"/>
          </p:nvPr>
        </p:nvSpPr>
        <p:spPr/>
        <p:txBody>
          <a:bodyPr/>
          <a:lstStyle/>
          <a:p>
            <a:r>
              <a:rPr lang="en-US" b="1" dirty="0">
                <a:solidFill>
                  <a:schemeClr val="accent2"/>
                </a:solidFill>
              </a:rPr>
              <a:t>TONY BARBIERI</a:t>
            </a:r>
          </a:p>
          <a:p>
            <a:r>
              <a:rPr lang="en-US" dirty="0"/>
              <a:t>Shareholder  |  Kessler Collins</a:t>
            </a:r>
          </a:p>
          <a:p>
            <a:endParaRPr lang="en-US" dirty="0"/>
          </a:p>
          <a:p>
            <a:r>
              <a:rPr lang="en-US" dirty="0" err="1"/>
              <a:t>ajb@kesslercollins.com</a:t>
            </a:r>
            <a:endParaRPr lang="en-US" dirty="0"/>
          </a:p>
          <a:p>
            <a:r>
              <a:rPr lang="en-US" dirty="0"/>
              <a:t>D: 214.379.0733</a:t>
            </a:r>
          </a:p>
          <a:p>
            <a:r>
              <a:rPr lang="en-US" dirty="0"/>
              <a:t>M: 214.952.6489</a:t>
            </a:r>
          </a:p>
          <a:p>
            <a:endParaRPr lang="en-US" dirty="0"/>
          </a:p>
          <a:p>
            <a:r>
              <a:rPr lang="en-US" dirty="0"/>
              <a:t>500 N. </a:t>
            </a:r>
            <a:r>
              <a:rPr lang="en-US" dirty="0" err="1"/>
              <a:t>Ackard</a:t>
            </a:r>
            <a:r>
              <a:rPr lang="en-US" dirty="0"/>
              <a:t> Street, Suite 3700</a:t>
            </a:r>
          </a:p>
          <a:p>
            <a:r>
              <a:rPr lang="en-US" dirty="0"/>
              <a:t>Dallas, TX 75201 </a:t>
            </a:r>
          </a:p>
          <a:p>
            <a:endParaRPr lang="en-US" dirty="0"/>
          </a:p>
        </p:txBody>
      </p:sp>
      <p:sp>
        <p:nvSpPr>
          <p:cNvPr id="4" name="Content Placeholder 3">
            <a:extLst>
              <a:ext uri="{FF2B5EF4-FFF2-40B4-BE49-F238E27FC236}">
                <a16:creationId xmlns:a16="http://schemas.microsoft.com/office/drawing/2014/main" id="{C0C77677-DB75-4467-1D1F-E6B85FC0E159}"/>
              </a:ext>
            </a:extLst>
          </p:cNvPr>
          <p:cNvSpPr>
            <a:spLocks noGrp="1"/>
          </p:cNvSpPr>
          <p:nvPr>
            <p:ph sz="half" idx="10"/>
          </p:nvPr>
        </p:nvSpPr>
        <p:spPr/>
        <p:txBody>
          <a:bodyPr/>
          <a:lstStyle/>
          <a:p>
            <a:r>
              <a:rPr lang="en-US" b="1" dirty="0">
                <a:solidFill>
                  <a:schemeClr val="accent2"/>
                </a:solidFill>
              </a:rPr>
              <a:t>HEATHER BARBIERI</a:t>
            </a:r>
          </a:p>
          <a:p>
            <a:r>
              <a:rPr lang="en-US" dirty="0"/>
              <a:t>Of-Counsel |  Kessler Collins</a:t>
            </a:r>
          </a:p>
          <a:p>
            <a:endParaRPr lang="en-US" dirty="0"/>
          </a:p>
          <a:p>
            <a:r>
              <a:rPr lang="en-US" dirty="0" err="1"/>
              <a:t>ajb@kesslercollins.com</a:t>
            </a:r>
            <a:endParaRPr lang="en-US" dirty="0"/>
          </a:p>
          <a:p>
            <a:r>
              <a:rPr lang="en-US" dirty="0"/>
              <a:t>D: 214.379.0733</a:t>
            </a:r>
          </a:p>
          <a:p>
            <a:r>
              <a:rPr lang="en-US" dirty="0"/>
              <a:t>M: 214.952.6489</a:t>
            </a:r>
          </a:p>
          <a:p>
            <a:endParaRPr lang="en-US" dirty="0"/>
          </a:p>
          <a:p>
            <a:r>
              <a:rPr lang="en-US" dirty="0"/>
              <a:t>500 N. </a:t>
            </a:r>
            <a:r>
              <a:rPr lang="en-US" dirty="0" err="1"/>
              <a:t>Ackard</a:t>
            </a:r>
            <a:r>
              <a:rPr lang="en-US" dirty="0"/>
              <a:t> Street, Suite 3700</a:t>
            </a:r>
          </a:p>
          <a:p>
            <a:r>
              <a:rPr lang="en-US" dirty="0"/>
              <a:t>Dallas, TX 75201 </a:t>
            </a:r>
          </a:p>
          <a:p>
            <a:endParaRPr lang="en-US" dirty="0"/>
          </a:p>
        </p:txBody>
      </p:sp>
    </p:spTree>
    <p:extLst>
      <p:ext uri="{BB962C8B-B14F-4D97-AF65-F5344CB8AC3E}">
        <p14:creationId xmlns:p14="http://schemas.microsoft.com/office/powerpoint/2010/main" val="3778754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47E94-96D2-C49D-C1A7-8817E8870F79}"/>
              </a:ext>
            </a:extLst>
          </p:cNvPr>
          <p:cNvSpPr>
            <a:spLocks noGrp="1"/>
          </p:cNvSpPr>
          <p:nvPr>
            <p:ph type="ctrTitle"/>
          </p:nvPr>
        </p:nvSpPr>
        <p:spPr>
          <a:xfrm>
            <a:off x="662318" y="3293820"/>
            <a:ext cx="6586279" cy="2008575"/>
          </a:xfrm>
        </p:spPr>
        <p:txBody>
          <a:bodyPr/>
          <a:lstStyle/>
          <a:p>
            <a:r>
              <a:rPr lang="en-US" sz="4000" dirty="0"/>
              <a:t>Hey Chatgpt, what are the legal issues surrounding AI in the workplace?</a:t>
            </a:r>
          </a:p>
        </p:txBody>
      </p:sp>
    </p:spTree>
    <p:extLst>
      <p:ext uri="{BB962C8B-B14F-4D97-AF65-F5344CB8AC3E}">
        <p14:creationId xmlns:p14="http://schemas.microsoft.com/office/powerpoint/2010/main" val="131328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936a6c3fb3_0_48"/>
          <p:cNvSpPr txBox="1">
            <a:spLocks noGrp="1"/>
          </p:cNvSpPr>
          <p:nvPr>
            <p:ph type="title"/>
          </p:nvPr>
        </p:nvSpPr>
        <p:spPr>
          <a:xfrm>
            <a:off x="1097697" y="1187310"/>
            <a:ext cx="9996600" cy="38334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2"/>
              </a:buClr>
              <a:buSzPts val="5600"/>
              <a:buFont typeface="Arial"/>
              <a:buNone/>
            </a:pPr>
            <a:r>
              <a:rPr lang="en-US"/>
              <a:t>EQ and Office Relationships:</a:t>
            </a:r>
            <a:endParaRPr/>
          </a:p>
          <a:p>
            <a:pPr marL="0" lvl="0" indent="0" algn="ctr" rtl="0">
              <a:lnSpc>
                <a:spcPct val="90000"/>
              </a:lnSpc>
              <a:spcBef>
                <a:spcPts val="0"/>
              </a:spcBef>
              <a:spcAft>
                <a:spcPts val="0"/>
              </a:spcAft>
              <a:buClr>
                <a:schemeClr val="lt2"/>
              </a:buClr>
              <a:buSzPts val="5600"/>
              <a:buFont typeface="Arial"/>
              <a:buNone/>
            </a:pPr>
            <a:r>
              <a:rPr lang="en-US"/>
              <a:t>Lessons in Leadership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
          <p:cNvSpPr txBox="1">
            <a:spLocks noGrp="1"/>
          </p:cNvSpPr>
          <p:nvPr>
            <p:ph type="title"/>
          </p:nvPr>
        </p:nvSpPr>
        <p:spPr>
          <a:xfrm>
            <a:off x="1158902" y="2683239"/>
            <a:ext cx="9996616" cy="1825475"/>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dk2"/>
              </a:buClr>
              <a:buSzPts val="5600"/>
              <a:buFont typeface="Arial"/>
              <a:buNone/>
            </a:pPr>
            <a:r>
              <a:rPr lang="en-US"/>
              <a:t>SOME INTRO TEXT HERE AND HERE AND HERE</a:t>
            </a:r>
            <a:endParaRPr/>
          </a:p>
        </p:txBody>
      </p:sp>
      <p:sp>
        <p:nvSpPr>
          <p:cNvPr id="179" name="Google Shape;179;p3"/>
          <p:cNvSpPr txBox="1">
            <a:spLocks noGrp="1"/>
          </p:cNvSpPr>
          <p:nvPr>
            <p:ph type="body" idx="1"/>
          </p:nvPr>
        </p:nvSpPr>
        <p:spPr>
          <a:xfrm>
            <a:off x="1827062" y="4651599"/>
            <a:ext cx="8305800" cy="1200502"/>
          </a:xfrm>
          <a:prstGeom prst="rect">
            <a:avLst/>
          </a:prstGeom>
          <a:noFill/>
          <a:ln>
            <a:noFill/>
          </a:ln>
        </p:spPr>
        <p:txBody>
          <a:bodyPr spcFirstLastPara="1" wrap="square" lIns="0" tIns="0" rIns="0" bIns="0" anchor="t" anchorCtr="0">
            <a:normAutofit/>
          </a:bodyPr>
          <a:lstStyle/>
          <a:p>
            <a:pPr marL="0" lvl="0" indent="0" algn="ctr" rtl="0">
              <a:lnSpc>
                <a:spcPct val="100000"/>
              </a:lnSpc>
              <a:spcBef>
                <a:spcPts val="0"/>
              </a:spcBef>
              <a:spcAft>
                <a:spcPts val="0"/>
              </a:spcAft>
              <a:buSzPts val="2100"/>
              <a:buFont typeface="Arial"/>
              <a:buNone/>
            </a:pPr>
            <a:r>
              <a:rPr lang="en-US"/>
              <a:t>Some subtitle text to go here</a:t>
            </a:r>
            <a:endParaRPr/>
          </a:p>
        </p:txBody>
      </p:sp>
      <p:pic>
        <p:nvPicPr>
          <p:cNvPr id="180" name="Google Shape;180;p3"/>
          <p:cNvPicPr preferRelativeResize="0"/>
          <p:nvPr/>
        </p:nvPicPr>
        <p:blipFill rotWithShape="1">
          <a:blip r:embed="rId3">
            <a:alphaModFix/>
          </a:blip>
          <a:srcRect t="43543" b="7299"/>
          <a:stretch/>
        </p:blipFill>
        <p:spPr>
          <a:xfrm>
            <a:off x="658000" y="806454"/>
            <a:ext cx="5439151" cy="4924221"/>
          </a:xfrm>
          <a:prstGeom prst="rect">
            <a:avLst/>
          </a:prstGeom>
          <a:noFill/>
          <a:ln>
            <a:noFill/>
          </a:ln>
        </p:spPr>
      </p:pic>
      <p:pic>
        <p:nvPicPr>
          <p:cNvPr id="181" name="Google Shape;181;p3"/>
          <p:cNvPicPr preferRelativeResize="0"/>
          <p:nvPr/>
        </p:nvPicPr>
        <p:blipFill rotWithShape="1">
          <a:blip r:embed="rId4">
            <a:alphaModFix/>
          </a:blip>
          <a:srcRect t="43798" b="7044"/>
          <a:stretch/>
        </p:blipFill>
        <p:spPr>
          <a:xfrm>
            <a:off x="6097150" y="806450"/>
            <a:ext cx="5439151" cy="4924227"/>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Kessler Collins">
      <a:dk1>
        <a:srgbClr val="000000"/>
      </a:dk1>
      <a:lt1>
        <a:srgbClr val="FFFFFF"/>
      </a:lt1>
      <a:dk2>
        <a:srgbClr val="064974"/>
      </a:dk2>
      <a:lt2>
        <a:srgbClr val="F2F0EC"/>
      </a:lt2>
      <a:accent1>
        <a:srgbClr val="064974"/>
      </a:accent1>
      <a:accent2>
        <a:srgbClr val="86764E"/>
      </a:accent2>
      <a:accent3>
        <a:srgbClr val="546771"/>
      </a:accent3>
      <a:accent4>
        <a:srgbClr val="1A1918"/>
      </a:accent4>
      <a:accent5>
        <a:srgbClr val="CACACA"/>
      </a:accent5>
      <a:accent6>
        <a:srgbClr val="97AFC3"/>
      </a:accent6>
      <a:hlink>
        <a:srgbClr val="86764E"/>
      </a:hlink>
      <a:folHlink>
        <a:srgbClr val="1A191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1_Savon">
  <a:themeElements>
    <a:clrScheme name="Kessler Collins">
      <a:dk1>
        <a:srgbClr val="000000"/>
      </a:dk1>
      <a:lt1>
        <a:srgbClr val="FFFFFF"/>
      </a:lt1>
      <a:dk2>
        <a:srgbClr val="064974"/>
      </a:dk2>
      <a:lt2>
        <a:srgbClr val="F2F0EC"/>
      </a:lt2>
      <a:accent1>
        <a:srgbClr val="064974"/>
      </a:accent1>
      <a:accent2>
        <a:srgbClr val="86764E"/>
      </a:accent2>
      <a:accent3>
        <a:srgbClr val="546771"/>
      </a:accent3>
      <a:accent4>
        <a:srgbClr val="1A1918"/>
      </a:accent4>
      <a:accent5>
        <a:srgbClr val="CACACA"/>
      </a:accent5>
      <a:accent6>
        <a:srgbClr val="97AFC3"/>
      </a:accent6>
      <a:hlink>
        <a:srgbClr val="86764E"/>
      </a:hlink>
      <a:folHlink>
        <a:srgbClr val="1A191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9235</TotalTime>
  <Words>8498</Words>
  <Application>Microsoft Office PowerPoint</Application>
  <PresentationFormat>Widescreen</PresentationFormat>
  <Paragraphs>637</Paragraphs>
  <Slides>77</Slides>
  <Notes>49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77</vt:i4>
      </vt:variant>
    </vt:vector>
  </HeadingPairs>
  <TitlesOfParts>
    <vt:vector size="89" baseType="lpstr">
      <vt:lpstr>Arial</vt:lpstr>
      <vt:lpstr>Calibri</vt:lpstr>
      <vt:lpstr>Copyright (C) H&amp;Co | typography.com</vt:lpstr>
      <vt:lpstr>Garamond</vt:lpstr>
      <vt:lpstr>merriweather</vt:lpstr>
      <vt:lpstr>Open Sans</vt:lpstr>
      <vt:lpstr>OpenSans</vt:lpstr>
      <vt:lpstr>Roboto</vt:lpstr>
      <vt:lpstr>Source Sans Pro</vt:lpstr>
      <vt:lpstr>Verdana</vt:lpstr>
      <vt:lpstr>Savon</vt:lpstr>
      <vt:lpstr>1_Savon</vt:lpstr>
      <vt:lpstr>From the Courtroom to the boardroom: Winning big by utilizing emotional intelligence knowledge and strategies</vt:lpstr>
      <vt:lpstr>Speakers</vt:lpstr>
      <vt:lpstr>What is Emotional Intelligence?</vt:lpstr>
      <vt:lpstr>Lawyers and EQ - the Why</vt:lpstr>
      <vt:lpstr>Lawyers and EQ - the Why</vt:lpstr>
      <vt:lpstr>Empathy</vt:lpstr>
      <vt:lpstr>Self Awareness and  Active Listening</vt:lpstr>
      <vt:lpstr>EQ and Office Relationships: Lessons in Leadership</vt:lpstr>
      <vt:lpstr>SOME INTRO TEXT HERE AND HERE AND HERE</vt:lpstr>
      <vt:lpstr>SOME INTRO TEXT HERE AND HERE AND HERE</vt:lpstr>
      <vt:lpstr>PowerPoint Presentation</vt:lpstr>
      <vt:lpstr>EQ in Relationships with Other Lawyers</vt:lpstr>
      <vt:lpstr>Becoming a More Emotionally Intelligent Lawyer</vt:lpstr>
      <vt:lpstr>Becoming a More Emotionally Intelligent Lawyer</vt:lpstr>
      <vt:lpstr>PowerPoint Presentation</vt:lpstr>
      <vt:lpstr>What is new in employment law</vt:lpstr>
      <vt:lpstr>Ali Hinckley &amp;  Charmaine Becken</vt:lpstr>
      <vt:lpstr>“OFF Table Topics” – Holiday Dinner Edition </vt:lpstr>
      <vt:lpstr>Overview</vt:lpstr>
      <vt:lpstr>Leave and Pay  Transparency Law</vt:lpstr>
      <vt:lpstr>Employment During the “Great Resignation”</vt:lpstr>
      <vt:lpstr>Employment During the “Great Resignation”</vt:lpstr>
      <vt:lpstr>The Pay Gap</vt:lpstr>
      <vt:lpstr>The Pay Gap</vt:lpstr>
      <vt:lpstr>Pay and Leave Transparency Laws</vt:lpstr>
      <vt:lpstr>Pay and Leave Transparency Laws</vt:lpstr>
      <vt:lpstr>Pay and Leave Transparency Laws</vt:lpstr>
      <vt:lpstr>Pay and Leave Transparency Laws</vt:lpstr>
      <vt:lpstr>Pay and Leave Transparency Laws</vt:lpstr>
      <vt:lpstr>Practical Guidance for Employers</vt:lpstr>
      <vt:lpstr>Practical Guidance for Employers</vt:lpstr>
      <vt:lpstr>Religious Accommodation Requests Under Title VII</vt:lpstr>
      <vt:lpstr>Title VII of the Civil Rights Act of 1964</vt:lpstr>
      <vt:lpstr>Prior Standard of “Undue Hardship”  for Religious Accommodations</vt:lpstr>
      <vt:lpstr>Current “Substantial Burden”  Standard from Groff v. Dejoy</vt:lpstr>
      <vt:lpstr>Undue Hardship v. Substantial Burden</vt:lpstr>
      <vt:lpstr>What Constitutes  “Substantial Burden”?  </vt:lpstr>
      <vt:lpstr>Applying Substantial  Burden Standard Post-Groff</vt:lpstr>
      <vt:lpstr>Expanded Protections For Pregnant and Nursing Workers </vt:lpstr>
      <vt:lpstr>Pregnant Workers Fairness Act (PWFA)</vt:lpstr>
      <vt:lpstr>Reasonable Accommodations Under PWFA</vt:lpstr>
      <vt:lpstr>Known Limitations Under PWFA</vt:lpstr>
      <vt:lpstr>Arising Out of Pregnancy, Childbirth or Related Medical Conditions </vt:lpstr>
      <vt:lpstr>Qualified Employee Under PWFA</vt:lpstr>
      <vt:lpstr>Undue Hardship Under PWFA</vt:lpstr>
      <vt:lpstr>Providing Urgent Maternal Protections for Nursing Mothers Act (“PUMP Act”)</vt:lpstr>
      <vt:lpstr>Requirements Under PUMP Act</vt:lpstr>
      <vt:lpstr>Requirements Under PUMP Act</vt:lpstr>
      <vt:lpstr>Reasonable Break Time, Each Time (PUMP Act) </vt:lpstr>
      <vt:lpstr>A Private Place, Other Than a Bathroom (PUMP Act) </vt:lpstr>
      <vt:lpstr>Undue Hardship for Small Employers (PUMP Act)</vt:lpstr>
      <vt:lpstr>Limitations on Noncompete Agreements</vt:lpstr>
      <vt:lpstr>Federal Trade Commission –  Non-Compete Clause Rule </vt:lpstr>
      <vt:lpstr>Requirements Under the Non-Compete Clause Rule </vt:lpstr>
      <vt:lpstr>Application of Non-Compete  Clause Rule </vt:lpstr>
      <vt:lpstr>Debate on Non-Compete  Clause Rule</vt:lpstr>
      <vt:lpstr>Current Status of Non-Compete Clause Rule</vt:lpstr>
      <vt:lpstr>Final Takeaways</vt:lpstr>
      <vt:lpstr>Concluding Thoughts</vt:lpstr>
      <vt:lpstr>PowerPoint Presentation</vt:lpstr>
      <vt:lpstr>PowerPoint Presentation</vt:lpstr>
      <vt:lpstr>Panel discussion: The importance of succession planning at every level</vt:lpstr>
      <vt:lpstr>Leadership Panel Discussion: Issues facing law firms today and how to create and implement targeted solutions </vt:lpstr>
      <vt:lpstr>CARE FOR THE WHOLE BUSINESS: How focus on and knowledge of your client’s industry and business will benefit the development of your legal strategies</vt:lpstr>
      <vt:lpstr>What every civil lawyer needs to know about criminal law</vt:lpstr>
      <vt:lpstr>Duty to Report Abuse</vt:lpstr>
      <vt:lpstr>PowerPoint Presentation</vt:lpstr>
      <vt:lpstr>Don’t Talk to the Police</vt:lpstr>
      <vt:lpstr>What You are Required to Provide:</vt:lpstr>
      <vt:lpstr>Request a Lawyer</vt:lpstr>
      <vt:lpstr>PowerPoint Presentation</vt:lpstr>
      <vt:lpstr>Double Jeopardy</vt:lpstr>
      <vt:lpstr>One Witness Rule</vt:lpstr>
      <vt:lpstr>Never admit to “simple” traffic offense</vt:lpstr>
      <vt:lpstr>PowerPoint Presentation</vt:lpstr>
      <vt:lpstr>PowerPoint Presentation</vt:lpstr>
      <vt:lpstr>Hey Chatgpt, what are the legal issues surrounding AI in the workplace?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Hinckley</dc:creator>
  <cp:lastModifiedBy>Carol Porter</cp:lastModifiedBy>
  <cp:revision>254</cp:revision>
  <dcterms:created xsi:type="dcterms:W3CDTF">2022-05-02T16:48:16Z</dcterms:created>
  <dcterms:modified xsi:type="dcterms:W3CDTF">2023-10-26T01:36:54Z</dcterms:modified>
</cp:coreProperties>
</file>