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1"/>
    <p:sldMasterId id="2147483719" r:id="rId2"/>
  </p:sldMasterIdLst>
  <p:notesMasterIdLst>
    <p:notesMasterId r:id="rId66"/>
  </p:notesMasterIdLst>
  <p:sldIdLst>
    <p:sldId id="297" r:id="rId3"/>
    <p:sldId id="301" r:id="rId4"/>
    <p:sldId id="358" r:id="rId5"/>
    <p:sldId id="361" r:id="rId6"/>
    <p:sldId id="359" r:id="rId7"/>
    <p:sldId id="260" r:id="rId8"/>
    <p:sldId id="261" r:id="rId9"/>
    <p:sldId id="298" r:id="rId10"/>
    <p:sldId id="299" r:id="rId11"/>
    <p:sldId id="300" r:id="rId12"/>
    <p:sldId id="312" r:id="rId13"/>
    <p:sldId id="306" r:id="rId14"/>
    <p:sldId id="267" r:id="rId15"/>
    <p:sldId id="269" r:id="rId16"/>
    <p:sldId id="270" r:id="rId17"/>
    <p:sldId id="343" r:id="rId18"/>
    <p:sldId id="271" r:id="rId19"/>
    <p:sldId id="314" r:id="rId20"/>
    <p:sldId id="274" r:id="rId21"/>
    <p:sldId id="275" r:id="rId22"/>
    <p:sldId id="276" r:id="rId23"/>
    <p:sldId id="277" r:id="rId24"/>
    <p:sldId id="278" r:id="rId25"/>
    <p:sldId id="279" r:id="rId26"/>
    <p:sldId id="280" r:id="rId27"/>
    <p:sldId id="281" r:id="rId28"/>
    <p:sldId id="282" r:id="rId29"/>
    <p:sldId id="283" r:id="rId30"/>
    <p:sldId id="288" r:id="rId31"/>
    <p:sldId id="291" r:id="rId32"/>
    <p:sldId id="292" r:id="rId33"/>
    <p:sldId id="307" r:id="rId34"/>
    <p:sldId id="313" r:id="rId35"/>
    <p:sldId id="316" r:id="rId36"/>
    <p:sldId id="311" r:id="rId37"/>
    <p:sldId id="326"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55" r:id="rId52"/>
    <p:sldId id="342" r:id="rId53"/>
    <p:sldId id="350" r:id="rId54"/>
    <p:sldId id="344" r:id="rId55"/>
    <p:sldId id="356" r:id="rId56"/>
    <p:sldId id="346" r:id="rId57"/>
    <p:sldId id="347" r:id="rId58"/>
    <p:sldId id="349" r:id="rId59"/>
    <p:sldId id="351" r:id="rId60"/>
    <p:sldId id="352" r:id="rId61"/>
    <p:sldId id="353" r:id="rId62"/>
    <p:sldId id="304" r:id="rId63"/>
    <p:sldId id="357" r:id="rId64"/>
    <p:sldId id="296" r:id="rId65"/>
  </p:sldIdLst>
  <p:sldSz cx="12192000" cy="6858000"/>
  <p:notesSz cx="6858000" cy="9144000"/>
  <p:embeddedFontLst>
    <p:embeddedFont>
      <p:font typeface="Open Sans" panose="020B0606030504020204" pitchFamily="34" charset="0"/>
      <p:regular r:id="rId67"/>
      <p:bold r:id="rId68"/>
      <p:italic r:id="rId69"/>
      <p:boldItalic r:id="rId70"/>
    </p:embeddedFont>
    <p:embeddedFont>
      <p:font typeface="Source Sans Pro" panose="020B0503030403020204" pitchFamily="34" charset="0"/>
      <p:regular r:id="rId71"/>
      <p:bold r:id="rId72"/>
      <p:italic r:id="rId73"/>
      <p:boldItalic r:id="rId74"/>
    </p:embeddedFont>
    <p:embeddedFont>
      <p:font typeface="Source Sans Pro Light" panose="020B040303040302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sha Campbell" initials="" lastIdx="5" clrIdx="0"/>
  <p:cmAuthor id="1" name="Amy Parke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54"/>
    <p:restoredTop sz="83940"/>
  </p:normalViewPr>
  <p:slideViewPr>
    <p:cSldViewPr snapToGrid="0">
      <p:cViewPr>
        <p:scale>
          <a:sx n="115" d="100"/>
          <a:sy n="115" d="100"/>
        </p:scale>
        <p:origin x="1072"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8.fntdata"/><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11T19:40:53.693" idx="1">
    <p:pos x="6000" y="0"/>
    <p:text>@mwfulghu@ncsu.edu updated, left old one in case you prefer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en.wikipedia.org/wiki/Robert_S._Langer#cite_note-hatch-3" TargetMode="External"/><Relationship Id="rId13" Type="http://schemas.openxmlformats.org/officeDocument/2006/relationships/hyperlink" Target="https://en.wikipedia.org/wiki/Drug_delivery" TargetMode="External"/><Relationship Id="rId18" Type="http://schemas.openxmlformats.org/officeDocument/2006/relationships/hyperlink" Target="https://en.wikipedia.org/wiki/Robert_S._Langer#cite_note-9" TargetMode="External"/><Relationship Id="rId3" Type="http://schemas.openxmlformats.org/officeDocument/2006/relationships/hyperlink" Target="https://en.wikipedia.org/wiki/FREng" TargetMode="External"/><Relationship Id="rId21" Type="http://schemas.openxmlformats.org/officeDocument/2006/relationships/hyperlink" Target="https://en.wikipedia.org/wiki/Robert_S._Langer#cite_note-MIT2006-10" TargetMode="External"/><Relationship Id="rId7" Type="http://schemas.openxmlformats.org/officeDocument/2006/relationships/hyperlink" Target="https://en.wikipedia.org/wiki/Massachusetts_Institute_of_Technology" TargetMode="External"/><Relationship Id="rId12" Type="http://schemas.openxmlformats.org/officeDocument/2006/relationships/hyperlink" Target="https://en.wikipedia.org/wiki/Biotechnology" TargetMode="External"/><Relationship Id="rId17" Type="http://schemas.openxmlformats.org/officeDocument/2006/relationships/hyperlink" Target="https://en.wikipedia.org/wiki/Robert_S._Langer#cite_note-:1-8" TargetMode="External"/><Relationship Id="rId2" Type="http://schemas.openxmlformats.org/officeDocument/2006/relationships/slide" Target="../slides/slide62.xml"/><Relationship Id="rId16" Type="http://schemas.openxmlformats.org/officeDocument/2006/relationships/hyperlink" Target="https://en.wikipedia.org/wiki/Robert_S._Langer#cite_note-QueenElizabeth2015-7" TargetMode="External"/><Relationship Id="rId20" Type="http://schemas.openxmlformats.org/officeDocument/2006/relationships/hyperlink" Target="https://en.wikipedia.org/wiki/Biomedical_engineering" TargetMode="External"/><Relationship Id="rId1" Type="http://schemas.openxmlformats.org/officeDocument/2006/relationships/notesMaster" Target="../notesMasters/notesMaster1.xml"/><Relationship Id="rId6" Type="http://schemas.openxmlformats.org/officeDocument/2006/relationships/hyperlink" Target="https://en.wikipedia.org/wiki/Institute_Professor" TargetMode="External"/><Relationship Id="rId11" Type="http://schemas.openxmlformats.org/officeDocument/2006/relationships/hyperlink" Target="https://en.wikipedia.org/wiki/Robert_S._Langer#cite_note-5" TargetMode="External"/><Relationship Id="rId5" Type="http://schemas.openxmlformats.org/officeDocument/2006/relationships/hyperlink" Target="https://en.wikipedia.org/wiki/Chemical_engineer" TargetMode="External"/><Relationship Id="rId15" Type="http://schemas.openxmlformats.org/officeDocument/2006/relationships/hyperlink" Target="https://en.wikipedia.org/wiki/Robert_S._Langer#cite_note-:0-6" TargetMode="External"/><Relationship Id="rId10" Type="http://schemas.openxmlformats.org/officeDocument/2006/relationships/hyperlink" Target="https://en.wikipedia.org/wiki/H-index" TargetMode="External"/><Relationship Id="rId19" Type="http://schemas.openxmlformats.org/officeDocument/2006/relationships/hyperlink" Target="https://en.wikipedia.org/wiki/Moderna" TargetMode="External"/><Relationship Id="rId4" Type="http://schemas.openxmlformats.org/officeDocument/2006/relationships/hyperlink" Target="https://en.wikipedia.org/wiki/Robert_S._Langer#cite_note-List_of_Fellows-2" TargetMode="External"/><Relationship Id="rId9" Type="http://schemas.openxmlformats.org/officeDocument/2006/relationships/hyperlink" Target="https://en.wikipedia.org/wiki/Robert_S._Langer#cite_note-citation-4" TargetMode="External"/><Relationship Id="rId14" Type="http://schemas.openxmlformats.org/officeDocument/2006/relationships/hyperlink" Target="https://en.wikipedia.org/wiki/Tissue_engineerin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Incident</a:t>
            </a:r>
          </a:p>
          <a:p>
            <a:pPr marL="0" lvl="0" indent="0" algn="l" rtl="0">
              <a:spcBef>
                <a:spcPts val="0"/>
              </a:spcBef>
              <a:spcAft>
                <a:spcPts val="0"/>
              </a:spcAft>
              <a:buNone/>
            </a:pPr>
            <a:endParaRPr lang="en-US" sz="3600" dirty="0"/>
          </a:p>
          <a:p>
            <a:pPr marL="0" lvl="0" indent="0" algn="l" rtl="0">
              <a:spcBef>
                <a:spcPts val="0"/>
              </a:spcBef>
              <a:spcAft>
                <a:spcPts val="0"/>
              </a:spcAft>
              <a:buNone/>
            </a:pPr>
            <a:endParaRPr lang="en-US" sz="3600" dirty="0"/>
          </a:p>
          <a:p>
            <a:pPr marL="0" lvl="0" indent="0" algn="l" rtl="0">
              <a:spcBef>
                <a:spcPts val="0"/>
              </a:spcBef>
              <a:spcAft>
                <a:spcPts val="0"/>
              </a:spcAft>
              <a:buNone/>
            </a:pPr>
            <a:r>
              <a:rPr lang="en-US" sz="3600" dirty="0"/>
              <a:t>I am Wade Fulghum, and have been at NC State going on 18 years of service </a:t>
            </a:r>
          </a:p>
          <a:p>
            <a:pPr marL="0" lvl="0" indent="0" algn="l" rtl="0">
              <a:spcBef>
                <a:spcPts val="0"/>
              </a:spcBef>
              <a:spcAft>
                <a:spcPts val="0"/>
              </a:spcAft>
              <a:buNone/>
            </a:pPr>
            <a:r>
              <a:rPr lang="en-US" sz="3600" dirty="0"/>
              <a:t>And currently serve as the AVC Research Commercialization, but I am also responsible for creating and leading several successful programs that support our mission like WIN and NSF Innovation [I-Corps] program</a:t>
            </a:r>
          </a:p>
          <a:p>
            <a:pPr marL="0" lvl="0" indent="0" algn="l" rtl="0">
              <a:spcBef>
                <a:spcPts val="0"/>
              </a:spcBef>
              <a:spcAft>
                <a:spcPts val="0"/>
              </a:spcAft>
              <a:buNone/>
            </a:pPr>
            <a:endParaRPr lang="en-US" sz="3600" dirty="0"/>
          </a:p>
          <a:p>
            <a:pPr marL="0" lvl="0" indent="0" algn="l" rtl="0">
              <a:spcBef>
                <a:spcPts val="0"/>
              </a:spcBef>
              <a:spcAft>
                <a:spcPts val="0"/>
              </a:spcAft>
              <a:buNone/>
            </a:pPr>
            <a:r>
              <a:rPr lang="en-US" sz="3600" dirty="0"/>
              <a:t>Over the next  15 slides I hope to:</a:t>
            </a:r>
          </a:p>
          <a:p>
            <a:pPr marL="0" lvl="0" indent="0" algn="l" rtl="0">
              <a:spcBef>
                <a:spcPts val="0"/>
              </a:spcBef>
              <a:spcAft>
                <a:spcPts val="0"/>
              </a:spcAft>
              <a:buNone/>
            </a:pPr>
            <a:endParaRPr lang="en-US" sz="3600" dirty="0"/>
          </a:p>
          <a:p>
            <a:pPr marL="0" lvl="0" indent="0" algn="l" rtl="0">
              <a:spcBef>
                <a:spcPts val="0"/>
              </a:spcBef>
              <a:spcAft>
                <a:spcPts val="0"/>
              </a:spcAft>
              <a:buNone/>
            </a:pPr>
            <a:r>
              <a:rPr lang="en-US" sz="3600" dirty="0"/>
              <a:t>Inductees into the NIHF</a:t>
            </a:r>
          </a:p>
          <a:p>
            <a:pPr marL="0" lvl="0" indent="0" algn="l" rtl="0">
              <a:spcBef>
                <a:spcPts val="0"/>
              </a:spcBef>
              <a:spcAft>
                <a:spcPts val="0"/>
              </a:spcAft>
              <a:buNone/>
            </a:pPr>
            <a:r>
              <a:rPr lang="en-US" sz="3600" dirty="0"/>
              <a:t>Highlights of Chancellor Woodson’s vision for NC State</a:t>
            </a:r>
          </a:p>
          <a:p>
            <a:pPr marL="0" lvl="0" indent="0" algn="l" rtl="0">
              <a:spcBef>
                <a:spcPts val="0"/>
              </a:spcBef>
              <a:spcAft>
                <a:spcPts val="0"/>
              </a:spcAft>
              <a:buNone/>
            </a:pPr>
            <a:r>
              <a:rPr lang="en-US" sz="3600" dirty="0"/>
              <a:t>How NC State has answered the call and delivered</a:t>
            </a:r>
          </a:p>
          <a:p>
            <a:pPr marL="0" lvl="0" indent="0" algn="l" rtl="0">
              <a:spcBef>
                <a:spcPts val="0"/>
              </a:spcBef>
              <a:spcAft>
                <a:spcPts val="0"/>
              </a:spcAft>
              <a:buNone/>
            </a:pPr>
            <a:r>
              <a:rPr lang="en-US" sz="3600" dirty="0"/>
              <a:t>Talk a bit about increasing national reputation</a:t>
            </a:r>
          </a:p>
          <a:p>
            <a:pPr marL="0" lvl="0" indent="0" algn="l" rtl="0">
              <a:spcBef>
                <a:spcPts val="0"/>
              </a:spcBef>
              <a:spcAft>
                <a:spcPts val="0"/>
              </a:spcAft>
              <a:buNone/>
            </a:pPr>
            <a:r>
              <a:rPr lang="en-US" sz="3600" dirty="0"/>
              <a:t>End with our recent Rankings &amp;Accolades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29" name="Google Shape;4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stating with basically a blank slate</a:t>
            </a:r>
          </a:p>
          <a:p>
            <a:endParaRPr lang="en-US" dirty="0"/>
          </a:p>
          <a:p>
            <a:r>
              <a:rPr lang="en-US" dirty="0"/>
              <a:t>The Venture Development process I created years ago</a:t>
            </a:r>
          </a:p>
          <a:p>
            <a:endParaRPr lang="en-US" dirty="0"/>
          </a:p>
          <a:p>
            <a:r>
              <a:rPr lang="en-US" dirty="0"/>
              <a:t>Details the process for researchers</a:t>
            </a:r>
          </a:p>
          <a:p>
            <a:endParaRPr lang="en-US" dirty="0"/>
          </a:p>
          <a:p>
            <a:r>
              <a:rPr lang="en-US" dirty="0"/>
              <a:t>Similar to what MIT’s Bill </a:t>
            </a:r>
            <a:r>
              <a:rPr lang="en-US" dirty="0" err="1"/>
              <a:t>Aulet</a:t>
            </a:r>
            <a:r>
              <a:rPr lang="en-US" dirty="0"/>
              <a:t> created – Disciplined Entrepreneurship except a closed track</a:t>
            </a:r>
          </a:p>
          <a:p>
            <a:endParaRPr lang="en-US" dirty="0"/>
          </a:p>
          <a:p>
            <a:r>
              <a:rPr lang="en-US" dirty="0"/>
              <a:t>“Bob Langer Model”</a:t>
            </a:r>
          </a:p>
          <a:p>
            <a:r>
              <a:rPr lang="en-US" dirty="0"/>
              <a:t>First NAI Fellow</a:t>
            </a:r>
          </a:p>
          <a:p>
            <a:r>
              <a:rPr lang="en-US" dirty="0"/>
              <a:t>Over 40 startups based on research from his lab</a:t>
            </a:r>
          </a:p>
          <a:p>
            <a:endParaRPr lang="en-US" dirty="0"/>
          </a:p>
          <a:p>
            <a:r>
              <a:rPr lang="en-US" dirty="0"/>
              <a:t>I looked at every phase and identified gaps and weaknesses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3557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601c428dd4_0_3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1601c428dd4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64daa7c85d_1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164daa7c85d_1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601c428dd4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g1601c428dd4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601c428dd4_0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NC State’s” gap funding program”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critical distinction.</a:t>
            </a:r>
          </a:p>
          <a:p>
            <a:pPr marL="0" lvl="0" indent="0" algn="l" rtl="0">
              <a:spcBef>
                <a:spcPts val="0"/>
              </a:spcBef>
              <a:spcAft>
                <a:spcPts val="0"/>
              </a:spcAft>
              <a:buNone/>
            </a:pPr>
            <a:r>
              <a:rPr lang="en-US" dirty="0"/>
              <a:t>CIF seeks research teams and projects that could benefit from additional funding to complete the R&amp;D necessary to advance technologies to a point where a startup can be launched, or NC State has stronger shot at finding an industry partner to license the technology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Our success has led to something new. We are working on securing our first philanthropic gift (~1$M) that recognizes and will support CIF awardees in scaling their startups.</a:t>
            </a:r>
          </a:p>
          <a:p>
            <a:pPr marL="0" lvl="0" indent="0" algn="l" rtl="0">
              <a:spcBef>
                <a:spcPts val="0"/>
              </a:spcBef>
              <a:spcAft>
                <a:spcPts val="0"/>
              </a:spcAft>
              <a:buNone/>
            </a:pPr>
            <a:r>
              <a:rPr lang="en-US" dirty="0"/>
              <a:t>Ironically is if from a UNC grad – who sees the value in what we have been doing.</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611" name="Google Shape;611;g1601c428dd4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8b3acab579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g18b3acab57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601c428dd4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1601c428dd4_0_2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0" name="Google Shape;640;g1601c428dd4_0_2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601c428dd4_0_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started applying in 2010</a:t>
            </a:r>
            <a:endParaRPr/>
          </a:p>
          <a:p>
            <a:pPr marL="0" lvl="0" indent="0" algn="l" rtl="0">
              <a:spcBef>
                <a:spcPts val="0"/>
              </a:spcBef>
              <a:spcAft>
                <a:spcPts val="0"/>
              </a:spcAft>
              <a:buNone/>
            </a:pPr>
            <a:r>
              <a:rPr lang="en-US"/>
              <a:t>turned down so many times I can’t remember but finally got it in 2017</a:t>
            </a:r>
            <a:endParaRPr/>
          </a:p>
          <a:p>
            <a:pPr marL="0" lvl="0" indent="0" algn="l" rtl="0">
              <a:spcBef>
                <a:spcPts val="0"/>
              </a:spcBef>
              <a:spcAft>
                <a:spcPts val="0"/>
              </a:spcAft>
              <a:buNone/>
            </a:pPr>
            <a:r>
              <a:rPr lang="en-US"/>
              <a:t>once the hooks are in - you know me - I gotta goto work</a:t>
            </a:r>
            <a:endParaRPr/>
          </a:p>
        </p:txBody>
      </p:sp>
      <p:sp>
        <p:nvSpPr>
          <p:cNvPr id="658" name="Google Shape;658;g1601c428dd4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817db42e8c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1817db42e8c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 was an economic developer that was asked to lead the New Ventures efforts.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 will end the presentation with some accolades and rankings….but as good as they might be we have to remember where we started</a:t>
            </a:r>
          </a:p>
          <a:p>
            <a:pPr marL="0" lvl="0" indent="0" algn="l" rtl="0">
              <a:lnSpc>
                <a:spcPct val="100000"/>
              </a:lnSpc>
              <a:spcBef>
                <a:spcPts val="0"/>
              </a:spcBef>
              <a:spcAft>
                <a:spcPts val="0"/>
              </a:spcAft>
              <a:buSzPts val="1400"/>
              <a:buNone/>
            </a:pPr>
            <a:r>
              <a:rPr lang="en-US" dirty="0"/>
              <a:t>My blood starts to boil </a:t>
            </a:r>
            <a:r>
              <a:rPr lang="en-US" dirty="0" err="1"/>
              <a:t>everytime</a:t>
            </a:r>
            <a:r>
              <a:rPr lang="en-US" dirty="0"/>
              <a:t> I step on the floor</a:t>
            </a:r>
          </a:p>
          <a:p>
            <a:pPr marL="0" lvl="0" indent="0" algn="l" rtl="0">
              <a:lnSpc>
                <a:spcPct val="100000"/>
              </a:lnSpc>
              <a:spcBef>
                <a:spcPts val="0"/>
              </a:spcBef>
              <a:spcAft>
                <a:spcPts val="0"/>
              </a:spcAft>
              <a:buSzPts val="1400"/>
              <a:buNone/>
            </a:pPr>
            <a:r>
              <a:rPr lang="en-US" dirty="0"/>
              <a:t>No investor wants to do business with you, no one likes you</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 have led the office and changed the name in 2018</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20Who are we?</a:t>
            </a:r>
          </a:p>
          <a:p>
            <a:pPr marL="0" lvl="0" indent="0" algn="l" rtl="0">
              <a:lnSpc>
                <a:spcPct val="100000"/>
              </a:lnSpc>
              <a:spcBef>
                <a:spcPts val="0"/>
              </a:spcBef>
              <a:spcAft>
                <a:spcPts val="0"/>
              </a:spcAft>
              <a:buSzPts val="1400"/>
              <a:buNone/>
            </a:pPr>
            <a:r>
              <a:rPr lang="en-US" dirty="0"/>
              <a:t>3 name changes reflecting national trends since ‘84</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What were key NC State commercialization successes historically that drove this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How are we funded – one of the 11%-16% of TTOs nationally that are self supporting, until this year based on a number of factors that I won’t get into here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444" name="Google Shape;444;g1817db42e8c_0_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601c428dd4_0_1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Calculated very difficult decision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67" name="Google Shape;667;g1601c428dd4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601c428dd4_0_2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g1601c428dd4_0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601c428dd4_0_2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3" name="Google Shape;683;g1601c428dd4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601c428dd4_0_2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g1601c428dd4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881af7145a_4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g1881af7145a_4_1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601c428dd4_0_3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“if there is anyone who can pull this off - its us”</a:t>
            </a:r>
            <a:endParaRPr/>
          </a:p>
        </p:txBody>
      </p:sp>
      <p:sp>
        <p:nvSpPr>
          <p:cNvPr id="736" name="Google Shape;736;g1601c428dd4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601c428dd4_0_2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4" name="Google Shape;744;g1601c428dd4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613600c57e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613600c57e_0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4" name="Google Shape;794;g1613600c57e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601c428dd4_0_3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same as previous slide</a:t>
            </a:r>
            <a:br>
              <a:rPr lang="en-US"/>
            </a:br>
            <a:r>
              <a:rPr lang="en-US"/>
              <a:t>for us visual folk</a:t>
            </a:r>
            <a:endParaRPr/>
          </a:p>
          <a:p>
            <a:pPr marL="0" lvl="0" indent="0" algn="l" rtl="0">
              <a:spcBef>
                <a:spcPts val="0"/>
              </a:spcBef>
              <a:spcAft>
                <a:spcPts val="0"/>
              </a:spcAft>
              <a:buNone/>
            </a:pPr>
            <a:endParaRPr/>
          </a:p>
        </p:txBody>
      </p:sp>
      <p:sp>
        <p:nvSpPr>
          <p:cNvPr id="832" name="Google Shape;832;g1601c428dd4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6bcd3bce40_3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7" name="Google Shape;847;g16bcd3bce40_3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a:extLst>
            <a:ext uri="{FF2B5EF4-FFF2-40B4-BE49-F238E27FC236}">
              <a16:creationId xmlns:a16="http://schemas.microsoft.com/office/drawing/2014/main" id="{2F3C7654-1C73-EB50-7771-7598DC2386CF}"/>
            </a:ext>
          </a:extLst>
        </p:cNvPr>
        <p:cNvGrpSpPr/>
        <p:nvPr/>
      </p:nvGrpSpPr>
      <p:grpSpPr>
        <a:xfrm>
          <a:off x="0" y="0"/>
          <a:ext cx="0" cy="0"/>
          <a:chOff x="0" y="0"/>
          <a:chExt cx="0" cy="0"/>
        </a:xfrm>
      </p:grpSpPr>
      <p:sp>
        <p:nvSpPr>
          <p:cNvPr id="442" name="Google Shape;442;g1817db42e8c_0_171:notes">
            <a:extLst>
              <a:ext uri="{FF2B5EF4-FFF2-40B4-BE49-F238E27FC236}">
                <a16:creationId xmlns:a16="http://schemas.microsoft.com/office/drawing/2014/main" id="{09C913A9-F687-BD5F-3C34-C0319BAE50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1817db42e8c_0_171:notes">
            <a:extLst>
              <a:ext uri="{FF2B5EF4-FFF2-40B4-BE49-F238E27FC236}">
                <a16:creationId xmlns:a16="http://schemas.microsoft.com/office/drawing/2014/main" id="{9AD74AA3-A23F-84D6-0BB7-37E7FD7383F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 was an economic developer that was asked to lead the New Ventures efforts.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 will end the presentation with some accolades and rankings….but as good as they might be we have to remember where we started</a:t>
            </a:r>
          </a:p>
          <a:p>
            <a:pPr marL="0" lvl="0" indent="0" algn="l" rtl="0">
              <a:lnSpc>
                <a:spcPct val="100000"/>
              </a:lnSpc>
              <a:spcBef>
                <a:spcPts val="0"/>
              </a:spcBef>
              <a:spcAft>
                <a:spcPts val="0"/>
              </a:spcAft>
              <a:buSzPts val="1400"/>
              <a:buNone/>
            </a:pPr>
            <a:r>
              <a:rPr lang="en-US" dirty="0"/>
              <a:t>My blood starts to boil </a:t>
            </a:r>
            <a:r>
              <a:rPr lang="en-US" dirty="0" err="1"/>
              <a:t>everytime</a:t>
            </a:r>
            <a:r>
              <a:rPr lang="en-US" dirty="0"/>
              <a:t> I step on the floor</a:t>
            </a:r>
          </a:p>
          <a:p>
            <a:pPr marL="0" lvl="0" indent="0" algn="l" rtl="0">
              <a:lnSpc>
                <a:spcPct val="100000"/>
              </a:lnSpc>
              <a:spcBef>
                <a:spcPts val="0"/>
              </a:spcBef>
              <a:spcAft>
                <a:spcPts val="0"/>
              </a:spcAft>
              <a:buSzPts val="1400"/>
              <a:buNone/>
            </a:pPr>
            <a:r>
              <a:rPr lang="en-US" dirty="0"/>
              <a:t>No investor wants to do business with you, no one likes you</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 have led the office and changed the name in 2018</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20Who are we?</a:t>
            </a:r>
          </a:p>
          <a:p>
            <a:pPr marL="0" lvl="0" indent="0" algn="l" rtl="0">
              <a:lnSpc>
                <a:spcPct val="100000"/>
              </a:lnSpc>
              <a:spcBef>
                <a:spcPts val="0"/>
              </a:spcBef>
              <a:spcAft>
                <a:spcPts val="0"/>
              </a:spcAft>
              <a:buSzPts val="1400"/>
              <a:buNone/>
            </a:pPr>
            <a:r>
              <a:rPr lang="en-US" dirty="0"/>
              <a:t>3 name changes reflecting national trends since ‘84</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What were key NC State commercialization successes historically that drove this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How are we funded – one of the 11%-16% of TTOs nationally that are self supporting, until this year based on a number of factors that I won’t get into here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444" name="Google Shape;444;g1817db42e8c_0_171:notes">
            <a:extLst>
              <a:ext uri="{FF2B5EF4-FFF2-40B4-BE49-F238E27FC236}">
                <a16:creationId xmlns:a16="http://schemas.microsoft.com/office/drawing/2014/main" id="{11362B78-82A1-C149-33AF-D09B1F7BC857}"/>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extLst>
      <p:ext uri="{BB962C8B-B14F-4D97-AF65-F5344CB8AC3E}">
        <p14:creationId xmlns:p14="http://schemas.microsoft.com/office/powerpoint/2010/main" val="2955286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601c428dd4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1601c428dd4_0_2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After that we went to work to build a world-class support system</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These are a few of our offerings</a:t>
            </a:r>
            <a:endParaRPr sz="1200" b="0" i="0" u="none" strike="noStrike" cap="none" dirty="0">
              <a:solidFill>
                <a:schemeClr val="dk1"/>
              </a:solidFill>
              <a:latin typeface="Calibri"/>
              <a:ea typeface="Calibri"/>
              <a:cs typeface="Calibri"/>
              <a:sym typeface="Calibri"/>
            </a:endParaRPr>
          </a:p>
        </p:txBody>
      </p:sp>
      <p:sp>
        <p:nvSpPr>
          <p:cNvPr id="640" name="Google Shape;640;g1601c428dd4_0_2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8b3acab579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When CIF was launched we changed the Daugherty Endowment business model from its’ original form of funding research projects to funding startups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ROI went from nothing to 125:1</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Since its establishment in 2008, $618,847 has been invested in 52 companies and 2 research projects. </a:t>
            </a:r>
            <a:r>
              <a:rPr lang="en-US" sz="1800" b="1" i="0" u="none" strike="noStrike" dirty="0">
                <a:solidFill>
                  <a:srgbClr val="000000"/>
                </a:solidFill>
                <a:effectLst/>
                <a:latin typeface="Arial" panose="020B0604020202020204" pitchFamily="34" charset="0"/>
              </a:rPr>
              <a:t>Funded companies have gone on to raise $22 million.</a:t>
            </a:r>
            <a:endParaRPr dirty="0"/>
          </a:p>
        </p:txBody>
      </p:sp>
      <p:sp>
        <p:nvSpPr>
          <p:cNvPr id="631" name="Google Shape;631;g18b3acab57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601c428dd4_0_1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Calculated very difficult decision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Decided to partner with one the original NSF I-Corps Nodes representing the DC area, the Southern Node asked us to join them as well, led by GA Tech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just completed our third year: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Two strategic takeaways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leveraged our Creative Service team to reshoot and consolidate 10 years of the video creation that the Dc area had created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say that it was an improvement in appearance, messaging, and marketing is very understated.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67" name="Google Shape;667;g1601c428dd4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NSF I-Corps impact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1523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601c428dd4_0_3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1601c428dd4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64daa7c85d_1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164daa7c85d_1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601c428dd4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g1601c428dd4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601c428dd4_0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1" name="Google Shape;611;g1601c428dd4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881af7145a_4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g1881af7145a_4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8b3acab57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18b3acab57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77" name="Google Shape;477;g18b3acab57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8b3acab579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g18b3acab57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601c428dd4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1601c428dd4_0_2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0" name="Google Shape;640;g1601c428dd4_0_2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601c428dd4_0_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started applying in 2010</a:t>
            </a:r>
            <a:endParaRPr/>
          </a:p>
          <a:p>
            <a:pPr marL="0" lvl="0" indent="0" algn="l" rtl="0">
              <a:spcBef>
                <a:spcPts val="0"/>
              </a:spcBef>
              <a:spcAft>
                <a:spcPts val="0"/>
              </a:spcAft>
              <a:buNone/>
            </a:pPr>
            <a:r>
              <a:rPr lang="en-US"/>
              <a:t>turned down so many times I can’t remember but finally got it in 2017</a:t>
            </a:r>
            <a:endParaRPr/>
          </a:p>
          <a:p>
            <a:pPr marL="0" lvl="0" indent="0" algn="l" rtl="0">
              <a:spcBef>
                <a:spcPts val="0"/>
              </a:spcBef>
              <a:spcAft>
                <a:spcPts val="0"/>
              </a:spcAft>
              <a:buNone/>
            </a:pPr>
            <a:r>
              <a:rPr lang="en-US"/>
              <a:t>once the hooks are in - you know me - I gotta goto work</a:t>
            </a:r>
            <a:endParaRPr/>
          </a:p>
        </p:txBody>
      </p:sp>
      <p:sp>
        <p:nvSpPr>
          <p:cNvPr id="658" name="Google Shape;658;g1601c428dd4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601c428dd4_0_1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Calculated very difficult decision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67" name="Google Shape;667;g1601c428dd4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601c428dd4_0_2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g1601c428dd4_0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601c428dd4_0_2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3" name="Google Shape;683;g1601c428dd4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601c428dd4_0_2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g1601c428dd4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881af7145a_4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g1881af7145a_4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601c428dd4_0_3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Duke started one and asked NC State and UNC to create one as well.</a:t>
            </a:r>
          </a:p>
          <a:p>
            <a:pPr marL="0" lvl="0" indent="0" algn="l" rtl="0">
              <a:spcBef>
                <a:spcPts val="0"/>
              </a:spcBef>
              <a:spcAft>
                <a:spcPts val="0"/>
              </a:spcAft>
              <a:buNone/>
            </a:pPr>
            <a:r>
              <a:rPr lang="en-US" dirty="0"/>
              <a:t>It was so much different at a public university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there is anyone who can pull this off - its us,” quote to Kelly.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wrote NC State’s plan, won several grants and again with gracious support from Chancellor Woodson, our office, the Kenan Institute, the EDA, and NC IDEA.</a:t>
            </a:r>
            <a:endParaRPr dirty="0"/>
          </a:p>
        </p:txBody>
      </p:sp>
      <p:sp>
        <p:nvSpPr>
          <p:cNvPr id="736" name="Google Shape;736;g1601c428dd4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601c428dd4_0_2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4" name="Google Shape;744;g1601c428dd4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64daa7c85d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164daa7c85d_1_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88" name="Google Shape;488;g164daa7c85d_1_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6bcd3bce40_3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7" name="Google Shape;847;g16bcd3bce40_3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817db42e8c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1817db42e8c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g1817db42e8c_0_2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601c428dd4_0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Rankings arrive in various flavors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AUTM is our national trade organization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think that the think-tank or think and do tanks tell a more complete picture</a:t>
            </a:r>
            <a:endParaRPr dirty="0"/>
          </a:p>
        </p:txBody>
      </p:sp>
      <p:sp>
        <p:nvSpPr>
          <p:cNvPr id="775" name="Google Shape;775;g1601c428dd4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613600c57e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613600c57e_0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4" name="Google Shape;794;g1613600c57e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8b3acab579_0_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5" name="Google Shape;805;g18b3acab579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601c428dd4_0_3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same as previous slide</a:t>
            </a:r>
            <a:br>
              <a:rPr lang="en-US"/>
            </a:br>
            <a:r>
              <a:rPr lang="en-US"/>
              <a:t>for us visual folk</a:t>
            </a:r>
            <a:endParaRPr/>
          </a:p>
          <a:p>
            <a:pPr marL="0" lvl="0" indent="0" algn="l" rtl="0">
              <a:spcBef>
                <a:spcPts val="0"/>
              </a:spcBef>
              <a:spcAft>
                <a:spcPts val="0"/>
              </a:spcAft>
              <a:buNone/>
            </a:pPr>
            <a:endParaRPr/>
          </a:p>
        </p:txBody>
      </p:sp>
      <p:sp>
        <p:nvSpPr>
          <p:cNvPr id="832" name="Google Shape;832;g1601c428dd4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64daa7c85d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164daa7c85d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todays age</a:t>
            </a:r>
            <a:endParaRPr/>
          </a:p>
          <a:p>
            <a:pPr marL="0" lvl="0" indent="0" algn="l" rtl="0">
              <a:lnSpc>
                <a:spcPct val="100000"/>
              </a:lnSpc>
              <a:spcBef>
                <a:spcPts val="0"/>
              </a:spcBef>
              <a:spcAft>
                <a:spcPts val="0"/>
              </a:spcAft>
              <a:buSzPts val="1400"/>
              <a:buNone/>
            </a:pPr>
            <a:r>
              <a:rPr lang="en-US"/>
              <a:t>People need to believe in science</a:t>
            </a:r>
            <a:endParaRPr/>
          </a:p>
          <a:p>
            <a:pPr marL="0" lvl="0" indent="0" algn="l" rtl="0">
              <a:lnSpc>
                <a:spcPct val="100000"/>
              </a:lnSpc>
              <a:spcBef>
                <a:spcPts val="0"/>
              </a:spcBef>
              <a:spcAft>
                <a:spcPts val="0"/>
              </a:spcAft>
              <a:buSzPts val="1400"/>
              <a:buNone/>
            </a:pPr>
            <a:r>
              <a:rPr lang="en-US"/>
              <a:t>People need to understand that “sources” of truth matter</a:t>
            </a:r>
            <a:endParaRPr/>
          </a:p>
          <a:p>
            <a:pPr marL="0" lvl="0" indent="0" algn="l" rtl="0">
              <a:lnSpc>
                <a:spcPct val="100000"/>
              </a:lnSpc>
              <a:spcBef>
                <a:spcPts val="0"/>
              </a:spcBef>
              <a:spcAft>
                <a:spcPts val="0"/>
              </a:spcAft>
              <a:buSzPts val="1400"/>
              <a:buNone/>
            </a:pPr>
            <a:endParaRPr/>
          </a:p>
          <a:p>
            <a:pPr marL="342900" lvl="0" indent="-342900" algn="l" rtl="0">
              <a:lnSpc>
                <a:spcPct val="100000"/>
              </a:lnSpc>
              <a:spcBef>
                <a:spcPts val="0"/>
              </a:spcBef>
              <a:spcAft>
                <a:spcPts val="0"/>
              </a:spcAft>
              <a:buClr>
                <a:schemeClr val="dk1"/>
              </a:buClr>
              <a:buSzPts val="2800"/>
              <a:buChar char="•"/>
            </a:pPr>
            <a:r>
              <a:rPr lang="en-US" sz="2800">
                <a:latin typeface="Arial"/>
                <a:ea typeface="Arial"/>
                <a:cs typeface="Arial"/>
                <a:sym typeface="Arial"/>
              </a:rPr>
              <a:t>Staff</a:t>
            </a:r>
            <a:endParaRPr sz="2400">
              <a:latin typeface="Arial"/>
              <a:ea typeface="Arial"/>
              <a:cs typeface="Arial"/>
              <a:sym typeface="Arial"/>
            </a:endParaRPr>
          </a:p>
          <a:p>
            <a:pPr marL="342900" lvl="0" indent="-342900" algn="l" rtl="0">
              <a:lnSpc>
                <a:spcPct val="100000"/>
              </a:lnSpc>
              <a:spcBef>
                <a:spcPts val="560"/>
              </a:spcBef>
              <a:spcAft>
                <a:spcPts val="0"/>
              </a:spcAft>
              <a:buClr>
                <a:schemeClr val="dk1"/>
              </a:buClr>
              <a:buSzPts val="2800"/>
              <a:buChar char="•"/>
            </a:pPr>
            <a:r>
              <a:rPr lang="en-US" sz="2800">
                <a:latin typeface="Arial"/>
                <a:ea typeface="Arial"/>
                <a:cs typeface="Arial"/>
                <a:sym typeface="Arial"/>
              </a:rPr>
              <a:t>Compliance with sponsored research rules and regulations</a:t>
            </a:r>
            <a:endParaRPr sz="2400">
              <a:latin typeface="Arial"/>
              <a:ea typeface="Arial"/>
              <a:cs typeface="Arial"/>
              <a:sym typeface="Arial"/>
            </a:endParaRPr>
          </a:p>
          <a:p>
            <a:pPr marL="342900" lvl="0" indent="-342900" algn="l" rtl="0">
              <a:lnSpc>
                <a:spcPct val="100000"/>
              </a:lnSpc>
              <a:spcBef>
                <a:spcPts val="560"/>
              </a:spcBef>
              <a:spcAft>
                <a:spcPts val="0"/>
              </a:spcAft>
              <a:buClr>
                <a:schemeClr val="dk1"/>
              </a:buClr>
              <a:buSzPts val="2800"/>
              <a:buChar char="•"/>
            </a:pPr>
            <a:r>
              <a:rPr lang="en-US" sz="2800">
                <a:latin typeface="Arial"/>
                <a:ea typeface="Arial"/>
                <a:cs typeface="Arial"/>
                <a:sym typeface="Arial"/>
              </a:rPr>
              <a:t>Responsibility for commercializing university intellectual property</a:t>
            </a:r>
            <a:endParaRPr sz="2400">
              <a:latin typeface="Arial"/>
              <a:ea typeface="Arial"/>
              <a:cs typeface="Arial"/>
              <a:sym typeface="Arial"/>
            </a:endParaRPr>
          </a:p>
          <a:p>
            <a:pPr marL="342900" lvl="0" indent="-342900" algn="l" rtl="0">
              <a:lnSpc>
                <a:spcPct val="100000"/>
              </a:lnSpc>
              <a:spcBef>
                <a:spcPts val="560"/>
              </a:spcBef>
              <a:spcAft>
                <a:spcPts val="0"/>
              </a:spcAft>
              <a:buClr>
                <a:schemeClr val="dk1"/>
              </a:buClr>
              <a:buSzPts val="2800"/>
              <a:buChar char="•"/>
            </a:pPr>
            <a:r>
              <a:rPr lang="en-US" sz="2800">
                <a:latin typeface="Arial"/>
                <a:ea typeface="Arial"/>
                <a:cs typeface="Arial"/>
                <a:sym typeface="Arial"/>
              </a:rPr>
              <a:t>Very difficult positions between parties:</a:t>
            </a:r>
            <a:endParaRPr sz="2400">
              <a:latin typeface="Arial"/>
              <a:ea typeface="Arial"/>
              <a:cs typeface="Arial"/>
              <a:sym typeface="Arial"/>
            </a:endParaRPr>
          </a:p>
          <a:p>
            <a:pPr marL="742950" lvl="1" indent="-285750" algn="l" rtl="0">
              <a:lnSpc>
                <a:spcPct val="100000"/>
              </a:lnSpc>
              <a:spcBef>
                <a:spcPts val="560"/>
              </a:spcBef>
              <a:spcAft>
                <a:spcPts val="0"/>
              </a:spcAft>
              <a:buClr>
                <a:schemeClr val="dk1"/>
              </a:buClr>
              <a:buSzPts val="2800"/>
              <a:buChar char="–"/>
            </a:pPr>
            <a:r>
              <a:rPr lang="en-US" sz="2800">
                <a:latin typeface="Arial"/>
                <a:ea typeface="Arial"/>
                <a:cs typeface="Arial"/>
                <a:sym typeface="Arial"/>
              </a:rPr>
              <a:t>Federal Government</a:t>
            </a:r>
            <a:endParaRPr sz="2400">
              <a:latin typeface="Arial"/>
              <a:ea typeface="Arial"/>
              <a:cs typeface="Arial"/>
              <a:sym typeface="Arial"/>
            </a:endParaRPr>
          </a:p>
          <a:p>
            <a:pPr marL="742950" lvl="1" indent="-285750" algn="l" rtl="0">
              <a:lnSpc>
                <a:spcPct val="100000"/>
              </a:lnSpc>
              <a:spcBef>
                <a:spcPts val="560"/>
              </a:spcBef>
              <a:spcAft>
                <a:spcPts val="0"/>
              </a:spcAft>
              <a:buClr>
                <a:schemeClr val="dk1"/>
              </a:buClr>
              <a:buSzPts val="2800"/>
              <a:buChar char="–"/>
            </a:pPr>
            <a:r>
              <a:rPr lang="en-US" sz="2800">
                <a:latin typeface="Arial"/>
                <a:ea typeface="Arial"/>
                <a:cs typeface="Arial"/>
                <a:sym typeface="Arial"/>
              </a:rPr>
              <a:t>Faculty inventors</a:t>
            </a:r>
            <a:endParaRPr sz="2400">
              <a:latin typeface="Arial"/>
              <a:ea typeface="Arial"/>
              <a:cs typeface="Arial"/>
              <a:sym typeface="Arial"/>
            </a:endParaRPr>
          </a:p>
          <a:p>
            <a:pPr marL="742950" lvl="1" indent="-285750" algn="l" rtl="0">
              <a:lnSpc>
                <a:spcPct val="100000"/>
              </a:lnSpc>
              <a:spcBef>
                <a:spcPts val="560"/>
              </a:spcBef>
              <a:spcAft>
                <a:spcPts val="0"/>
              </a:spcAft>
              <a:buClr>
                <a:schemeClr val="dk1"/>
              </a:buClr>
              <a:buSzPts val="2800"/>
              <a:buChar char="–"/>
            </a:pPr>
            <a:r>
              <a:rPr lang="en-US" sz="2800">
                <a:latin typeface="Arial"/>
                <a:ea typeface="Arial"/>
                <a:cs typeface="Arial"/>
                <a:sym typeface="Arial"/>
              </a:rPr>
              <a:t>Licensees</a:t>
            </a:r>
            <a:endParaRPr sz="2400">
              <a:latin typeface="Arial"/>
              <a:ea typeface="Arial"/>
              <a:cs typeface="Arial"/>
              <a:sym typeface="Arial"/>
            </a:endParaRPr>
          </a:p>
          <a:p>
            <a:pPr marL="742950" lvl="1" indent="-285750" algn="l" rtl="0">
              <a:lnSpc>
                <a:spcPct val="100000"/>
              </a:lnSpc>
              <a:spcBef>
                <a:spcPts val="560"/>
              </a:spcBef>
              <a:spcAft>
                <a:spcPts val="0"/>
              </a:spcAft>
              <a:buClr>
                <a:schemeClr val="dk1"/>
              </a:buClr>
              <a:buSzPts val="2800"/>
              <a:buChar char="–"/>
            </a:pPr>
            <a:r>
              <a:rPr lang="en-US" sz="2800">
                <a:latin typeface="Arial"/>
                <a:ea typeface="Arial"/>
                <a:cs typeface="Arial"/>
                <a:sym typeface="Arial"/>
              </a:rPr>
              <a:t>Industry Sponsors</a:t>
            </a:r>
            <a:endParaRPr sz="2400">
              <a:latin typeface="Arial"/>
              <a:ea typeface="Arial"/>
              <a:cs typeface="Arial"/>
              <a:sym typeface="Arial"/>
            </a:endParaRPr>
          </a:p>
          <a:p>
            <a:pPr marL="742950" lvl="1" indent="-285750" algn="l" rtl="0">
              <a:lnSpc>
                <a:spcPct val="100000"/>
              </a:lnSpc>
              <a:spcBef>
                <a:spcPts val="560"/>
              </a:spcBef>
              <a:spcAft>
                <a:spcPts val="0"/>
              </a:spcAft>
              <a:buClr>
                <a:schemeClr val="dk1"/>
              </a:buClr>
              <a:buSzPts val="2800"/>
              <a:buChar char="–"/>
            </a:pPr>
            <a:r>
              <a:rPr lang="en-US" sz="2800">
                <a:latin typeface="Arial"/>
                <a:ea typeface="Arial"/>
                <a:cs typeface="Arial"/>
                <a:sym typeface="Arial"/>
              </a:rPr>
              <a:t>Startups</a:t>
            </a:r>
            <a:endParaRPr/>
          </a:p>
          <a:p>
            <a:pPr marL="0" lvl="0" indent="0" algn="l" rtl="0">
              <a:lnSpc>
                <a:spcPct val="100000"/>
              </a:lnSpc>
              <a:spcBef>
                <a:spcPts val="0"/>
              </a:spcBef>
              <a:spcAft>
                <a:spcPts val="0"/>
              </a:spcAft>
              <a:buSzPts val="1400"/>
              <a:buNone/>
            </a:pPr>
            <a:r>
              <a:rPr lang="en-US"/>
              <a:t>	`</a:t>
            </a:r>
            <a:endParaRPr/>
          </a:p>
        </p:txBody>
      </p:sp>
      <p:sp>
        <p:nvSpPr>
          <p:cNvPr id="855" name="Google Shape;855;g164daa7c85d_1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64daa7c85d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g164daa7c85d_1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31" name="Google Shape;931;g164daa7c85d_1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64daa7c85d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164daa7c85d_1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1" name="Google Shape;971;g164daa7c85d_1_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Heartland Forward  most recent accolade.</a:t>
            </a:r>
          </a:p>
          <a:p>
            <a:endParaRPr lang="en-US" sz="1200" dirty="0">
              <a:latin typeface="+mn-lt"/>
            </a:endParaRPr>
          </a:p>
          <a:p>
            <a:endParaRPr lang="en-US" sz="1200" dirty="0">
              <a:latin typeface="+mn-lt"/>
            </a:endParaRPr>
          </a:p>
          <a:p>
            <a:r>
              <a:rPr lang="en-US" sz="1200" dirty="0">
                <a:latin typeface="+mn-lt"/>
              </a:rPr>
              <a:t>GW Bush - Outranked Duke, Harvard Ohio State, UNC, SUNY, University of Utah</a:t>
            </a:r>
          </a:p>
          <a:p>
            <a:endParaRPr lang="en-US" sz="1200" dirty="0">
              <a:latin typeface="+mn-lt"/>
            </a:endParaRPr>
          </a:p>
          <a:p>
            <a:endParaRPr lang="en-US" sz="1200" dirty="0">
              <a:latin typeface="+mn-lt"/>
            </a:endParaRPr>
          </a:p>
          <a:p>
            <a:endParaRPr lang="en-US" sz="1200" dirty="0">
              <a:latin typeface="+mn-lt"/>
            </a:endParaRPr>
          </a:p>
          <a:p>
            <a:endParaRPr lang="en-US" sz="1200" dirty="0">
              <a:latin typeface="+mn-lt"/>
            </a:endParaRPr>
          </a:p>
          <a:p>
            <a:r>
              <a:rPr lang="en-US" sz="1200" dirty="0">
                <a:latin typeface="+mn-lt"/>
              </a:rPr>
              <a:t>Milken – (2017) only university recognized in the mid-Atlantic region [a 9 state +DC) boundary</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Worthy of note is the geographical distance between NC State and our closest Milken ranked peers. There are no others in North Carolina (not Duke or UNC), and none in the following states:</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South Carolina</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Virginia</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West Virginia</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Maryland</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Washington DC</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Tennessee</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Kentucky</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Georgia</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Alabama</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mn-lt"/>
              </a:rPr>
              <a:t>Mississippi</a:t>
            </a:r>
          </a:p>
          <a:p>
            <a:r>
              <a:rPr lang="en-US" sz="1200" dirty="0">
                <a:latin typeface="+mn-lt"/>
              </a:rPr>
              <a:t> </a:t>
            </a:r>
          </a:p>
          <a:p>
            <a:r>
              <a:rPr lang="en-US" sz="1200" dirty="0">
                <a:latin typeface="+mn-lt"/>
              </a:rPr>
              <a:t>I need a memory technique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98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881af7145a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881af7145a_2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rPr>
              <a:t>The NAI Fellows Program was established to highlight academic inventors who have demonstrated a prolific spirit of innovation in creating or facilitating outstanding inventions that have made a tangible impact on quality of life, economic development and the welfare of society. Election to NAI Fellow status is the highest professional distinction accorded solely to academic inventors.</a:t>
            </a:r>
            <a:endParaRPr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800"/>
              </a:spcBef>
              <a:spcAft>
                <a:spcPts val="0"/>
              </a:spcAft>
              <a:buClr>
                <a:schemeClr val="dk1"/>
              </a:buClr>
              <a:buSzPts val="1100"/>
              <a:buFont typeface="Arial"/>
              <a:buNone/>
            </a:pPr>
            <a:r>
              <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rPr>
              <a:t>The NAI Fellow program has 1,567 Fellows worldwide representing more than 300 prestigious universities and governmental and non-profit research institutes. Collectively, the Fellows hold more than 53,000 issued U.S. patents, which have generated over 13,000 licensed technologies, 3,200 companies and created more than 1 million jobs. In addition, over $3 trillion in revenue has been generated based on NAI Fellow discoveries.</a:t>
            </a:r>
            <a:endParaRPr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800"/>
              </a:spcBef>
              <a:spcAft>
                <a:spcPts val="0"/>
              </a:spcAft>
              <a:buNone/>
            </a:pPr>
            <a:r>
              <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rPr>
              <a:t>Among all NAI Fellows, there are 165 presidents and senior leaders of research universities, governmental and non-profit research institutes; about 642 members of the National Academies of Science, Engineering and Medicine; about 45 inductees of the National Inventors Hall of Fame; 63 recipients of the U.S. National Medal of Technology and Innovation and U.S. National Medal of Science; and 45 Nobel Laureates, among other awards and distinctions.</a:t>
            </a:r>
            <a:endParaRPr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800"/>
              </a:spcBef>
              <a:spcAft>
                <a:spcPts val="800"/>
              </a:spcAft>
              <a:buClr>
                <a:schemeClr val="dk1"/>
              </a:buClr>
              <a:buSzPts val="1100"/>
              <a:buFont typeface="Arial"/>
              <a:buNone/>
            </a:pPr>
            <a:r>
              <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rPr>
              <a:t>NC State had 3 inductees in 2022 out of 27.</a:t>
            </a:r>
          </a:p>
          <a:p>
            <a:pPr marL="0" lvl="0" indent="0" algn="l" rtl="0">
              <a:lnSpc>
                <a:spcPct val="115000"/>
              </a:lnSpc>
              <a:spcBef>
                <a:spcPts val="800"/>
              </a:spcBef>
              <a:spcAft>
                <a:spcPts val="800"/>
              </a:spcAft>
              <a:buClr>
                <a:schemeClr val="dk1"/>
              </a:buClr>
              <a:buSzPts val="1100"/>
              <a:buFont typeface="Arial"/>
              <a:buNone/>
            </a:pPr>
            <a:endPar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800"/>
              </a:spcBef>
              <a:spcAft>
                <a:spcPts val="800"/>
              </a:spcAft>
              <a:buClr>
                <a:schemeClr val="dk1"/>
              </a:buClr>
              <a:buSzPts val="1100"/>
              <a:buFont typeface="Arial"/>
              <a:buNone/>
            </a:pPr>
            <a:endPar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800"/>
              </a:spcBef>
              <a:spcAft>
                <a:spcPts val="800"/>
              </a:spcAft>
              <a:buClr>
                <a:schemeClr val="dk1"/>
              </a:buClr>
              <a:buSzPts val="1100"/>
              <a:buFont typeface="Arial"/>
              <a:buNone/>
            </a:pPr>
            <a:r>
              <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rPr>
              <a:t>NC State has 8</a:t>
            </a:r>
          </a:p>
          <a:p>
            <a:pPr marL="0" lvl="0" indent="0" algn="l" rtl="0">
              <a:lnSpc>
                <a:spcPct val="115000"/>
              </a:lnSpc>
              <a:spcBef>
                <a:spcPts val="800"/>
              </a:spcBef>
              <a:spcAft>
                <a:spcPts val="800"/>
              </a:spcAft>
              <a:buClr>
                <a:schemeClr val="dk1"/>
              </a:buClr>
              <a:buSzPts val="1100"/>
              <a:buFont typeface="Arial"/>
              <a:buNone/>
            </a:pPr>
            <a:endPar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800"/>
              </a:spcBef>
              <a:spcAft>
                <a:spcPts val="800"/>
              </a:spcAft>
              <a:buClr>
                <a:schemeClr val="dk1"/>
              </a:buClr>
              <a:buSzPts val="1100"/>
              <a:buFont typeface="Arial"/>
              <a:buNone/>
            </a:pPr>
            <a:r>
              <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rPr>
              <a:t>UNC has 3</a:t>
            </a:r>
          </a:p>
          <a:p>
            <a:pPr marL="0" lvl="0" indent="0" algn="l" rtl="0">
              <a:lnSpc>
                <a:spcPct val="115000"/>
              </a:lnSpc>
              <a:spcBef>
                <a:spcPts val="800"/>
              </a:spcBef>
              <a:spcAft>
                <a:spcPts val="800"/>
              </a:spcAft>
              <a:buClr>
                <a:schemeClr val="dk1"/>
              </a:buClr>
              <a:buSzPts val="1100"/>
              <a:buFont typeface="Arial"/>
              <a:buNone/>
            </a:pPr>
            <a:endPar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800"/>
              </a:spcBef>
              <a:spcAft>
                <a:spcPts val="800"/>
              </a:spcAft>
              <a:buClr>
                <a:schemeClr val="dk1"/>
              </a:buClr>
              <a:buSzPts val="1100"/>
              <a:buFont typeface="Arial"/>
              <a:buNone/>
            </a:pPr>
            <a:r>
              <a:rPr lang="en-US"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rPr>
              <a:t>Duke has 1</a:t>
            </a:r>
          </a:p>
          <a:p>
            <a:pPr marL="0" lvl="0" indent="0" algn="l" rtl="0">
              <a:lnSpc>
                <a:spcPct val="115000"/>
              </a:lnSpc>
              <a:spcBef>
                <a:spcPts val="800"/>
              </a:spcBef>
              <a:spcAft>
                <a:spcPts val="800"/>
              </a:spcAft>
              <a:buClr>
                <a:schemeClr val="dk1"/>
              </a:buClr>
              <a:buSzPts val="1100"/>
              <a:buFont typeface="Arial"/>
              <a:buNone/>
            </a:pPr>
            <a:endParaRPr sz="1050" dirty="0">
              <a:solidFill>
                <a:srgbClr val="666666"/>
              </a:solidFill>
              <a:highlight>
                <a:schemeClr val="lt1"/>
              </a:highlight>
              <a:latin typeface="Source Sans Pro" panose="020B0503030403020204" pitchFamily="34" charset="0"/>
              <a:ea typeface="Source Sans Pro" panose="020B0503030403020204" pitchFamily="34" charset="0"/>
              <a:cs typeface="Source Sans Pro"/>
              <a:sym typeface="Source Sans Pro"/>
            </a:endParaRPr>
          </a:p>
        </p:txBody>
      </p:sp>
      <p:sp>
        <p:nvSpPr>
          <p:cNvPr id="494" name="Google Shape;494;g1881af7145a_2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1601c428dd4_0_3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mn-lt"/>
              </a:rPr>
              <a:t>Why is NC State 1</a:t>
            </a:r>
            <a:r>
              <a:rPr lang="en-US" baseline="30000" dirty="0">
                <a:latin typeface="+mn-lt"/>
              </a:rPr>
              <a:t>st</a:t>
            </a:r>
            <a:r>
              <a:rPr lang="en-US" dirty="0">
                <a:latin typeface="+mn-lt"/>
              </a:rPr>
              <a:t> in Options and Active Licenses &amp; Options?</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How has the US benefited from this rise in patenting?</a:t>
            </a:r>
          </a:p>
          <a:p>
            <a:pPr marL="0" lvl="0" indent="0" algn="l" rtl="0">
              <a:spcBef>
                <a:spcPts val="0"/>
              </a:spcBef>
              <a:spcAft>
                <a:spcPts val="0"/>
              </a:spcAft>
              <a:buNone/>
            </a:pPr>
            <a:r>
              <a:rPr lang="en-US" dirty="0">
                <a:latin typeface="+mn-lt"/>
              </a:rPr>
              <a:t>AUTM 1996-2017</a:t>
            </a:r>
          </a:p>
          <a:p>
            <a:pPr marL="0" lvl="0" indent="0" algn="l" rtl="0">
              <a:spcBef>
                <a:spcPts val="0"/>
              </a:spcBef>
              <a:spcAft>
                <a:spcPts val="0"/>
              </a:spcAft>
              <a:buNone/>
            </a:pPr>
            <a:r>
              <a:rPr lang="en-US" dirty="0">
                <a:latin typeface="+mn-lt"/>
              </a:rPr>
              <a:t>5.9M jobs</a:t>
            </a:r>
          </a:p>
          <a:p>
            <a:pPr marL="0" lvl="0" indent="0" algn="l" rtl="0">
              <a:spcBef>
                <a:spcPts val="0"/>
              </a:spcBef>
              <a:spcAft>
                <a:spcPts val="0"/>
              </a:spcAft>
              <a:buNone/>
            </a:pPr>
            <a:r>
              <a:rPr lang="en-US" dirty="0">
                <a:latin typeface="+mn-lt"/>
              </a:rPr>
              <a:t>865B in GDP</a:t>
            </a:r>
          </a:p>
          <a:p>
            <a:pPr marL="0" lvl="0" indent="0" algn="l" rtl="0">
              <a:spcBef>
                <a:spcPts val="0"/>
              </a:spcBef>
              <a:spcAft>
                <a:spcPts val="0"/>
              </a:spcAft>
              <a:buNone/>
            </a:pPr>
            <a:r>
              <a:rPr lang="en-US" dirty="0">
                <a:latin typeface="+mn-lt"/>
              </a:rPr>
              <a:t>1.7T in gross industrial  output</a:t>
            </a:r>
          </a:p>
          <a:p>
            <a:pPr marL="0" lvl="0" indent="0" algn="l" rtl="0">
              <a:spcBef>
                <a:spcPts val="0"/>
              </a:spcBef>
              <a:spcAft>
                <a:spcPts val="0"/>
              </a:spcAft>
              <a:buNone/>
            </a:pPr>
            <a:r>
              <a:rPr lang="en-US" dirty="0">
                <a:latin typeface="+mn-lt"/>
              </a:rPr>
              <a:t>15k startups</a:t>
            </a:r>
          </a:p>
          <a:p>
            <a:pPr marL="0" lvl="0" indent="0" algn="l" rtl="0">
              <a:spcBef>
                <a:spcPts val="0"/>
              </a:spcBef>
              <a:spcAft>
                <a:spcPts val="0"/>
              </a:spcAft>
              <a:buNone/>
            </a:pPr>
            <a:r>
              <a:rPr lang="en-US" dirty="0">
                <a:latin typeface="+mn-lt"/>
              </a:rPr>
              <a:t>200+ drugs and vaccines</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Most impactful and potentially lucrative pathway for their research careers, we have adopted the “Bob Langer Model” from MIT</a:t>
            </a:r>
          </a:p>
          <a:p>
            <a:pPr marL="0" lvl="0" indent="0" algn="l" rtl="0">
              <a:spcBef>
                <a:spcPts val="0"/>
              </a:spcBef>
              <a:spcAft>
                <a:spcPts val="0"/>
              </a:spcAft>
              <a:buNone/>
            </a:pPr>
            <a:r>
              <a:rPr lang="en-US" b="1" i="0" dirty="0">
                <a:solidFill>
                  <a:srgbClr val="202122"/>
                </a:solidFill>
                <a:effectLst/>
                <a:latin typeface="+mn-lt"/>
              </a:rPr>
              <a:t>Robert Samuel Langer Jr.</a:t>
            </a:r>
            <a:r>
              <a:rPr lang="en-US" b="0" i="0" dirty="0">
                <a:solidFill>
                  <a:srgbClr val="202122"/>
                </a:solidFill>
                <a:effectLst/>
                <a:latin typeface="+mn-lt"/>
              </a:rPr>
              <a:t> </a:t>
            </a:r>
            <a:r>
              <a:rPr lang="en-US" b="0" i="0" u="none" strike="noStrike" dirty="0">
                <a:solidFill>
                  <a:srgbClr val="3366CC"/>
                </a:solidFill>
                <a:effectLst/>
                <a:latin typeface="+mn-lt"/>
                <a:hlinkClick r:id="rId3" tooltip="FREng"/>
              </a:rPr>
              <a:t>FREng</a:t>
            </a:r>
            <a:r>
              <a:rPr lang="en-US" b="0" i="0" u="none" strike="noStrike" baseline="30000" dirty="0">
                <a:solidFill>
                  <a:srgbClr val="3366CC"/>
                </a:solidFill>
                <a:effectLst/>
                <a:latin typeface="+mn-lt"/>
                <a:hlinkClick r:id="rId4"/>
              </a:rPr>
              <a:t>[2]</a:t>
            </a:r>
            <a:r>
              <a:rPr lang="en-US" b="0" i="0" dirty="0">
                <a:solidFill>
                  <a:srgbClr val="202122"/>
                </a:solidFill>
                <a:effectLst/>
                <a:latin typeface="+mn-lt"/>
              </a:rPr>
              <a:t> (born August 29, 1948) is an American </a:t>
            </a:r>
            <a:r>
              <a:rPr lang="en-US" b="0" i="0" u="none" strike="noStrike" dirty="0">
                <a:solidFill>
                  <a:srgbClr val="3366CC"/>
                </a:solidFill>
                <a:effectLst/>
                <a:latin typeface="+mn-lt"/>
                <a:hlinkClick r:id="rId5" tooltip="Chemical engineer"/>
              </a:rPr>
              <a:t>chemical engineer</a:t>
            </a:r>
            <a:r>
              <a:rPr lang="en-US" b="0" i="0" dirty="0">
                <a:solidFill>
                  <a:srgbClr val="202122"/>
                </a:solidFill>
                <a:effectLst/>
                <a:latin typeface="+mn-lt"/>
              </a:rPr>
              <a:t>, scientist, entrepreneur, inventor and one of the twelve </a:t>
            </a:r>
            <a:r>
              <a:rPr lang="en-US" b="0" i="0" u="none" strike="noStrike" dirty="0">
                <a:solidFill>
                  <a:srgbClr val="3366CC"/>
                </a:solidFill>
                <a:effectLst/>
                <a:latin typeface="+mn-lt"/>
                <a:hlinkClick r:id="rId6" tooltip="Institute Professor"/>
              </a:rPr>
              <a:t>Institute Professors</a:t>
            </a:r>
            <a:r>
              <a:rPr lang="en-US" b="0" i="0" dirty="0">
                <a:solidFill>
                  <a:srgbClr val="202122"/>
                </a:solidFill>
                <a:effectLst/>
                <a:latin typeface="+mn-lt"/>
              </a:rPr>
              <a:t> at the </a:t>
            </a:r>
            <a:r>
              <a:rPr lang="en-US" b="0" i="0" u="none" strike="noStrike" dirty="0">
                <a:solidFill>
                  <a:srgbClr val="3366CC"/>
                </a:solidFill>
                <a:effectLst/>
                <a:latin typeface="+mn-lt"/>
                <a:hlinkClick r:id="rId7" tooltip="Massachusetts Institute of Technology"/>
              </a:rPr>
              <a:t>Massachusetts Institute of Technology</a:t>
            </a:r>
            <a:r>
              <a:rPr lang="en-US" b="0" i="0" dirty="0">
                <a:solidFill>
                  <a:srgbClr val="202122"/>
                </a:solidFill>
                <a:effectLst/>
                <a:latin typeface="+mn-lt"/>
              </a:rPr>
              <a:t>.</a:t>
            </a:r>
            <a:r>
              <a:rPr lang="en-US" b="0" i="0" u="none" strike="noStrike" baseline="30000" dirty="0">
                <a:solidFill>
                  <a:srgbClr val="3366CC"/>
                </a:solidFill>
                <a:effectLst/>
                <a:latin typeface="+mn-lt"/>
                <a:hlinkClick r:id="rId8"/>
              </a:rPr>
              <a:t>[3]</a:t>
            </a:r>
            <a:endParaRPr lang="en-US" dirty="0">
              <a:latin typeface="+mn-lt"/>
            </a:endParaRPr>
          </a:p>
          <a:p>
            <a:pPr algn="l"/>
            <a:r>
              <a:rPr lang="en-US" b="0" i="0" dirty="0">
                <a:solidFill>
                  <a:srgbClr val="202122"/>
                </a:solidFill>
                <a:effectLst/>
                <a:latin typeface="+mn-lt"/>
              </a:rPr>
              <a:t>Langer holds over 1,400 granted or pending patents.</a:t>
            </a:r>
            <a:r>
              <a:rPr lang="en-US" b="0" i="0" u="none" strike="noStrike" baseline="30000" dirty="0">
                <a:solidFill>
                  <a:srgbClr val="3366CC"/>
                </a:solidFill>
                <a:effectLst/>
                <a:latin typeface="+mn-lt"/>
                <a:hlinkClick r:id="rId9"/>
              </a:rPr>
              <a:t>[4]</a:t>
            </a:r>
            <a:r>
              <a:rPr lang="en-US" b="0" i="0" dirty="0">
                <a:solidFill>
                  <a:srgbClr val="202122"/>
                </a:solidFill>
                <a:effectLst/>
                <a:latin typeface="+mn-lt"/>
              </a:rPr>
              <a:t> He is one of the world's most highly cited researchers </a:t>
            </a:r>
          </a:p>
          <a:p>
            <a:pPr algn="l"/>
            <a:r>
              <a:rPr lang="en-US" b="0" i="0" dirty="0">
                <a:solidFill>
                  <a:srgbClr val="202122"/>
                </a:solidFill>
                <a:effectLst/>
                <a:latin typeface="+mn-lt"/>
              </a:rPr>
              <a:t>		and his </a:t>
            </a:r>
            <a:r>
              <a:rPr lang="en-US" b="0" i="0" u="none" strike="noStrike" dirty="0">
                <a:solidFill>
                  <a:srgbClr val="3366CC"/>
                </a:solidFill>
                <a:effectLst/>
                <a:latin typeface="+mn-lt"/>
                <a:hlinkClick r:id="rId10" tooltip="H-index"/>
              </a:rPr>
              <a:t>h-index</a:t>
            </a:r>
            <a:r>
              <a:rPr lang="en-US" b="0" i="0" dirty="0">
                <a:solidFill>
                  <a:srgbClr val="202122"/>
                </a:solidFill>
                <a:effectLst/>
                <a:latin typeface="+mn-lt"/>
              </a:rPr>
              <a:t> is now 306 with currently over 381,489 citations.</a:t>
            </a:r>
            <a:r>
              <a:rPr lang="en-US" b="0" i="0" u="none" strike="noStrike" baseline="30000" dirty="0">
                <a:solidFill>
                  <a:srgbClr val="3366CC"/>
                </a:solidFill>
                <a:effectLst/>
                <a:latin typeface="+mn-lt"/>
                <a:hlinkClick r:id="rId11"/>
              </a:rPr>
              <a:t>[5]</a:t>
            </a:r>
            <a:r>
              <a:rPr lang="en-US" b="0" i="0" dirty="0">
                <a:solidFill>
                  <a:srgbClr val="202122"/>
                </a:solidFill>
                <a:effectLst/>
                <a:latin typeface="+mn-lt"/>
              </a:rPr>
              <a:t> He is a widely recognized and cited researcher in </a:t>
            </a:r>
            <a:r>
              <a:rPr lang="en-US" b="0" i="0" u="none" strike="noStrike" dirty="0">
                <a:solidFill>
                  <a:srgbClr val="3366CC"/>
                </a:solidFill>
                <a:effectLst/>
                <a:latin typeface="+mn-lt"/>
                <a:hlinkClick r:id="rId12" tooltip="Biotechnology"/>
              </a:rPr>
              <a:t>biotechnology</a:t>
            </a:r>
            <a:r>
              <a:rPr lang="en-US" b="0" i="0" dirty="0">
                <a:solidFill>
                  <a:srgbClr val="202122"/>
                </a:solidFill>
                <a:effectLst/>
                <a:latin typeface="+mn-lt"/>
              </a:rPr>
              <a:t>, especially in the fields of </a:t>
            </a:r>
            <a:r>
              <a:rPr lang="en-US" b="0" i="0" u="none" strike="noStrike" dirty="0">
                <a:solidFill>
                  <a:srgbClr val="3366CC"/>
                </a:solidFill>
                <a:effectLst/>
                <a:latin typeface="+mn-lt"/>
                <a:hlinkClick r:id="rId13" tooltip="Drug delivery"/>
              </a:rPr>
              <a:t>drug delivery</a:t>
            </a:r>
            <a:r>
              <a:rPr lang="en-US" b="0" i="0" dirty="0">
                <a:solidFill>
                  <a:srgbClr val="202122"/>
                </a:solidFill>
                <a:effectLst/>
                <a:latin typeface="+mn-lt"/>
              </a:rPr>
              <a:t> systems and </a:t>
            </a:r>
            <a:r>
              <a:rPr lang="en-US" b="0" i="0" u="none" strike="noStrike" dirty="0">
                <a:solidFill>
                  <a:srgbClr val="3366CC"/>
                </a:solidFill>
                <a:effectLst/>
                <a:latin typeface="+mn-lt"/>
                <a:hlinkClick r:id="rId14" tooltip="Tissue engineering"/>
              </a:rPr>
              <a:t>tissue engineering</a:t>
            </a:r>
            <a:r>
              <a:rPr lang="en-US" b="0" i="0" dirty="0">
                <a:solidFill>
                  <a:srgbClr val="202122"/>
                </a:solidFill>
                <a:effectLst/>
                <a:latin typeface="+mn-lt"/>
              </a:rPr>
              <a:t>.</a:t>
            </a:r>
            <a:r>
              <a:rPr lang="en-US" b="0" i="0" u="none" strike="noStrike" baseline="30000" dirty="0">
                <a:solidFill>
                  <a:srgbClr val="3366CC"/>
                </a:solidFill>
                <a:effectLst/>
                <a:latin typeface="+mn-lt"/>
                <a:hlinkClick r:id="rId9"/>
              </a:rPr>
              <a:t>[4]</a:t>
            </a:r>
            <a:r>
              <a:rPr lang="en-US" b="0" i="0" u="none" strike="noStrike" baseline="30000" dirty="0">
                <a:solidFill>
                  <a:srgbClr val="3366CC"/>
                </a:solidFill>
                <a:effectLst/>
                <a:latin typeface="+mn-lt"/>
                <a:hlinkClick r:id="rId15"/>
              </a:rPr>
              <a:t>[6]</a:t>
            </a:r>
            <a:r>
              <a:rPr lang="en-US" b="0" i="0" u="none" strike="noStrike" baseline="30000" dirty="0">
                <a:solidFill>
                  <a:srgbClr val="3366CC"/>
                </a:solidFill>
                <a:effectLst/>
                <a:latin typeface="+mn-lt"/>
                <a:hlinkClick r:id="rId16"/>
              </a:rPr>
              <a:t>[7]</a:t>
            </a:r>
            <a:endParaRPr lang="en-US" b="0" i="0" dirty="0">
              <a:solidFill>
                <a:srgbClr val="202122"/>
              </a:solidFill>
              <a:effectLst/>
              <a:latin typeface="+mn-lt"/>
            </a:endParaRPr>
          </a:p>
          <a:p>
            <a:pPr algn="l"/>
            <a:r>
              <a:rPr lang="en-US" b="0" i="0" dirty="0">
                <a:solidFill>
                  <a:srgbClr val="202122"/>
                </a:solidFill>
                <a:effectLst/>
                <a:latin typeface="+mn-lt"/>
              </a:rPr>
              <a:t>He is the most cited engineer in history</a:t>
            </a:r>
            <a:r>
              <a:rPr lang="en-US" b="0" i="0" u="none" strike="noStrike" baseline="30000" dirty="0">
                <a:solidFill>
                  <a:srgbClr val="3366CC"/>
                </a:solidFill>
                <a:effectLst/>
                <a:latin typeface="+mn-lt"/>
                <a:hlinkClick r:id="rId17"/>
              </a:rPr>
              <a:t>[8]</a:t>
            </a:r>
            <a:r>
              <a:rPr lang="en-US" b="0" i="0" dirty="0">
                <a:solidFill>
                  <a:srgbClr val="202122"/>
                </a:solidFill>
                <a:effectLst/>
                <a:latin typeface="+mn-lt"/>
              </a:rPr>
              <a:t> and 2nd most cited individual in any field,</a:t>
            </a:r>
            <a:r>
              <a:rPr lang="en-US" b="0" i="0" u="none" strike="noStrike" baseline="30000" dirty="0">
                <a:solidFill>
                  <a:srgbClr val="3366CC"/>
                </a:solidFill>
                <a:effectLst/>
                <a:latin typeface="+mn-lt"/>
                <a:hlinkClick r:id="rId18"/>
              </a:rPr>
              <a:t>[9]</a:t>
            </a:r>
            <a:r>
              <a:rPr lang="en-US" b="0" i="0" dirty="0">
                <a:solidFill>
                  <a:srgbClr val="202122"/>
                </a:solidFill>
                <a:effectLst/>
                <a:latin typeface="+mn-lt"/>
              </a:rPr>
              <a:t> having authored over 1,500 scientific papers, and is also a prolific entrepreneur, having participated in the founding of over 40 biotechnology companies including </a:t>
            </a:r>
            <a:r>
              <a:rPr lang="en-US" b="0" i="0" u="none" strike="noStrike" dirty="0">
                <a:solidFill>
                  <a:srgbClr val="3366CC"/>
                </a:solidFill>
                <a:effectLst/>
                <a:latin typeface="+mn-lt"/>
                <a:hlinkClick r:id="rId19" tooltip="Moderna"/>
              </a:rPr>
              <a:t>Moderna</a:t>
            </a:r>
            <a:r>
              <a:rPr lang="en-US" b="0" i="0" dirty="0">
                <a:solidFill>
                  <a:srgbClr val="202122"/>
                </a:solidFill>
                <a:effectLst/>
                <a:latin typeface="+mn-lt"/>
              </a:rPr>
              <a:t>.</a:t>
            </a:r>
          </a:p>
          <a:p>
            <a:pPr algn="l"/>
            <a:r>
              <a:rPr lang="en-US" b="0" i="0" dirty="0">
                <a:solidFill>
                  <a:srgbClr val="202122"/>
                </a:solidFill>
                <a:effectLst/>
                <a:latin typeface="+mn-lt"/>
              </a:rPr>
              <a:t>Langer's research laboratory at MIT is the largest </a:t>
            </a:r>
            <a:r>
              <a:rPr lang="en-US" b="0" i="0" u="none" strike="noStrike" dirty="0">
                <a:solidFill>
                  <a:srgbClr val="3366CC"/>
                </a:solidFill>
                <a:effectLst/>
                <a:latin typeface="+mn-lt"/>
                <a:hlinkClick r:id="rId20" tooltip="Biomedical engineering"/>
              </a:rPr>
              <a:t>biomedical engineering</a:t>
            </a:r>
            <a:r>
              <a:rPr lang="en-US" b="0" i="0" dirty="0">
                <a:solidFill>
                  <a:srgbClr val="202122"/>
                </a:solidFill>
                <a:effectLst/>
                <a:latin typeface="+mn-lt"/>
              </a:rPr>
              <a:t> lab in the world; maintaining over $10 million in annual grants and over 100 researchers.</a:t>
            </a:r>
            <a:r>
              <a:rPr lang="en-US" b="0" i="0" u="none" strike="noStrike" baseline="30000" dirty="0">
                <a:solidFill>
                  <a:srgbClr val="3366CC"/>
                </a:solidFill>
                <a:effectLst/>
                <a:latin typeface="+mn-lt"/>
                <a:hlinkClick r:id="rId21"/>
              </a:rPr>
              <a:t>[10]</a:t>
            </a:r>
            <a:r>
              <a:rPr lang="en-US" b="0" i="0" dirty="0">
                <a:solidFill>
                  <a:srgbClr val="202122"/>
                </a:solidFill>
                <a:effectLst/>
                <a:latin typeface="+mn-lt"/>
              </a:rPr>
              <a:t> He has been awarded numerous leading prizes in recognition of his work.</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Life changing technologies brought to the world</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What next?</a:t>
            </a:r>
          </a:p>
          <a:p>
            <a:r>
              <a:rPr lang="en-US" sz="1200" dirty="0">
                <a:latin typeface="+mn-lt"/>
              </a:rPr>
              <a:t>Research Triangle AgTech Cluster</a:t>
            </a:r>
          </a:p>
          <a:p>
            <a:r>
              <a:rPr lang="en-US" sz="1200" dirty="0">
                <a:latin typeface="+mn-lt"/>
              </a:rPr>
              <a:t>International AgTech Network</a:t>
            </a:r>
          </a:p>
          <a:p>
            <a:r>
              <a:rPr lang="en-US" sz="1200" dirty="0">
                <a:latin typeface="+mn-lt"/>
              </a:rPr>
              <a:t>Modify CIF with new funding and investors </a:t>
            </a:r>
            <a:br>
              <a:rPr lang="en-US" sz="1200" dirty="0">
                <a:latin typeface="+mn-lt"/>
              </a:rPr>
            </a:br>
            <a:r>
              <a:rPr lang="en-US" sz="1200" dirty="0">
                <a:latin typeface="+mn-lt"/>
              </a:rPr>
              <a:t>(deep tech VCs and Family Offices)</a:t>
            </a:r>
          </a:p>
          <a:p>
            <a:r>
              <a:rPr lang="en-US" sz="1200" dirty="0">
                <a:latin typeface="+mn-lt"/>
              </a:rPr>
              <a:t>Corporate Partnership Strategy</a:t>
            </a:r>
          </a:p>
          <a:p>
            <a:r>
              <a:rPr lang="en-US" sz="1200" dirty="0">
                <a:latin typeface="+mn-lt"/>
              </a:rPr>
              <a:t>NAI Annual Meeting 2024</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Benefits from RTCC? GDP, Jobs, etc.</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Biggest need – funding and leadership support.</a:t>
            </a:r>
          </a:p>
          <a:p>
            <a:pPr marL="0" lvl="0" indent="0" algn="l" rtl="0">
              <a:spcBef>
                <a:spcPts val="0"/>
              </a:spcBef>
              <a:spcAft>
                <a:spcPts val="0"/>
              </a:spcAft>
              <a:buNone/>
            </a:pPr>
            <a:r>
              <a:rPr lang="en-US" dirty="0">
                <a:latin typeface="+mn-lt"/>
              </a:rPr>
              <a:t>We have been one of the self-funded TTOs (16%-11%) across the country for 20 years+</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r>
              <a:rPr lang="en-US" dirty="0">
                <a:latin typeface="+mn-lt"/>
              </a:rPr>
              <a:t>Biggest challenges – competition from China and our funding model</a:t>
            </a:r>
          </a:p>
          <a:p>
            <a:pPr marL="0" lvl="0" indent="0" algn="l" rtl="0">
              <a:spcBef>
                <a:spcPts val="0"/>
              </a:spcBef>
              <a:spcAft>
                <a:spcPts val="0"/>
              </a:spcAft>
              <a:buNone/>
            </a:pPr>
            <a:endParaRPr lang="en-US" dirty="0">
              <a:latin typeface="+mn-lt"/>
            </a:endParaRPr>
          </a:p>
          <a:p>
            <a:pPr marL="0" lvl="0" indent="0" algn="l" rtl="0">
              <a:spcBef>
                <a:spcPts val="0"/>
              </a:spcBef>
              <a:spcAft>
                <a:spcPts val="0"/>
              </a:spcAft>
              <a:buNone/>
            </a:pPr>
            <a:endParaRPr dirty="0">
              <a:latin typeface="+mn-lt"/>
            </a:endParaRPr>
          </a:p>
        </p:txBody>
      </p:sp>
      <p:sp>
        <p:nvSpPr>
          <p:cNvPr id="1002" name="Google Shape;1002;g1601c428dd4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1601c428dd4_0_3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2" name="Google Shape;1002;g1601c428dd4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601c428dd4_0_3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FYI</a:t>
            </a:r>
          </a:p>
          <a:p>
            <a:pPr marL="0" lvl="0" indent="0" algn="l" rtl="0">
              <a:spcBef>
                <a:spcPts val="0"/>
              </a:spcBef>
              <a:spcAft>
                <a:spcPts val="0"/>
              </a:spcAft>
              <a:buNone/>
            </a:pPr>
            <a:r>
              <a:rPr lang="en-US" dirty="0"/>
              <a:t>Interesting question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recognizes 4 WINs but we have had others – but these are the biggest ones (financial &amp; reputation)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Is anyone brave enough to guess which of these has contributed to most to NC State financially from a research commercialization perspective?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was </a:t>
            </a:r>
            <a:r>
              <a:rPr lang="en-US" dirty="0" err="1"/>
              <a:t>AgroFesh</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529" name="Google Shape;529;g1601c428dd4_0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53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601c428dd4_0_4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Things changed when Chancellor Woodson became the 14</a:t>
            </a:r>
            <a:r>
              <a:rPr lang="en-US" baseline="30000" dirty="0"/>
              <a:t>th</a:t>
            </a:r>
            <a:r>
              <a:rPr lang="en-US" dirty="0"/>
              <a:t> Chancellor of NC State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a first goal he charged us to double the number of startups originating from our research enterprise and created a new ventures group within OTT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Accomplishing this “doubling” was not easy, especially from where we started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the time, NC State essentially had one main tool in the toolbox to motivate, support and incentivize researchers to take the leap of starting a company thanks to a philanthropic gift from the Dick Daugherty family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found an excuse to WIN regardless, and we didn’t stop there.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Chancellor’s “top-down leadership” combined with his unwavering support to the research commercialization strategic direction has been instrumental and has led us to where NC State is today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he provided us a  second critical tool –the Chancellor’s Innovation Fund – discussed on the next next 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he provided a third in his commitment to an Annual event we call the “Celebration of Innovation”</a:t>
            </a:r>
          </a:p>
          <a:p>
            <a:pPr marL="0" lvl="0" indent="0" algn="l" rtl="0">
              <a:spcBef>
                <a:spcPts val="0"/>
              </a:spcBef>
              <a:spcAft>
                <a:spcPts val="0"/>
              </a:spcAft>
              <a:buNone/>
            </a:pPr>
            <a:r>
              <a:rPr lang="en-US" dirty="0"/>
              <a:t>He graciously offers (at the Pointe) an exclusive event for the people who are driving this process at NC State</a:t>
            </a:r>
          </a:p>
          <a:p>
            <a:pPr marL="0" lvl="0" indent="0" algn="l" rtl="0">
              <a:spcBef>
                <a:spcPts val="0"/>
              </a:spcBef>
              <a:spcAft>
                <a:spcPts val="0"/>
              </a:spcAft>
              <a:buNone/>
            </a:pPr>
            <a:r>
              <a:rPr lang="en-US" dirty="0"/>
              <a:t>Startup founders, CIF awardees, patent awardees, and the investment ecosystem partners</a:t>
            </a:r>
          </a:p>
          <a:p>
            <a:pPr marL="0" lvl="0" indent="0" algn="l" rtl="0">
              <a:spcBef>
                <a:spcPts val="0"/>
              </a:spcBef>
              <a:spcAft>
                <a:spcPts val="0"/>
              </a:spcAft>
              <a:buNone/>
            </a:pPr>
            <a:r>
              <a:rPr lang="en-US" dirty="0"/>
              <a:t>He also recognizes an “Entrepreneur of the Year” and an “Innovator of the Year”</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and people love it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544" name="Google Shape;544;g1601c428dd4_0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592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1_Custom Layout" type="tx">
  <p:cSld name="TITLE_AND_BODY">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359790" y="332295"/>
            <a:ext cx="11472420" cy="619341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welcome message 4">
  <p:cSld name="1_welcome message 4">
    <p:spTree>
      <p:nvGrpSpPr>
        <p:cNvPr id="1" name="Shape 55"/>
        <p:cNvGrpSpPr/>
        <p:nvPr/>
      </p:nvGrpSpPr>
      <p:grpSpPr>
        <a:xfrm>
          <a:off x="0" y="0"/>
          <a:ext cx="0" cy="0"/>
          <a:chOff x="0" y="0"/>
          <a:chExt cx="0" cy="0"/>
        </a:xfrm>
      </p:grpSpPr>
      <p:sp>
        <p:nvSpPr>
          <p:cNvPr id="56" name="Google Shape;56;p11"/>
          <p:cNvSpPr>
            <a:spLocks noGrp="1"/>
          </p:cNvSpPr>
          <p:nvPr>
            <p:ph type="pic" idx="2"/>
          </p:nvPr>
        </p:nvSpPr>
        <p:spPr>
          <a:xfrm>
            <a:off x="-4509" y="0"/>
            <a:ext cx="3741139" cy="6858000"/>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7" name="Google Shape;57;p11"/>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58" name="Google Shape;58;p11"/>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What we do">
  <p:cSld name="1_What we do">
    <p:spTree>
      <p:nvGrpSpPr>
        <p:cNvPr id="1" name="Shape 59"/>
        <p:cNvGrpSpPr/>
        <p:nvPr/>
      </p:nvGrpSpPr>
      <p:grpSpPr>
        <a:xfrm>
          <a:off x="0" y="0"/>
          <a:ext cx="0" cy="0"/>
          <a:chOff x="0" y="0"/>
          <a:chExt cx="0" cy="0"/>
        </a:xfrm>
      </p:grpSpPr>
      <p:sp>
        <p:nvSpPr>
          <p:cNvPr id="60" name="Google Shape;60;p12"/>
          <p:cNvSpPr>
            <a:spLocks noGrp="1"/>
          </p:cNvSpPr>
          <p:nvPr>
            <p:ph type="pic" idx="2"/>
          </p:nvPr>
        </p:nvSpPr>
        <p:spPr>
          <a:xfrm>
            <a:off x="4739399" y="0"/>
            <a:ext cx="6225079" cy="3826348"/>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1" name="Google Shape;61;p12"/>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62" name="Google Shape;62;p12"/>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3"/>
        <p:cNvGrpSpPr/>
        <p:nvPr/>
      </p:nvGrpSpPr>
      <p:grpSpPr>
        <a:xfrm>
          <a:off x="0" y="0"/>
          <a:ext cx="0" cy="0"/>
          <a:chOff x="0" y="0"/>
          <a:chExt cx="0" cy="0"/>
        </a:xfrm>
      </p:grpSpPr>
      <p:sp>
        <p:nvSpPr>
          <p:cNvPr id="64" name="Google Shape;64;p13"/>
          <p:cNvSpPr>
            <a:spLocks noGrp="1"/>
          </p:cNvSpPr>
          <p:nvPr>
            <p:ph type="pic" idx="2"/>
          </p:nvPr>
        </p:nvSpPr>
        <p:spPr>
          <a:xfrm>
            <a:off x="0" y="0"/>
            <a:ext cx="4078224" cy="6858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3"/>
          <p:cNvSpPr>
            <a:spLocks noGrp="1"/>
          </p:cNvSpPr>
          <p:nvPr>
            <p:ph type="pic" idx="3"/>
          </p:nvPr>
        </p:nvSpPr>
        <p:spPr>
          <a:xfrm>
            <a:off x="4072949" y="0"/>
            <a:ext cx="4041648" cy="6858000"/>
          </a:xfrm>
          <a:prstGeom prst="rect">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3"/>
          <p:cNvSpPr>
            <a:spLocks noGrp="1"/>
          </p:cNvSpPr>
          <p:nvPr>
            <p:ph type="pic" idx="4"/>
          </p:nvPr>
        </p:nvSpPr>
        <p:spPr>
          <a:xfrm>
            <a:off x="8119051" y="0"/>
            <a:ext cx="4078224" cy="6858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67"/>
        <p:cNvGrpSpPr/>
        <p:nvPr/>
      </p:nvGrpSpPr>
      <p:grpSpPr>
        <a:xfrm>
          <a:off x="0" y="0"/>
          <a:ext cx="0" cy="0"/>
          <a:chOff x="0" y="0"/>
          <a:chExt cx="0" cy="0"/>
        </a:xfrm>
      </p:grpSpPr>
      <p:sp>
        <p:nvSpPr>
          <p:cNvPr id="68" name="Google Shape;68;p14"/>
          <p:cNvSpPr>
            <a:spLocks noGrp="1"/>
          </p:cNvSpPr>
          <p:nvPr>
            <p:ph type="pic" idx="2"/>
          </p:nvPr>
        </p:nvSpPr>
        <p:spPr>
          <a:xfrm>
            <a:off x="-3048" y="0"/>
            <a:ext cx="6099048" cy="6858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4"/>
          <p:cNvSpPr>
            <a:spLocks noGrp="1"/>
          </p:cNvSpPr>
          <p:nvPr>
            <p:ph type="pic" idx="3"/>
          </p:nvPr>
        </p:nvSpPr>
        <p:spPr>
          <a:xfrm>
            <a:off x="6096000" y="0"/>
            <a:ext cx="6099048" cy="6858000"/>
          </a:xfrm>
          <a:prstGeom prst="rect">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_Placeholder">
  <p:cSld name="10_Placeholder">
    <p:spTree>
      <p:nvGrpSpPr>
        <p:cNvPr id="1" name="Shape 70"/>
        <p:cNvGrpSpPr/>
        <p:nvPr/>
      </p:nvGrpSpPr>
      <p:grpSpPr>
        <a:xfrm>
          <a:off x="0" y="0"/>
          <a:ext cx="0" cy="0"/>
          <a:chOff x="0" y="0"/>
          <a:chExt cx="0" cy="0"/>
        </a:xfrm>
      </p:grpSpPr>
      <p:sp>
        <p:nvSpPr>
          <p:cNvPr id="71" name="Google Shape;71;p15"/>
          <p:cNvSpPr>
            <a:spLocks noGrp="1"/>
          </p:cNvSpPr>
          <p:nvPr>
            <p:ph type="pic" idx="2"/>
          </p:nvPr>
        </p:nvSpPr>
        <p:spPr>
          <a:xfrm>
            <a:off x="0" y="0"/>
            <a:ext cx="3046420" cy="33608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5"/>
          <p:cNvSpPr>
            <a:spLocks noGrp="1"/>
          </p:cNvSpPr>
          <p:nvPr>
            <p:ph type="pic" idx="3"/>
          </p:nvPr>
        </p:nvSpPr>
        <p:spPr>
          <a:xfrm>
            <a:off x="3185606" y="0"/>
            <a:ext cx="3046420" cy="33608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5"/>
          <p:cNvSpPr>
            <a:spLocks noGrp="1"/>
          </p:cNvSpPr>
          <p:nvPr>
            <p:ph type="pic" idx="4"/>
          </p:nvPr>
        </p:nvSpPr>
        <p:spPr>
          <a:xfrm>
            <a:off x="0" y="3497192"/>
            <a:ext cx="3046420" cy="33608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5"/>
          <p:cNvSpPr>
            <a:spLocks noGrp="1"/>
          </p:cNvSpPr>
          <p:nvPr>
            <p:ph type="pic" idx="5"/>
          </p:nvPr>
        </p:nvSpPr>
        <p:spPr>
          <a:xfrm>
            <a:off x="3185606" y="3497192"/>
            <a:ext cx="3030525" cy="33608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5" name="Google Shape;75;p15"/>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76" name="Google Shape;76;p15"/>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Placeholder">
  <p:cSld name="11_Placeholder">
    <p:spTree>
      <p:nvGrpSpPr>
        <p:cNvPr id="1" name="Shape 77"/>
        <p:cNvGrpSpPr/>
        <p:nvPr/>
      </p:nvGrpSpPr>
      <p:grpSpPr>
        <a:xfrm>
          <a:off x="0" y="0"/>
          <a:ext cx="0" cy="0"/>
          <a:chOff x="0" y="0"/>
          <a:chExt cx="0" cy="0"/>
        </a:xfrm>
      </p:grpSpPr>
      <p:sp>
        <p:nvSpPr>
          <p:cNvPr id="78" name="Google Shape;78;p16"/>
          <p:cNvSpPr>
            <a:spLocks noGrp="1"/>
          </p:cNvSpPr>
          <p:nvPr>
            <p:ph type="pic" idx="2"/>
          </p:nvPr>
        </p:nvSpPr>
        <p:spPr>
          <a:xfrm>
            <a:off x="5959974" y="0"/>
            <a:ext cx="3046420" cy="33608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16"/>
          <p:cNvSpPr>
            <a:spLocks noGrp="1"/>
          </p:cNvSpPr>
          <p:nvPr>
            <p:ph type="pic" idx="3"/>
          </p:nvPr>
        </p:nvSpPr>
        <p:spPr>
          <a:xfrm>
            <a:off x="9145580" y="0"/>
            <a:ext cx="3046420" cy="33608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16"/>
          <p:cNvSpPr>
            <a:spLocks noGrp="1"/>
          </p:cNvSpPr>
          <p:nvPr>
            <p:ph type="pic" idx="4"/>
          </p:nvPr>
        </p:nvSpPr>
        <p:spPr>
          <a:xfrm>
            <a:off x="5959974" y="3497192"/>
            <a:ext cx="3046420" cy="33608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6"/>
          <p:cNvSpPr>
            <a:spLocks noGrp="1"/>
          </p:cNvSpPr>
          <p:nvPr>
            <p:ph type="pic" idx="5"/>
          </p:nvPr>
        </p:nvSpPr>
        <p:spPr>
          <a:xfrm>
            <a:off x="9145580" y="3497192"/>
            <a:ext cx="3030525" cy="33608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Placeholder">
  <p:cSld name="13_Placeholder">
    <p:spTree>
      <p:nvGrpSpPr>
        <p:cNvPr id="1" name="Shape 82"/>
        <p:cNvGrpSpPr/>
        <p:nvPr/>
      </p:nvGrpSpPr>
      <p:grpSpPr>
        <a:xfrm>
          <a:off x="0" y="0"/>
          <a:ext cx="0" cy="0"/>
          <a:chOff x="0" y="0"/>
          <a:chExt cx="0" cy="0"/>
        </a:xfrm>
      </p:grpSpPr>
      <p:sp>
        <p:nvSpPr>
          <p:cNvPr id="83" name="Google Shape;83;p17"/>
          <p:cNvSpPr>
            <a:spLocks noGrp="1"/>
          </p:cNvSpPr>
          <p:nvPr>
            <p:ph type="pic" idx="2"/>
          </p:nvPr>
        </p:nvSpPr>
        <p:spPr>
          <a:xfrm>
            <a:off x="0" y="0"/>
            <a:ext cx="2461332" cy="33909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7"/>
          <p:cNvSpPr>
            <a:spLocks noGrp="1"/>
          </p:cNvSpPr>
          <p:nvPr>
            <p:ph type="pic" idx="3"/>
          </p:nvPr>
        </p:nvSpPr>
        <p:spPr>
          <a:xfrm>
            <a:off x="251" y="3490215"/>
            <a:ext cx="2461332" cy="3367785"/>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17"/>
          <p:cNvSpPr>
            <a:spLocks noGrp="1"/>
          </p:cNvSpPr>
          <p:nvPr>
            <p:ph type="pic" idx="4"/>
          </p:nvPr>
        </p:nvSpPr>
        <p:spPr>
          <a:xfrm>
            <a:off x="2570609" y="0"/>
            <a:ext cx="2420135" cy="249475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7"/>
          <p:cNvSpPr>
            <a:spLocks noGrp="1"/>
          </p:cNvSpPr>
          <p:nvPr>
            <p:ph type="pic" idx="5"/>
          </p:nvPr>
        </p:nvSpPr>
        <p:spPr>
          <a:xfrm>
            <a:off x="2570609" y="2594074"/>
            <a:ext cx="2420135" cy="426392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7"/>
          <p:cNvSpPr>
            <a:spLocks noGrp="1"/>
          </p:cNvSpPr>
          <p:nvPr>
            <p:ph type="pic" idx="6"/>
          </p:nvPr>
        </p:nvSpPr>
        <p:spPr>
          <a:xfrm>
            <a:off x="5109706" y="0"/>
            <a:ext cx="2429570" cy="469127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7"/>
          <p:cNvSpPr>
            <a:spLocks noGrp="1"/>
          </p:cNvSpPr>
          <p:nvPr>
            <p:ph type="pic" idx="7"/>
          </p:nvPr>
        </p:nvSpPr>
        <p:spPr>
          <a:xfrm>
            <a:off x="5099770" y="4790585"/>
            <a:ext cx="2439506" cy="206741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9" name="Google Shape;89;p17"/>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90" name="Google Shape;90;p17"/>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Placeholder">
  <p:cSld name="12_Placeholder">
    <p:spTree>
      <p:nvGrpSpPr>
        <p:cNvPr id="1" name="Shape 91"/>
        <p:cNvGrpSpPr/>
        <p:nvPr/>
      </p:nvGrpSpPr>
      <p:grpSpPr>
        <a:xfrm>
          <a:off x="0" y="0"/>
          <a:ext cx="0" cy="0"/>
          <a:chOff x="0" y="0"/>
          <a:chExt cx="0" cy="0"/>
        </a:xfrm>
      </p:grpSpPr>
      <p:sp>
        <p:nvSpPr>
          <p:cNvPr id="92" name="Google Shape;92;p18"/>
          <p:cNvSpPr>
            <a:spLocks noGrp="1"/>
          </p:cNvSpPr>
          <p:nvPr>
            <p:ph type="pic" idx="2"/>
          </p:nvPr>
        </p:nvSpPr>
        <p:spPr>
          <a:xfrm>
            <a:off x="4652724" y="0"/>
            <a:ext cx="2461332" cy="33909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8"/>
          <p:cNvSpPr>
            <a:spLocks noGrp="1"/>
          </p:cNvSpPr>
          <p:nvPr>
            <p:ph type="pic" idx="3"/>
          </p:nvPr>
        </p:nvSpPr>
        <p:spPr>
          <a:xfrm>
            <a:off x="4652975" y="3490215"/>
            <a:ext cx="2461332" cy="3367785"/>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8"/>
          <p:cNvSpPr>
            <a:spLocks noGrp="1"/>
          </p:cNvSpPr>
          <p:nvPr>
            <p:ph type="pic" idx="4"/>
          </p:nvPr>
        </p:nvSpPr>
        <p:spPr>
          <a:xfrm>
            <a:off x="7223333" y="0"/>
            <a:ext cx="2420135" cy="249475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18"/>
          <p:cNvSpPr>
            <a:spLocks noGrp="1"/>
          </p:cNvSpPr>
          <p:nvPr>
            <p:ph type="pic" idx="5"/>
          </p:nvPr>
        </p:nvSpPr>
        <p:spPr>
          <a:xfrm>
            <a:off x="7223333" y="2594074"/>
            <a:ext cx="2420135" cy="426392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8"/>
          <p:cNvSpPr>
            <a:spLocks noGrp="1"/>
          </p:cNvSpPr>
          <p:nvPr>
            <p:ph type="pic" idx="6"/>
          </p:nvPr>
        </p:nvSpPr>
        <p:spPr>
          <a:xfrm>
            <a:off x="9762430" y="0"/>
            <a:ext cx="2429570" cy="469127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8"/>
          <p:cNvSpPr>
            <a:spLocks noGrp="1"/>
          </p:cNvSpPr>
          <p:nvPr>
            <p:ph type="pic" idx="7"/>
          </p:nvPr>
        </p:nvSpPr>
        <p:spPr>
          <a:xfrm>
            <a:off x="9752494" y="4790585"/>
            <a:ext cx="2439506" cy="206741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4_Placeholder">
  <p:cSld name="14_Placeholder">
    <p:spTree>
      <p:nvGrpSpPr>
        <p:cNvPr id="1" name="Shape 98"/>
        <p:cNvGrpSpPr/>
        <p:nvPr/>
      </p:nvGrpSpPr>
      <p:grpSpPr>
        <a:xfrm>
          <a:off x="0" y="0"/>
          <a:ext cx="0" cy="0"/>
          <a:chOff x="0" y="0"/>
          <a:chExt cx="0" cy="0"/>
        </a:xfrm>
      </p:grpSpPr>
      <p:sp>
        <p:nvSpPr>
          <p:cNvPr id="99" name="Google Shape;99;p19"/>
          <p:cNvSpPr>
            <a:spLocks noGrp="1"/>
          </p:cNvSpPr>
          <p:nvPr>
            <p:ph type="pic" idx="2"/>
          </p:nvPr>
        </p:nvSpPr>
        <p:spPr>
          <a:xfrm>
            <a:off x="0" y="0"/>
            <a:ext cx="2461332" cy="33909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19"/>
          <p:cNvSpPr>
            <a:spLocks noGrp="1"/>
          </p:cNvSpPr>
          <p:nvPr>
            <p:ph type="pic" idx="3"/>
          </p:nvPr>
        </p:nvSpPr>
        <p:spPr>
          <a:xfrm>
            <a:off x="251" y="3490215"/>
            <a:ext cx="2461332" cy="3367785"/>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19"/>
          <p:cNvSpPr>
            <a:spLocks noGrp="1"/>
          </p:cNvSpPr>
          <p:nvPr>
            <p:ph type="pic" idx="4"/>
          </p:nvPr>
        </p:nvSpPr>
        <p:spPr>
          <a:xfrm>
            <a:off x="2570609" y="0"/>
            <a:ext cx="2420135" cy="249475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19"/>
          <p:cNvSpPr>
            <a:spLocks noGrp="1"/>
          </p:cNvSpPr>
          <p:nvPr>
            <p:ph type="pic" idx="5"/>
          </p:nvPr>
        </p:nvSpPr>
        <p:spPr>
          <a:xfrm>
            <a:off x="2570609" y="2594074"/>
            <a:ext cx="2420135" cy="426392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19"/>
          <p:cNvSpPr>
            <a:spLocks noGrp="1"/>
          </p:cNvSpPr>
          <p:nvPr>
            <p:ph type="pic" idx="6"/>
          </p:nvPr>
        </p:nvSpPr>
        <p:spPr>
          <a:xfrm>
            <a:off x="5109706" y="0"/>
            <a:ext cx="2429570" cy="469127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9"/>
          <p:cNvSpPr>
            <a:spLocks noGrp="1"/>
          </p:cNvSpPr>
          <p:nvPr>
            <p:ph type="pic" idx="7"/>
          </p:nvPr>
        </p:nvSpPr>
        <p:spPr>
          <a:xfrm>
            <a:off x="5099770" y="4790585"/>
            <a:ext cx="2439506" cy="206741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19"/>
          <p:cNvSpPr>
            <a:spLocks noGrp="1"/>
          </p:cNvSpPr>
          <p:nvPr>
            <p:ph type="pic" idx="8"/>
          </p:nvPr>
        </p:nvSpPr>
        <p:spPr>
          <a:xfrm>
            <a:off x="7658238" y="0"/>
            <a:ext cx="2461332" cy="33909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9"/>
          <p:cNvSpPr>
            <a:spLocks noGrp="1"/>
          </p:cNvSpPr>
          <p:nvPr>
            <p:ph type="pic" idx="9"/>
          </p:nvPr>
        </p:nvSpPr>
        <p:spPr>
          <a:xfrm>
            <a:off x="7658489" y="3490215"/>
            <a:ext cx="2461332" cy="3367785"/>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9"/>
          <p:cNvSpPr>
            <a:spLocks noGrp="1"/>
          </p:cNvSpPr>
          <p:nvPr>
            <p:ph type="pic" idx="13"/>
          </p:nvPr>
        </p:nvSpPr>
        <p:spPr>
          <a:xfrm>
            <a:off x="10228847" y="0"/>
            <a:ext cx="1963153" cy="249475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9"/>
          <p:cNvSpPr>
            <a:spLocks noGrp="1"/>
          </p:cNvSpPr>
          <p:nvPr>
            <p:ph type="pic" idx="14"/>
          </p:nvPr>
        </p:nvSpPr>
        <p:spPr>
          <a:xfrm>
            <a:off x="10228847" y="2594074"/>
            <a:ext cx="1963153" cy="426392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109"/>
        <p:cNvGrpSpPr/>
        <p:nvPr/>
      </p:nvGrpSpPr>
      <p:grpSpPr>
        <a:xfrm>
          <a:off x="0" y="0"/>
          <a:ext cx="0" cy="0"/>
          <a:chOff x="0" y="0"/>
          <a:chExt cx="0" cy="0"/>
        </a:xfrm>
      </p:grpSpPr>
      <p:sp>
        <p:nvSpPr>
          <p:cNvPr id="110" name="Google Shape;110;p20"/>
          <p:cNvSpPr>
            <a:spLocks noGrp="1"/>
          </p:cNvSpPr>
          <p:nvPr>
            <p:ph type="pic" idx="2"/>
          </p:nvPr>
        </p:nvSpPr>
        <p:spPr>
          <a:xfrm>
            <a:off x="0" y="0"/>
            <a:ext cx="12192000" cy="3761509"/>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1" name="Google Shape;111;p20"/>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12" name="Google Shape;112;p20"/>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fade">
                                      <p:cBhvr>
                                        <p:cTn id="11"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
        <p:cNvGrpSpPr/>
        <p:nvPr/>
      </p:nvGrpSpPr>
      <p:grpSpPr>
        <a:xfrm>
          <a:off x="0" y="0"/>
          <a:ext cx="0" cy="0"/>
          <a:chOff x="0" y="0"/>
          <a:chExt cx="0" cy="0"/>
        </a:xfrm>
      </p:grpSpPr>
      <p:sp>
        <p:nvSpPr>
          <p:cNvPr id="18" name="Google Shape;18;p3"/>
          <p:cNvSpPr>
            <a:spLocks noGrp="1"/>
          </p:cNvSpPr>
          <p:nvPr>
            <p:ph type="pic" idx="2"/>
          </p:nvPr>
        </p:nvSpPr>
        <p:spPr>
          <a:xfrm>
            <a:off x="4923470" y="335217"/>
            <a:ext cx="6656152" cy="6190488"/>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ortfolio_02">
  <p:cSld name="Portfolio_02">
    <p:spTree>
      <p:nvGrpSpPr>
        <p:cNvPr id="1" name="Shape 113"/>
        <p:cNvGrpSpPr/>
        <p:nvPr/>
      </p:nvGrpSpPr>
      <p:grpSpPr>
        <a:xfrm>
          <a:off x="0" y="0"/>
          <a:ext cx="0" cy="0"/>
          <a:chOff x="0" y="0"/>
          <a:chExt cx="0" cy="0"/>
        </a:xfrm>
      </p:grpSpPr>
      <p:sp>
        <p:nvSpPr>
          <p:cNvPr id="114" name="Google Shape;114;p21"/>
          <p:cNvSpPr>
            <a:spLocks noGrp="1"/>
          </p:cNvSpPr>
          <p:nvPr>
            <p:ph type="pic" idx="2"/>
          </p:nvPr>
        </p:nvSpPr>
        <p:spPr>
          <a:xfrm>
            <a:off x="1142" y="2061940"/>
            <a:ext cx="2388878" cy="2388878"/>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7F7F7F"/>
              </a:buClr>
              <a:buSzPts val="1400"/>
              <a:buFont typeface="Arial"/>
              <a:buNone/>
              <a:defRPr sz="1200" b="0" i="0" u="none" strike="noStrike" cap="none">
                <a:solidFill>
                  <a:srgbClr val="7F7F7F"/>
                </a:solidFill>
                <a:latin typeface="Source Sans Pro"/>
                <a:ea typeface="Source Sans Pro"/>
                <a:cs typeface="Source Sans Pro"/>
                <a:sym typeface="Source Sans Pro"/>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1"/>
          <p:cNvSpPr>
            <a:spLocks noGrp="1"/>
          </p:cNvSpPr>
          <p:nvPr>
            <p:ph type="pic" idx="3"/>
          </p:nvPr>
        </p:nvSpPr>
        <p:spPr>
          <a:xfrm>
            <a:off x="4904558" y="2061941"/>
            <a:ext cx="2388878" cy="2388879"/>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7F7F7F"/>
              </a:buClr>
              <a:buSzPts val="1400"/>
              <a:buFont typeface="Arial"/>
              <a:buNone/>
              <a:defRPr sz="1200" b="0" i="0" u="none" strike="noStrike" cap="none">
                <a:solidFill>
                  <a:srgbClr val="7F7F7F"/>
                </a:solidFill>
                <a:latin typeface="Source Sans Pro"/>
                <a:ea typeface="Source Sans Pro"/>
                <a:cs typeface="Source Sans Pro"/>
                <a:sym typeface="Source Sans Pro"/>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1"/>
          <p:cNvSpPr>
            <a:spLocks noGrp="1"/>
          </p:cNvSpPr>
          <p:nvPr>
            <p:ph type="pic" idx="4"/>
          </p:nvPr>
        </p:nvSpPr>
        <p:spPr>
          <a:xfrm>
            <a:off x="9801982" y="2061942"/>
            <a:ext cx="2388877" cy="2388877"/>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7F7F7F"/>
              </a:buClr>
              <a:buSzPts val="1400"/>
              <a:buFont typeface="Arial"/>
              <a:buNone/>
              <a:defRPr sz="1200" b="0" i="0" u="none" strike="noStrike" cap="none">
                <a:solidFill>
                  <a:srgbClr val="7F7F7F"/>
                </a:solidFill>
                <a:latin typeface="Source Sans Pro"/>
                <a:ea typeface="Source Sans Pro"/>
                <a:cs typeface="Source Sans Pro"/>
                <a:sym typeface="Source Sans Pro"/>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1"/>
          <p:cNvSpPr>
            <a:spLocks noGrp="1"/>
          </p:cNvSpPr>
          <p:nvPr>
            <p:ph type="pic" idx="5"/>
          </p:nvPr>
        </p:nvSpPr>
        <p:spPr>
          <a:xfrm>
            <a:off x="7353386" y="4510423"/>
            <a:ext cx="2388791" cy="2347578"/>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7F7F7F"/>
              </a:buClr>
              <a:buSzPts val="1400"/>
              <a:buFont typeface="Arial"/>
              <a:buNone/>
              <a:defRPr sz="1200" b="0" i="0" u="none" strike="noStrike" cap="none">
                <a:solidFill>
                  <a:srgbClr val="7F7F7F"/>
                </a:solidFill>
                <a:latin typeface="Source Sans Pro"/>
                <a:ea typeface="Source Sans Pro"/>
                <a:cs typeface="Source Sans Pro"/>
                <a:sym typeface="Source Sans Pro"/>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21"/>
          <p:cNvSpPr>
            <a:spLocks noGrp="1"/>
          </p:cNvSpPr>
          <p:nvPr>
            <p:ph type="pic" idx="6"/>
          </p:nvPr>
        </p:nvSpPr>
        <p:spPr>
          <a:xfrm>
            <a:off x="2455963" y="4507678"/>
            <a:ext cx="2388791" cy="2350323"/>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7F7F7F"/>
              </a:buClr>
              <a:buSzPts val="1400"/>
              <a:buFont typeface="Arial"/>
              <a:buNone/>
              <a:defRPr sz="1200" b="0" i="0" u="none" strike="noStrike" cap="none">
                <a:solidFill>
                  <a:srgbClr val="7F7F7F"/>
                </a:solidFill>
                <a:latin typeface="Source Sans Pro"/>
                <a:ea typeface="Source Sans Pro"/>
                <a:cs typeface="Source Sans Pro"/>
                <a:sym typeface="Source Sans Pro"/>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ortfolio_03">
  <p:cSld name="Portfolio_03">
    <p:spTree>
      <p:nvGrpSpPr>
        <p:cNvPr id="1" name="Shape 119"/>
        <p:cNvGrpSpPr/>
        <p:nvPr/>
      </p:nvGrpSpPr>
      <p:grpSpPr>
        <a:xfrm>
          <a:off x="0" y="0"/>
          <a:ext cx="0" cy="0"/>
          <a:chOff x="0" y="0"/>
          <a:chExt cx="0" cy="0"/>
        </a:xfrm>
      </p:grpSpPr>
      <p:sp>
        <p:nvSpPr>
          <p:cNvPr id="120" name="Google Shape;120;p22"/>
          <p:cNvSpPr>
            <a:spLocks noGrp="1"/>
          </p:cNvSpPr>
          <p:nvPr>
            <p:ph type="pic" idx="2"/>
          </p:nvPr>
        </p:nvSpPr>
        <p:spPr>
          <a:xfrm>
            <a:off x="17588"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2"/>
          <p:cNvSpPr>
            <a:spLocks noGrp="1"/>
          </p:cNvSpPr>
          <p:nvPr>
            <p:ph type="pic" idx="3"/>
          </p:nvPr>
        </p:nvSpPr>
        <p:spPr>
          <a:xfrm>
            <a:off x="2297728"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2"/>
          <p:cNvSpPr>
            <a:spLocks noGrp="1"/>
          </p:cNvSpPr>
          <p:nvPr>
            <p:ph type="pic" idx="4"/>
          </p:nvPr>
        </p:nvSpPr>
        <p:spPr>
          <a:xfrm>
            <a:off x="4583734"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22"/>
          <p:cNvSpPr>
            <a:spLocks noGrp="1"/>
          </p:cNvSpPr>
          <p:nvPr>
            <p:ph type="pic" idx="5"/>
          </p:nvPr>
        </p:nvSpPr>
        <p:spPr>
          <a:xfrm>
            <a:off x="6863874"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2"/>
          <p:cNvSpPr>
            <a:spLocks noGrp="1"/>
          </p:cNvSpPr>
          <p:nvPr>
            <p:ph type="pic" idx="6"/>
          </p:nvPr>
        </p:nvSpPr>
        <p:spPr>
          <a:xfrm>
            <a:off x="9149880"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5" name="Google Shape;125;p22"/>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26" name="Google Shape;126;p22"/>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6"/>
                                        </p:tgtEl>
                                        <p:attrNameLst>
                                          <p:attrName>style.visibility</p:attrName>
                                        </p:attrNameLst>
                                      </p:cBhvr>
                                      <p:to>
                                        <p:strVal val="visible"/>
                                      </p:to>
                                    </p:set>
                                    <p:animEffect transition="in" filter="fade">
                                      <p:cBhvr>
                                        <p:cTn id="11"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ortfolio_04">
  <p:cSld name="Portfolio_04">
    <p:spTree>
      <p:nvGrpSpPr>
        <p:cNvPr id="1" name="Shape 127"/>
        <p:cNvGrpSpPr/>
        <p:nvPr/>
      </p:nvGrpSpPr>
      <p:grpSpPr>
        <a:xfrm>
          <a:off x="0" y="0"/>
          <a:ext cx="0" cy="0"/>
          <a:chOff x="0" y="0"/>
          <a:chExt cx="0" cy="0"/>
        </a:xfrm>
      </p:grpSpPr>
      <p:sp>
        <p:nvSpPr>
          <p:cNvPr id="128" name="Google Shape;128;p23"/>
          <p:cNvSpPr>
            <a:spLocks noGrp="1"/>
          </p:cNvSpPr>
          <p:nvPr>
            <p:ph type="pic" idx="2"/>
          </p:nvPr>
        </p:nvSpPr>
        <p:spPr>
          <a:xfrm>
            <a:off x="17588"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3"/>
          <p:cNvSpPr>
            <a:spLocks noGrp="1"/>
          </p:cNvSpPr>
          <p:nvPr>
            <p:ph type="pic" idx="3"/>
          </p:nvPr>
        </p:nvSpPr>
        <p:spPr>
          <a:xfrm>
            <a:off x="2297728"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3"/>
          <p:cNvSpPr>
            <a:spLocks noGrp="1"/>
          </p:cNvSpPr>
          <p:nvPr>
            <p:ph type="pic" idx="4"/>
          </p:nvPr>
        </p:nvSpPr>
        <p:spPr>
          <a:xfrm>
            <a:off x="4583734"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23"/>
          <p:cNvSpPr>
            <a:spLocks noGrp="1"/>
          </p:cNvSpPr>
          <p:nvPr>
            <p:ph type="pic" idx="5"/>
          </p:nvPr>
        </p:nvSpPr>
        <p:spPr>
          <a:xfrm>
            <a:off x="-745942"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3"/>
          <p:cNvSpPr>
            <a:spLocks noGrp="1"/>
          </p:cNvSpPr>
          <p:nvPr>
            <p:ph type="pic" idx="6"/>
          </p:nvPr>
        </p:nvSpPr>
        <p:spPr>
          <a:xfrm>
            <a:off x="1540064"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3"/>
          <p:cNvSpPr>
            <a:spLocks noGrp="1"/>
          </p:cNvSpPr>
          <p:nvPr>
            <p:ph type="pic" idx="7"/>
          </p:nvPr>
        </p:nvSpPr>
        <p:spPr>
          <a:xfrm>
            <a:off x="3826070"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4" name="Google Shape;134;p23"/>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35" name="Google Shape;135;p23"/>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Portfolio_04">
  <p:cSld name="1_Portfolio_04">
    <p:spTree>
      <p:nvGrpSpPr>
        <p:cNvPr id="1" name="Shape 136"/>
        <p:cNvGrpSpPr/>
        <p:nvPr/>
      </p:nvGrpSpPr>
      <p:grpSpPr>
        <a:xfrm>
          <a:off x="0" y="0"/>
          <a:ext cx="0" cy="0"/>
          <a:chOff x="0" y="0"/>
          <a:chExt cx="0" cy="0"/>
        </a:xfrm>
      </p:grpSpPr>
      <p:sp>
        <p:nvSpPr>
          <p:cNvPr id="137" name="Google Shape;137;p24"/>
          <p:cNvSpPr>
            <a:spLocks noGrp="1"/>
          </p:cNvSpPr>
          <p:nvPr>
            <p:ph type="pic" idx="2"/>
          </p:nvPr>
        </p:nvSpPr>
        <p:spPr>
          <a:xfrm>
            <a:off x="17588"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4"/>
          <p:cNvSpPr>
            <a:spLocks noGrp="1"/>
          </p:cNvSpPr>
          <p:nvPr>
            <p:ph type="pic" idx="3"/>
          </p:nvPr>
        </p:nvSpPr>
        <p:spPr>
          <a:xfrm>
            <a:off x="2297728"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24"/>
          <p:cNvSpPr>
            <a:spLocks noGrp="1"/>
          </p:cNvSpPr>
          <p:nvPr>
            <p:ph type="pic" idx="4"/>
          </p:nvPr>
        </p:nvSpPr>
        <p:spPr>
          <a:xfrm>
            <a:off x="4583734"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24"/>
          <p:cNvSpPr>
            <a:spLocks noGrp="1"/>
          </p:cNvSpPr>
          <p:nvPr>
            <p:ph type="pic" idx="5"/>
          </p:nvPr>
        </p:nvSpPr>
        <p:spPr>
          <a:xfrm>
            <a:off x="-745942"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24"/>
          <p:cNvSpPr>
            <a:spLocks noGrp="1"/>
          </p:cNvSpPr>
          <p:nvPr>
            <p:ph type="pic" idx="6"/>
          </p:nvPr>
        </p:nvSpPr>
        <p:spPr>
          <a:xfrm>
            <a:off x="1540064"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4"/>
          <p:cNvSpPr>
            <a:spLocks noGrp="1"/>
          </p:cNvSpPr>
          <p:nvPr>
            <p:ph type="pic" idx="7"/>
          </p:nvPr>
        </p:nvSpPr>
        <p:spPr>
          <a:xfrm>
            <a:off x="3826070"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24"/>
          <p:cNvSpPr>
            <a:spLocks noGrp="1"/>
          </p:cNvSpPr>
          <p:nvPr>
            <p:ph type="pic" idx="8"/>
          </p:nvPr>
        </p:nvSpPr>
        <p:spPr>
          <a:xfrm>
            <a:off x="6871022"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4"/>
          <p:cNvSpPr>
            <a:spLocks noGrp="1"/>
          </p:cNvSpPr>
          <p:nvPr>
            <p:ph type="pic" idx="9"/>
          </p:nvPr>
        </p:nvSpPr>
        <p:spPr>
          <a:xfrm>
            <a:off x="9151162"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24"/>
          <p:cNvSpPr>
            <a:spLocks noGrp="1"/>
          </p:cNvSpPr>
          <p:nvPr>
            <p:ph type="pic" idx="13"/>
          </p:nvPr>
        </p:nvSpPr>
        <p:spPr>
          <a:xfrm>
            <a:off x="6107492"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24"/>
          <p:cNvSpPr>
            <a:spLocks noGrp="1"/>
          </p:cNvSpPr>
          <p:nvPr>
            <p:ph type="pic" idx="14"/>
          </p:nvPr>
        </p:nvSpPr>
        <p:spPr>
          <a:xfrm>
            <a:off x="8393498"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7" name="Google Shape;147;p24"/>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48" name="Google Shape;148;p24"/>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8"/>
                                        </p:tgtEl>
                                        <p:attrNameLst>
                                          <p:attrName>style.visibility</p:attrName>
                                        </p:attrNameLst>
                                      </p:cBhvr>
                                      <p:to>
                                        <p:strVal val="visible"/>
                                      </p:to>
                                    </p:set>
                                    <p:animEffect transition="in" filter="fade">
                                      <p:cBhvr>
                                        <p:cTn id="1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Portfolio_04">
  <p:cSld name="2_Portfolio_04">
    <p:spTree>
      <p:nvGrpSpPr>
        <p:cNvPr id="1" name="Shape 149"/>
        <p:cNvGrpSpPr/>
        <p:nvPr/>
      </p:nvGrpSpPr>
      <p:grpSpPr>
        <a:xfrm>
          <a:off x="0" y="0"/>
          <a:ext cx="0" cy="0"/>
          <a:chOff x="0" y="0"/>
          <a:chExt cx="0" cy="0"/>
        </a:xfrm>
      </p:grpSpPr>
      <p:sp>
        <p:nvSpPr>
          <p:cNvPr id="150" name="Google Shape;150;p25"/>
          <p:cNvSpPr>
            <a:spLocks noGrp="1"/>
          </p:cNvSpPr>
          <p:nvPr>
            <p:ph type="pic" idx="2"/>
          </p:nvPr>
        </p:nvSpPr>
        <p:spPr>
          <a:xfrm flipH="1">
            <a:off x="4583734"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25"/>
          <p:cNvSpPr>
            <a:spLocks noGrp="1"/>
          </p:cNvSpPr>
          <p:nvPr>
            <p:ph type="pic" idx="3"/>
          </p:nvPr>
        </p:nvSpPr>
        <p:spPr>
          <a:xfrm>
            <a:off x="4589600"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25"/>
          <p:cNvSpPr>
            <a:spLocks noGrp="1"/>
          </p:cNvSpPr>
          <p:nvPr>
            <p:ph type="pic" idx="4"/>
          </p:nvPr>
        </p:nvSpPr>
        <p:spPr>
          <a:xfrm flipH="1">
            <a:off x="6871022"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5"/>
          <p:cNvSpPr>
            <a:spLocks noGrp="1"/>
          </p:cNvSpPr>
          <p:nvPr>
            <p:ph type="pic" idx="5"/>
          </p:nvPr>
        </p:nvSpPr>
        <p:spPr>
          <a:xfrm flipH="1">
            <a:off x="9151162"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5"/>
          <p:cNvSpPr>
            <a:spLocks noGrp="1"/>
          </p:cNvSpPr>
          <p:nvPr>
            <p:ph type="pic" idx="6"/>
          </p:nvPr>
        </p:nvSpPr>
        <p:spPr>
          <a:xfrm>
            <a:off x="6871022"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5"/>
          <p:cNvSpPr>
            <a:spLocks noGrp="1"/>
          </p:cNvSpPr>
          <p:nvPr>
            <p:ph type="pic" idx="7"/>
          </p:nvPr>
        </p:nvSpPr>
        <p:spPr>
          <a:xfrm>
            <a:off x="9157028"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56" name="Google Shape;156;p25"/>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57" name="Google Shape;157;p25"/>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7"/>
                                        </p:tgtEl>
                                        <p:attrNameLst>
                                          <p:attrName>style.visibility</p:attrName>
                                        </p:attrNameLst>
                                      </p:cBhvr>
                                      <p:to>
                                        <p:strVal val="visible"/>
                                      </p:to>
                                    </p:set>
                                    <p:animEffect transition="in" filter="fade">
                                      <p:cBhvr>
                                        <p:cTn id="11"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Portfolio_04">
  <p:cSld name="3_Portfolio_04">
    <p:spTree>
      <p:nvGrpSpPr>
        <p:cNvPr id="1" name="Shape 158"/>
        <p:cNvGrpSpPr/>
        <p:nvPr/>
      </p:nvGrpSpPr>
      <p:grpSpPr>
        <a:xfrm>
          <a:off x="0" y="0"/>
          <a:ext cx="0" cy="0"/>
          <a:chOff x="0" y="0"/>
          <a:chExt cx="0" cy="0"/>
        </a:xfrm>
      </p:grpSpPr>
      <p:sp>
        <p:nvSpPr>
          <p:cNvPr id="159" name="Google Shape;159;p26"/>
          <p:cNvSpPr>
            <a:spLocks noGrp="1"/>
          </p:cNvSpPr>
          <p:nvPr>
            <p:ph type="pic" idx="2"/>
          </p:nvPr>
        </p:nvSpPr>
        <p:spPr>
          <a:xfrm>
            <a:off x="-7316"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6"/>
          <p:cNvSpPr>
            <a:spLocks noGrp="1"/>
          </p:cNvSpPr>
          <p:nvPr>
            <p:ph type="pic" idx="3"/>
          </p:nvPr>
        </p:nvSpPr>
        <p:spPr>
          <a:xfrm flipH="1">
            <a:off x="-1450"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26"/>
          <p:cNvSpPr>
            <a:spLocks noGrp="1"/>
          </p:cNvSpPr>
          <p:nvPr>
            <p:ph type="pic" idx="4"/>
          </p:nvPr>
        </p:nvSpPr>
        <p:spPr>
          <a:xfrm>
            <a:off x="2279972"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6"/>
          <p:cNvSpPr>
            <a:spLocks noGrp="1"/>
          </p:cNvSpPr>
          <p:nvPr>
            <p:ph type="pic" idx="5"/>
          </p:nvPr>
        </p:nvSpPr>
        <p:spPr>
          <a:xfrm>
            <a:off x="4560112" y="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26"/>
          <p:cNvSpPr>
            <a:spLocks noGrp="1"/>
          </p:cNvSpPr>
          <p:nvPr>
            <p:ph type="pic" idx="6"/>
          </p:nvPr>
        </p:nvSpPr>
        <p:spPr>
          <a:xfrm flipH="1">
            <a:off x="2279972"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6"/>
          <p:cNvSpPr>
            <a:spLocks noGrp="1"/>
          </p:cNvSpPr>
          <p:nvPr>
            <p:ph type="pic" idx="7"/>
          </p:nvPr>
        </p:nvSpPr>
        <p:spPr>
          <a:xfrm flipH="1">
            <a:off x="4565978" y="3429000"/>
            <a:ext cx="3044952" cy="3429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65" name="Google Shape;165;p26"/>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66" name="Google Shape;166;p26"/>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e team 2">
  <p:cSld name="The team 2">
    <p:spTree>
      <p:nvGrpSpPr>
        <p:cNvPr id="1" name="Shape 167"/>
        <p:cNvGrpSpPr/>
        <p:nvPr/>
      </p:nvGrpSpPr>
      <p:grpSpPr>
        <a:xfrm>
          <a:off x="0" y="0"/>
          <a:ext cx="0" cy="0"/>
          <a:chOff x="0" y="0"/>
          <a:chExt cx="0" cy="0"/>
        </a:xfrm>
      </p:grpSpPr>
      <p:sp>
        <p:nvSpPr>
          <p:cNvPr id="168" name="Google Shape;168;p27"/>
          <p:cNvSpPr>
            <a:spLocks noGrp="1"/>
          </p:cNvSpPr>
          <p:nvPr>
            <p:ph type="pic" idx="2"/>
          </p:nvPr>
        </p:nvSpPr>
        <p:spPr>
          <a:xfrm>
            <a:off x="7063567" y="1835190"/>
            <a:ext cx="1654178" cy="1653747"/>
          </a:xfrm>
          <a:prstGeom prst="rect">
            <a:avLst/>
          </a:prstGeom>
          <a:solidFill>
            <a:srgbClr val="D9D9D9"/>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27"/>
          <p:cNvSpPr>
            <a:spLocks noGrp="1"/>
          </p:cNvSpPr>
          <p:nvPr>
            <p:ph type="pic" idx="3"/>
          </p:nvPr>
        </p:nvSpPr>
        <p:spPr>
          <a:xfrm>
            <a:off x="9521695" y="1835190"/>
            <a:ext cx="1654178" cy="1653747"/>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27"/>
          <p:cNvSpPr>
            <a:spLocks noGrp="1"/>
          </p:cNvSpPr>
          <p:nvPr>
            <p:ph type="pic" idx="4"/>
          </p:nvPr>
        </p:nvSpPr>
        <p:spPr>
          <a:xfrm>
            <a:off x="4603286" y="1835190"/>
            <a:ext cx="1654178" cy="1653747"/>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71" name="Google Shape;171;p27"/>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72" name="Google Shape;172;p27"/>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173"/>
        <p:cNvGrpSpPr/>
        <p:nvPr/>
      </p:nvGrpSpPr>
      <p:grpSpPr>
        <a:xfrm>
          <a:off x="0" y="0"/>
          <a:ext cx="0" cy="0"/>
          <a:chOff x="0" y="0"/>
          <a:chExt cx="0" cy="0"/>
        </a:xfrm>
      </p:grpSpPr>
      <p:sp>
        <p:nvSpPr>
          <p:cNvPr id="174" name="Google Shape;174;p28"/>
          <p:cNvSpPr>
            <a:spLocks noGrp="1"/>
          </p:cNvSpPr>
          <p:nvPr>
            <p:ph type="pic" idx="2"/>
          </p:nvPr>
        </p:nvSpPr>
        <p:spPr>
          <a:xfrm>
            <a:off x="9003549" y="2051475"/>
            <a:ext cx="2385548" cy="2384927"/>
          </a:xfrm>
          <a:prstGeom prst="rect">
            <a:avLst/>
          </a:prstGeom>
          <a:solidFill>
            <a:srgbClr val="D9D9D9"/>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28"/>
          <p:cNvSpPr>
            <a:spLocks noGrp="1"/>
          </p:cNvSpPr>
          <p:nvPr>
            <p:ph type="pic" idx="3"/>
          </p:nvPr>
        </p:nvSpPr>
        <p:spPr>
          <a:xfrm>
            <a:off x="6354041" y="2051475"/>
            <a:ext cx="2385548" cy="2384927"/>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8"/>
          <p:cNvSpPr>
            <a:spLocks noGrp="1"/>
          </p:cNvSpPr>
          <p:nvPr>
            <p:ph type="pic" idx="4"/>
          </p:nvPr>
        </p:nvSpPr>
        <p:spPr>
          <a:xfrm>
            <a:off x="3704534" y="2051475"/>
            <a:ext cx="2385548" cy="2384927"/>
          </a:xfrm>
          <a:prstGeom prst="rect">
            <a:avLst/>
          </a:prstGeom>
          <a:solidFill>
            <a:srgbClr val="D9D9D9"/>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28"/>
          <p:cNvSpPr>
            <a:spLocks noGrp="1"/>
          </p:cNvSpPr>
          <p:nvPr>
            <p:ph type="pic" idx="5"/>
          </p:nvPr>
        </p:nvSpPr>
        <p:spPr>
          <a:xfrm>
            <a:off x="1018192" y="2051475"/>
            <a:ext cx="2385548" cy="2384927"/>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78" name="Google Shape;178;p28"/>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79" name="Google Shape;179;p28"/>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80"/>
        <p:cNvGrpSpPr/>
        <p:nvPr/>
      </p:nvGrpSpPr>
      <p:grpSpPr>
        <a:xfrm>
          <a:off x="0" y="0"/>
          <a:ext cx="0" cy="0"/>
          <a:chOff x="0" y="0"/>
          <a:chExt cx="0" cy="0"/>
        </a:xfrm>
      </p:grpSpPr>
      <p:sp>
        <p:nvSpPr>
          <p:cNvPr id="181" name="Google Shape;181;p29"/>
          <p:cNvSpPr>
            <a:spLocks noGrp="1"/>
          </p:cNvSpPr>
          <p:nvPr>
            <p:ph type="pic" idx="2"/>
          </p:nvPr>
        </p:nvSpPr>
        <p:spPr>
          <a:xfrm>
            <a:off x="4911074" y="2051475"/>
            <a:ext cx="2385548" cy="2384927"/>
          </a:xfrm>
          <a:prstGeom prst="rect">
            <a:avLst/>
          </a:prstGeom>
          <a:solidFill>
            <a:srgbClr val="D9D9D9"/>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p29"/>
          <p:cNvSpPr>
            <a:spLocks noGrp="1"/>
          </p:cNvSpPr>
          <p:nvPr>
            <p:ph type="pic" idx="3"/>
          </p:nvPr>
        </p:nvSpPr>
        <p:spPr>
          <a:xfrm>
            <a:off x="8282865" y="2051475"/>
            <a:ext cx="2385548" cy="2384927"/>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29"/>
          <p:cNvSpPr>
            <a:spLocks noGrp="1"/>
          </p:cNvSpPr>
          <p:nvPr>
            <p:ph type="pic" idx="4"/>
          </p:nvPr>
        </p:nvSpPr>
        <p:spPr>
          <a:xfrm>
            <a:off x="1541077" y="2051475"/>
            <a:ext cx="2385548" cy="2384927"/>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1300" b="0" i="0" u="none" strike="noStrike" cap="none">
                <a:solidFill>
                  <a:srgbClr val="D8D8D8"/>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84" name="Google Shape;184;p29"/>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85" name="Google Shape;185;p29"/>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5"/>
                                        </p:tgtEl>
                                        <p:attrNameLst>
                                          <p:attrName>style.visibility</p:attrName>
                                        </p:attrNameLst>
                                      </p:cBhvr>
                                      <p:to>
                                        <p:strVal val="visible"/>
                                      </p:to>
                                    </p:set>
                                    <p:animEffect transition="in" filter="fade">
                                      <p:cBhvr>
                                        <p:cTn id="11"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Portfolio_04">
  <p:cSld name="4_Portfolio_04">
    <p:spTree>
      <p:nvGrpSpPr>
        <p:cNvPr id="1" name="Shape 186"/>
        <p:cNvGrpSpPr/>
        <p:nvPr/>
      </p:nvGrpSpPr>
      <p:grpSpPr>
        <a:xfrm>
          <a:off x="0" y="0"/>
          <a:ext cx="0" cy="0"/>
          <a:chOff x="0" y="0"/>
          <a:chExt cx="0" cy="0"/>
        </a:xfrm>
      </p:grpSpPr>
      <p:cxnSp>
        <p:nvCxnSpPr>
          <p:cNvPr id="187" name="Google Shape;187;p30"/>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88" name="Google Shape;188;p30"/>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
        <p:nvSpPr>
          <p:cNvPr id="189" name="Google Shape;189;p30"/>
          <p:cNvSpPr>
            <a:spLocks noGrp="1"/>
          </p:cNvSpPr>
          <p:nvPr>
            <p:ph type="pic" idx="2"/>
          </p:nvPr>
        </p:nvSpPr>
        <p:spPr>
          <a:xfrm>
            <a:off x="5191124" y="0"/>
            <a:ext cx="6410325" cy="6858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fade">
                                      <p:cBhvr>
                                        <p:cTn id="11"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4"/>
          <p:cNvSpPr>
            <a:spLocks noGrp="1"/>
          </p:cNvSpPr>
          <p:nvPr>
            <p:ph type="pic" idx="2"/>
          </p:nvPr>
        </p:nvSpPr>
        <p:spPr>
          <a:xfrm>
            <a:off x="359790" y="335217"/>
            <a:ext cx="6656152" cy="6190488"/>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1" name="Google Shape;21;p4"/>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2" name="Google Shape;22;p4"/>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Portfolio_04">
  <p:cSld name="5_Portfolio_04">
    <p:spTree>
      <p:nvGrpSpPr>
        <p:cNvPr id="1" name="Shape 190"/>
        <p:cNvGrpSpPr/>
        <p:nvPr/>
      </p:nvGrpSpPr>
      <p:grpSpPr>
        <a:xfrm>
          <a:off x="0" y="0"/>
          <a:ext cx="0" cy="0"/>
          <a:chOff x="0" y="0"/>
          <a:chExt cx="0" cy="0"/>
        </a:xfrm>
      </p:grpSpPr>
      <p:cxnSp>
        <p:nvCxnSpPr>
          <p:cNvPr id="191" name="Google Shape;191;p31"/>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192" name="Google Shape;192;p31"/>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
        <p:nvSpPr>
          <p:cNvPr id="193" name="Google Shape;193;p31"/>
          <p:cNvSpPr>
            <a:spLocks noGrp="1"/>
          </p:cNvSpPr>
          <p:nvPr>
            <p:ph type="pic" idx="2"/>
          </p:nvPr>
        </p:nvSpPr>
        <p:spPr>
          <a:xfrm flipH="1">
            <a:off x="609599" y="0"/>
            <a:ext cx="6410325" cy="6858000"/>
          </a:xfrm>
          <a:prstGeom prst="parallelogram">
            <a:avLst>
              <a:gd name="adj" fmla="val 25000"/>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appy_customers">
  <p:cSld name="Happy_customers">
    <p:spTree>
      <p:nvGrpSpPr>
        <p:cNvPr id="1" name="Shape 194"/>
        <p:cNvGrpSpPr/>
        <p:nvPr/>
      </p:nvGrpSpPr>
      <p:grpSpPr>
        <a:xfrm>
          <a:off x="0" y="0"/>
          <a:ext cx="0" cy="0"/>
          <a:chOff x="0" y="0"/>
          <a:chExt cx="0" cy="0"/>
        </a:xfrm>
      </p:grpSpPr>
      <p:sp>
        <p:nvSpPr>
          <p:cNvPr id="195" name="Google Shape;195;p32"/>
          <p:cNvSpPr>
            <a:spLocks noGrp="1"/>
          </p:cNvSpPr>
          <p:nvPr>
            <p:ph type="pic" idx="2"/>
          </p:nvPr>
        </p:nvSpPr>
        <p:spPr>
          <a:xfrm>
            <a:off x="4413557" y="2607540"/>
            <a:ext cx="826011" cy="825270"/>
          </a:xfrm>
          <a:prstGeom prst="ellipse">
            <a:avLst/>
          </a:prstGeom>
          <a:solidFill>
            <a:srgbClr val="F7F7F7"/>
          </a:solidFill>
          <a:ln>
            <a:noFill/>
          </a:ln>
        </p:spPr>
        <p:txBody>
          <a:bodyPr spcFirstLastPara="1" wrap="square" lIns="91425" tIns="91425" rIns="91425" bIns="91425" anchor="t" anchorCtr="0">
            <a:noAutofit/>
          </a:bodyPr>
          <a:lstStyle>
            <a:lvl1pPr marL="0" marR="0" lvl="0" indent="0" algn="l" rtl="0">
              <a:lnSpc>
                <a:spcPct val="130000"/>
              </a:lnSpc>
              <a:spcBef>
                <a:spcPts val="1000"/>
              </a:spcBef>
              <a:spcAft>
                <a:spcPts val="0"/>
              </a:spcAft>
              <a:buClr>
                <a:schemeClr val="dk1"/>
              </a:buClr>
              <a:buSzPts val="1400"/>
              <a:buFont typeface="Arial"/>
              <a:buNone/>
              <a:defRPr sz="75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32"/>
          <p:cNvSpPr>
            <a:spLocks noGrp="1"/>
          </p:cNvSpPr>
          <p:nvPr>
            <p:ph type="pic" idx="3"/>
          </p:nvPr>
        </p:nvSpPr>
        <p:spPr>
          <a:xfrm>
            <a:off x="6928812" y="2607540"/>
            <a:ext cx="826011" cy="825270"/>
          </a:xfrm>
          <a:prstGeom prst="ellipse">
            <a:avLst/>
          </a:prstGeom>
          <a:solidFill>
            <a:srgbClr val="F7F7F7"/>
          </a:solidFill>
          <a:ln>
            <a:noFill/>
          </a:ln>
        </p:spPr>
        <p:txBody>
          <a:bodyPr spcFirstLastPara="1" wrap="square" lIns="91425" tIns="91425" rIns="91425" bIns="91425" anchor="t" anchorCtr="0">
            <a:noAutofit/>
          </a:bodyPr>
          <a:lstStyle>
            <a:lvl1pPr marL="0" marR="0" lvl="0" indent="0" algn="l" rtl="0">
              <a:lnSpc>
                <a:spcPct val="130000"/>
              </a:lnSpc>
              <a:spcBef>
                <a:spcPts val="1000"/>
              </a:spcBef>
              <a:spcAft>
                <a:spcPts val="0"/>
              </a:spcAft>
              <a:buClr>
                <a:schemeClr val="dk1"/>
              </a:buClr>
              <a:buSzPts val="1400"/>
              <a:buFont typeface="Arial"/>
              <a:buNone/>
              <a:defRPr sz="75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32"/>
          <p:cNvSpPr>
            <a:spLocks noGrp="1"/>
          </p:cNvSpPr>
          <p:nvPr>
            <p:ph type="pic" idx="4"/>
          </p:nvPr>
        </p:nvSpPr>
        <p:spPr>
          <a:xfrm>
            <a:off x="9444067" y="2607540"/>
            <a:ext cx="826011" cy="825270"/>
          </a:xfrm>
          <a:prstGeom prst="ellipse">
            <a:avLst/>
          </a:prstGeom>
          <a:solidFill>
            <a:srgbClr val="F7F7F7"/>
          </a:solidFill>
          <a:ln>
            <a:noFill/>
          </a:ln>
        </p:spPr>
        <p:txBody>
          <a:bodyPr spcFirstLastPara="1" wrap="square" lIns="91425" tIns="91425" rIns="91425" bIns="91425" anchor="t" anchorCtr="0">
            <a:noAutofit/>
          </a:bodyPr>
          <a:lstStyle>
            <a:lvl1pPr marL="0" marR="0" lvl="0" indent="0" algn="l" rtl="0">
              <a:lnSpc>
                <a:spcPct val="130000"/>
              </a:lnSpc>
              <a:spcBef>
                <a:spcPts val="1000"/>
              </a:spcBef>
              <a:spcAft>
                <a:spcPts val="0"/>
              </a:spcAft>
              <a:buClr>
                <a:schemeClr val="dk1"/>
              </a:buClr>
              <a:buSzPts val="1400"/>
              <a:buFont typeface="Arial"/>
              <a:buNone/>
              <a:defRPr sz="75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32"/>
          <p:cNvSpPr>
            <a:spLocks noGrp="1"/>
          </p:cNvSpPr>
          <p:nvPr>
            <p:ph type="pic" idx="5"/>
          </p:nvPr>
        </p:nvSpPr>
        <p:spPr>
          <a:xfrm>
            <a:off x="1886869" y="2607540"/>
            <a:ext cx="826011" cy="825270"/>
          </a:xfrm>
          <a:prstGeom prst="ellipse">
            <a:avLst/>
          </a:prstGeom>
          <a:solidFill>
            <a:srgbClr val="F7F7F7"/>
          </a:solidFill>
          <a:ln>
            <a:noFill/>
          </a:ln>
        </p:spPr>
        <p:txBody>
          <a:bodyPr spcFirstLastPara="1" wrap="square" lIns="91425" tIns="91425" rIns="91425" bIns="91425" anchor="t" anchorCtr="0">
            <a:noAutofit/>
          </a:bodyPr>
          <a:lstStyle>
            <a:lvl1pPr marL="0" marR="0" lvl="0" indent="0" algn="l" rtl="0">
              <a:lnSpc>
                <a:spcPct val="130000"/>
              </a:lnSpc>
              <a:spcBef>
                <a:spcPts val="1000"/>
              </a:spcBef>
              <a:spcAft>
                <a:spcPts val="0"/>
              </a:spcAft>
              <a:buClr>
                <a:schemeClr val="dk1"/>
              </a:buClr>
              <a:buSzPts val="1400"/>
              <a:buFont typeface="Arial"/>
              <a:buNone/>
              <a:defRPr sz="75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99" name="Google Shape;199;p32"/>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00" name="Google Shape;200;p32"/>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500"/>
                                        <p:tgtEl>
                                          <p:spTgt spid="1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0"/>
                                        </p:tgtEl>
                                        <p:attrNameLst>
                                          <p:attrName>style.visibility</p:attrName>
                                        </p:attrNameLst>
                                      </p:cBhvr>
                                      <p:to>
                                        <p:strVal val="visible"/>
                                      </p:to>
                                    </p:set>
                                    <p:animEffect transition="in" filter="fade">
                                      <p:cBhvr>
                                        <p:cTn id="11"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01"/>
        <p:cNvGrpSpPr/>
        <p:nvPr/>
      </p:nvGrpSpPr>
      <p:grpSpPr>
        <a:xfrm>
          <a:off x="0" y="0"/>
          <a:ext cx="0" cy="0"/>
          <a:chOff x="0" y="0"/>
          <a:chExt cx="0" cy="0"/>
        </a:xfrm>
      </p:grpSpPr>
      <p:sp>
        <p:nvSpPr>
          <p:cNvPr id="202" name="Google Shape;202;p33"/>
          <p:cNvSpPr>
            <a:spLocks noGrp="1"/>
          </p:cNvSpPr>
          <p:nvPr>
            <p:ph type="pic" idx="2"/>
          </p:nvPr>
        </p:nvSpPr>
        <p:spPr>
          <a:xfrm>
            <a:off x="359790" y="332295"/>
            <a:ext cx="11472420" cy="619341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33"/>
          <p:cNvSpPr>
            <a:spLocks noGrp="1"/>
          </p:cNvSpPr>
          <p:nvPr>
            <p:ph type="pic" idx="3"/>
          </p:nvPr>
        </p:nvSpPr>
        <p:spPr>
          <a:xfrm>
            <a:off x="6031698" y="1066242"/>
            <a:ext cx="822960" cy="822960"/>
          </a:xfrm>
          <a:prstGeom prst="ellipse">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33"/>
          <p:cNvSpPr>
            <a:spLocks noGrp="1"/>
          </p:cNvSpPr>
          <p:nvPr>
            <p:ph type="pic" idx="4"/>
          </p:nvPr>
        </p:nvSpPr>
        <p:spPr>
          <a:xfrm>
            <a:off x="6031698" y="3657616"/>
            <a:ext cx="822960" cy="822960"/>
          </a:xfrm>
          <a:prstGeom prst="ellipse">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33"/>
          <p:cNvSpPr>
            <a:spLocks noGrp="1"/>
          </p:cNvSpPr>
          <p:nvPr>
            <p:ph type="pic" idx="5"/>
          </p:nvPr>
        </p:nvSpPr>
        <p:spPr>
          <a:xfrm>
            <a:off x="9518767" y="3657616"/>
            <a:ext cx="822960" cy="822960"/>
          </a:xfrm>
          <a:prstGeom prst="ellipse">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33"/>
          <p:cNvSpPr>
            <a:spLocks noGrp="1"/>
          </p:cNvSpPr>
          <p:nvPr>
            <p:ph type="pic" idx="6"/>
          </p:nvPr>
        </p:nvSpPr>
        <p:spPr>
          <a:xfrm>
            <a:off x="9518767" y="1066242"/>
            <a:ext cx="822960" cy="822960"/>
          </a:xfrm>
          <a:prstGeom prst="ellipse">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Happy_customers">
  <p:cSld name="1_Happy_customers">
    <p:spTree>
      <p:nvGrpSpPr>
        <p:cNvPr id="1" name="Shape 207"/>
        <p:cNvGrpSpPr/>
        <p:nvPr/>
      </p:nvGrpSpPr>
      <p:grpSpPr>
        <a:xfrm>
          <a:off x="0" y="0"/>
          <a:ext cx="0" cy="0"/>
          <a:chOff x="0" y="0"/>
          <a:chExt cx="0" cy="0"/>
        </a:xfrm>
      </p:grpSpPr>
      <p:cxnSp>
        <p:nvCxnSpPr>
          <p:cNvPr id="208" name="Google Shape;208;p34"/>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09" name="Google Shape;209;p34"/>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
        <p:nvSpPr>
          <p:cNvPr id="210" name="Google Shape;210;p34"/>
          <p:cNvSpPr>
            <a:spLocks noGrp="1"/>
          </p:cNvSpPr>
          <p:nvPr>
            <p:ph type="pic" idx="2"/>
          </p:nvPr>
        </p:nvSpPr>
        <p:spPr>
          <a:xfrm>
            <a:off x="2532881" y="2418930"/>
            <a:ext cx="1755775" cy="310721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ne_mockup_03">
  <p:cSld name="Phone_mockup_03">
    <p:spTree>
      <p:nvGrpSpPr>
        <p:cNvPr id="1" name="Shape 211"/>
        <p:cNvGrpSpPr/>
        <p:nvPr/>
      </p:nvGrpSpPr>
      <p:grpSpPr>
        <a:xfrm>
          <a:off x="0" y="0"/>
          <a:ext cx="0" cy="0"/>
          <a:chOff x="0" y="0"/>
          <a:chExt cx="0" cy="0"/>
        </a:xfrm>
      </p:grpSpPr>
      <p:sp>
        <p:nvSpPr>
          <p:cNvPr id="212" name="Google Shape;212;p35"/>
          <p:cNvSpPr>
            <a:spLocks noGrp="1"/>
          </p:cNvSpPr>
          <p:nvPr>
            <p:ph type="pic" idx="2"/>
          </p:nvPr>
        </p:nvSpPr>
        <p:spPr>
          <a:xfrm>
            <a:off x="747991" y="2538598"/>
            <a:ext cx="1801368" cy="3200400"/>
          </a:xfrm>
          <a:prstGeom prst="rect">
            <a:avLst/>
          </a:prstGeom>
          <a:solidFill>
            <a:srgbClr val="F6F6F6"/>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Google Shape;213;p35"/>
          <p:cNvSpPr>
            <a:spLocks noGrp="1"/>
          </p:cNvSpPr>
          <p:nvPr>
            <p:ph type="pic" idx="3"/>
          </p:nvPr>
        </p:nvSpPr>
        <p:spPr>
          <a:xfrm>
            <a:off x="2900853" y="2516250"/>
            <a:ext cx="1801368" cy="3200400"/>
          </a:xfrm>
          <a:prstGeom prst="rect">
            <a:avLst/>
          </a:prstGeom>
          <a:solidFill>
            <a:srgbClr val="F6F6F6"/>
          </a:solidFill>
          <a:ln>
            <a:noFill/>
          </a:ln>
          <a:effectLst>
            <a:outerShdw blurRad="101600" dist="50800" dir="2700000" algn="tl" rotWithShape="0">
              <a:srgbClr val="000000">
                <a:alpha val="40000"/>
              </a:srgbClr>
            </a:outerShdw>
          </a:effectLst>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Google Shape;214;p35"/>
          <p:cNvSpPr>
            <a:spLocks noGrp="1"/>
          </p:cNvSpPr>
          <p:nvPr>
            <p:ph type="pic" idx="4"/>
          </p:nvPr>
        </p:nvSpPr>
        <p:spPr>
          <a:xfrm>
            <a:off x="4859146" y="2516250"/>
            <a:ext cx="1801368" cy="3200400"/>
          </a:xfrm>
          <a:prstGeom prst="rect">
            <a:avLst/>
          </a:prstGeom>
          <a:solidFill>
            <a:srgbClr val="F6F6F6"/>
          </a:solidFill>
          <a:ln>
            <a:noFill/>
          </a:ln>
          <a:effectLst>
            <a:outerShdw blurRad="101600" dist="50800" dir="2700000" algn="tl" rotWithShape="0">
              <a:srgbClr val="000000">
                <a:alpha val="40000"/>
              </a:srgbClr>
            </a:outerShdw>
          </a:effectLst>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15" name="Google Shape;215;p35"/>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16" name="Google Shape;216;p35"/>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500"/>
                                        <p:tgtEl>
                                          <p:spTgt spid="2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6"/>
                                        </p:tgtEl>
                                        <p:attrNameLst>
                                          <p:attrName>style.visibility</p:attrName>
                                        </p:attrNameLst>
                                      </p:cBhvr>
                                      <p:to>
                                        <p:strVal val="visible"/>
                                      </p:to>
                                    </p:set>
                                    <p:animEffect transition="in" filter="fade">
                                      <p:cBhvr>
                                        <p:cTn id="11"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Phone_mockup_03">
  <p:cSld name="1_Phone_mockup_03">
    <p:spTree>
      <p:nvGrpSpPr>
        <p:cNvPr id="1" name="Shape 217"/>
        <p:cNvGrpSpPr/>
        <p:nvPr/>
      </p:nvGrpSpPr>
      <p:grpSpPr>
        <a:xfrm>
          <a:off x="0" y="0"/>
          <a:ext cx="0" cy="0"/>
          <a:chOff x="0" y="0"/>
          <a:chExt cx="0" cy="0"/>
        </a:xfrm>
      </p:grpSpPr>
      <p:sp>
        <p:nvSpPr>
          <p:cNvPr id="218" name="Google Shape;218;p36"/>
          <p:cNvSpPr>
            <a:spLocks noGrp="1"/>
          </p:cNvSpPr>
          <p:nvPr>
            <p:ph type="pic" idx="2"/>
          </p:nvPr>
        </p:nvSpPr>
        <p:spPr>
          <a:xfrm>
            <a:off x="1780978" y="2363907"/>
            <a:ext cx="1801368" cy="3200400"/>
          </a:xfrm>
          <a:prstGeom prst="rect">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9" name="Google Shape;219;p36"/>
          <p:cNvSpPr>
            <a:spLocks noGrp="1"/>
          </p:cNvSpPr>
          <p:nvPr>
            <p:ph type="pic" idx="3"/>
          </p:nvPr>
        </p:nvSpPr>
        <p:spPr>
          <a:xfrm>
            <a:off x="747991" y="2538598"/>
            <a:ext cx="1801368" cy="3200400"/>
          </a:xfrm>
          <a:prstGeom prst="rect">
            <a:avLst/>
          </a:prstGeom>
          <a:solidFill>
            <a:srgbClr val="F6F6F6"/>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20" name="Google Shape;220;p36"/>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21" name="Google Shape;221;p36"/>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1"/>
                                        </p:tgtEl>
                                        <p:attrNameLst>
                                          <p:attrName>style.visibility</p:attrName>
                                        </p:attrNameLst>
                                      </p:cBhvr>
                                      <p:to>
                                        <p:strVal val="visible"/>
                                      </p:to>
                                    </p:set>
                                    <p:animEffect transition="in" filter="fade">
                                      <p:cBhvr>
                                        <p:cTn id="11"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Phone_mockup_03">
  <p:cSld name="2_Phone_mockup_03">
    <p:spTree>
      <p:nvGrpSpPr>
        <p:cNvPr id="1" name="Shape 222"/>
        <p:cNvGrpSpPr/>
        <p:nvPr/>
      </p:nvGrpSpPr>
      <p:grpSpPr>
        <a:xfrm>
          <a:off x="0" y="0"/>
          <a:ext cx="0" cy="0"/>
          <a:chOff x="0" y="0"/>
          <a:chExt cx="0" cy="0"/>
        </a:xfrm>
      </p:grpSpPr>
      <p:cxnSp>
        <p:nvCxnSpPr>
          <p:cNvPr id="223" name="Google Shape;223;p37"/>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24" name="Google Shape;224;p37"/>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
        <p:nvSpPr>
          <p:cNvPr id="225" name="Google Shape;225;p37"/>
          <p:cNvSpPr>
            <a:spLocks noGrp="1"/>
          </p:cNvSpPr>
          <p:nvPr>
            <p:ph type="pic" idx="2"/>
          </p:nvPr>
        </p:nvSpPr>
        <p:spPr>
          <a:xfrm>
            <a:off x="0" y="0"/>
            <a:ext cx="12188952"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37"/>
          <p:cNvSpPr>
            <a:spLocks noGrp="1"/>
          </p:cNvSpPr>
          <p:nvPr>
            <p:ph type="pic" idx="3"/>
          </p:nvPr>
        </p:nvSpPr>
        <p:spPr>
          <a:xfrm>
            <a:off x="2532881" y="2418930"/>
            <a:ext cx="1755775" cy="3107216"/>
          </a:xfrm>
          <a:prstGeom prst="rect">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4"/>
                                        </p:tgtEl>
                                        <p:attrNameLst>
                                          <p:attrName>style.visibility</p:attrName>
                                        </p:attrNameLst>
                                      </p:cBhvr>
                                      <p:to>
                                        <p:strVal val="visible"/>
                                      </p:to>
                                    </p:set>
                                    <p:animEffect transition="in" filter="fade">
                                      <p:cBhvr>
                                        <p:cTn id="11"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Phone_mockup_03">
  <p:cSld name="3_Phone_mockup_03">
    <p:spTree>
      <p:nvGrpSpPr>
        <p:cNvPr id="1" name="Shape 227"/>
        <p:cNvGrpSpPr/>
        <p:nvPr/>
      </p:nvGrpSpPr>
      <p:grpSpPr>
        <a:xfrm>
          <a:off x="0" y="0"/>
          <a:ext cx="0" cy="0"/>
          <a:chOff x="0" y="0"/>
          <a:chExt cx="0" cy="0"/>
        </a:xfrm>
      </p:grpSpPr>
      <p:cxnSp>
        <p:nvCxnSpPr>
          <p:cNvPr id="228" name="Google Shape;228;p38"/>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29" name="Google Shape;229;p38"/>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
        <p:nvSpPr>
          <p:cNvPr id="230" name="Google Shape;230;p38"/>
          <p:cNvSpPr>
            <a:spLocks noGrp="1"/>
          </p:cNvSpPr>
          <p:nvPr>
            <p:ph type="pic" idx="2"/>
          </p:nvPr>
        </p:nvSpPr>
        <p:spPr>
          <a:xfrm>
            <a:off x="0" y="0"/>
            <a:ext cx="12188952"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38"/>
          <p:cNvSpPr>
            <a:spLocks noGrp="1"/>
          </p:cNvSpPr>
          <p:nvPr>
            <p:ph type="pic" idx="3"/>
          </p:nvPr>
        </p:nvSpPr>
        <p:spPr>
          <a:xfrm>
            <a:off x="4215567" y="2686086"/>
            <a:ext cx="1579620" cy="2822043"/>
          </a:xfrm>
          <a:prstGeom prst="rect">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38"/>
          <p:cNvSpPr>
            <a:spLocks noGrp="1"/>
          </p:cNvSpPr>
          <p:nvPr>
            <p:ph type="pic" idx="4"/>
          </p:nvPr>
        </p:nvSpPr>
        <p:spPr>
          <a:xfrm>
            <a:off x="6313105" y="2677773"/>
            <a:ext cx="1579620" cy="2822043"/>
          </a:xfrm>
          <a:prstGeom prst="rect">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3" name="Google Shape;233;p38"/>
          <p:cNvSpPr>
            <a:spLocks noGrp="1"/>
          </p:cNvSpPr>
          <p:nvPr>
            <p:ph type="pic" idx="5"/>
          </p:nvPr>
        </p:nvSpPr>
        <p:spPr>
          <a:xfrm>
            <a:off x="5311631" y="2767783"/>
            <a:ext cx="1579620" cy="2822043"/>
          </a:xfrm>
          <a:prstGeom prst="rect">
            <a:avLst/>
          </a:prstGeom>
          <a:solidFill>
            <a:srgbClr val="D9D9D9"/>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creen_mockup">
  <p:cSld name="Screen_mockup">
    <p:spTree>
      <p:nvGrpSpPr>
        <p:cNvPr id="1" name="Shape 234"/>
        <p:cNvGrpSpPr/>
        <p:nvPr/>
      </p:nvGrpSpPr>
      <p:grpSpPr>
        <a:xfrm>
          <a:off x="0" y="0"/>
          <a:ext cx="0" cy="0"/>
          <a:chOff x="0" y="0"/>
          <a:chExt cx="0" cy="0"/>
        </a:xfrm>
      </p:grpSpPr>
      <p:sp>
        <p:nvSpPr>
          <p:cNvPr id="235" name="Google Shape;235;p39"/>
          <p:cNvSpPr>
            <a:spLocks noGrp="1"/>
          </p:cNvSpPr>
          <p:nvPr>
            <p:ph type="pic" idx="2"/>
          </p:nvPr>
        </p:nvSpPr>
        <p:spPr>
          <a:xfrm>
            <a:off x="-1084263" y="2327806"/>
            <a:ext cx="4987395" cy="2819929"/>
          </a:xfrm>
          <a:prstGeom prst="rect">
            <a:avLst/>
          </a:prstGeom>
          <a:solidFill>
            <a:schemeClr val="lt2"/>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36" name="Google Shape;236;p39"/>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37" name="Google Shape;237;p39"/>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7"/>
                                        </p:tgtEl>
                                        <p:attrNameLst>
                                          <p:attrName>style.visibility</p:attrName>
                                        </p:attrNameLst>
                                      </p:cBhvr>
                                      <p:to>
                                        <p:strVal val="visible"/>
                                      </p:to>
                                    </p:set>
                                    <p:animEffect transition="in" filter="fade">
                                      <p:cBhvr>
                                        <p:cTn id="11"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ad_mockup">
  <p:cSld name="Pad_mockup">
    <p:spTree>
      <p:nvGrpSpPr>
        <p:cNvPr id="1" name="Shape 238"/>
        <p:cNvGrpSpPr/>
        <p:nvPr/>
      </p:nvGrpSpPr>
      <p:grpSpPr>
        <a:xfrm>
          <a:off x="0" y="0"/>
          <a:ext cx="0" cy="0"/>
          <a:chOff x="0" y="0"/>
          <a:chExt cx="0" cy="0"/>
        </a:xfrm>
      </p:grpSpPr>
      <p:sp>
        <p:nvSpPr>
          <p:cNvPr id="239" name="Google Shape;239;p40"/>
          <p:cNvSpPr>
            <a:spLocks noGrp="1"/>
          </p:cNvSpPr>
          <p:nvPr>
            <p:ph type="pic" idx="2"/>
          </p:nvPr>
        </p:nvSpPr>
        <p:spPr>
          <a:xfrm>
            <a:off x="8101846" y="2509171"/>
            <a:ext cx="2380189" cy="3211807"/>
          </a:xfrm>
          <a:prstGeom prst="rect">
            <a:avLst/>
          </a:prstGeom>
          <a:solidFill>
            <a:schemeClr val="lt2"/>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40" name="Google Shape;240;p40"/>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41" name="Google Shape;241;p40"/>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
        <p:nvSpPr>
          <p:cNvPr id="242" name="Google Shape;242;p40"/>
          <p:cNvSpPr>
            <a:spLocks noGrp="1"/>
          </p:cNvSpPr>
          <p:nvPr>
            <p:ph type="pic" idx="3"/>
          </p:nvPr>
        </p:nvSpPr>
        <p:spPr>
          <a:xfrm>
            <a:off x="6282660" y="2393430"/>
            <a:ext cx="2380189" cy="3211807"/>
          </a:xfrm>
          <a:prstGeom prst="rect">
            <a:avLst/>
          </a:prstGeom>
          <a:solidFill>
            <a:schemeClr val="lt2"/>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fade">
                                      <p:cBhvr>
                                        <p:cTn id="11"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_bg">
  <p:cSld name="Half_bg">
    <p:spTree>
      <p:nvGrpSpPr>
        <p:cNvPr id="1" name="Shape 23"/>
        <p:cNvGrpSpPr/>
        <p:nvPr/>
      </p:nvGrpSpPr>
      <p:grpSpPr>
        <a:xfrm>
          <a:off x="0" y="0"/>
          <a:ext cx="0" cy="0"/>
          <a:chOff x="0" y="0"/>
          <a:chExt cx="0" cy="0"/>
        </a:xfrm>
      </p:grpSpPr>
      <p:sp>
        <p:nvSpPr>
          <p:cNvPr id="24" name="Google Shape;24;p5"/>
          <p:cNvSpPr>
            <a:spLocks noGrp="1"/>
          </p:cNvSpPr>
          <p:nvPr>
            <p:ph type="pic" idx="2"/>
          </p:nvPr>
        </p:nvSpPr>
        <p:spPr>
          <a:xfrm>
            <a:off x="598488" y="0"/>
            <a:ext cx="11006137" cy="4364182"/>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5" name="Google Shape;25;p5"/>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6" name="Google Shape;26;p5"/>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ad_Phone_Mockup">
  <p:cSld name="Pad_Phone_Mockup">
    <p:spTree>
      <p:nvGrpSpPr>
        <p:cNvPr id="1" name="Shape 243"/>
        <p:cNvGrpSpPr/>
        <p:nvPr/>
      </p:nvGrpSpPr>
      <p:grpSpPr>
        <a:xfrm>
          <a:off x="0" y="0"/>
          <a:ext cx="0" cy="0"/>
          <a:chOff x="0" y="0"/>
          <a:chExt cx="0" cy="0"/>
        </a:xfrm>
      </p:grpSpPr>
      <p:sp>
        <p:nvSpPr>
          <p:cNvPr id="244" name="Google Shape;244;p41"/>
          <p:cNvSpPr>
            <a:spLocks noGrp="1"/>
          </p:cNvSpPr>
          <p:nvPr>
            <p:ph type="pic" idx="2"/>
          </p:nvPr>
        </p:nvSpPr>
        <p:spPr>
          <a:xfrm>
            <a:off x="-338667" y="2829654"/>
            <a:ext cx="4174068" cy="2873400"/>
          </a:xfrm>
          <a:prstGeom prst="rect">
            <a:avLst/>
          </a:prstGeom>
          <a:solidFill>
            <a:schemeClr val="lt2"/>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Google Shape;245;p41"/>
          <p:cNvSpPr>
            <a:spLocks noGrp="1"/>
          </p:cNvSpPr>
          <p:nvPr>
            <p:ph type="pic" idx="3"/>
          </p:nvPr>
        </p:nvSpPr>
        <p:spPr>
          <a:xfrm>
            <a:off x="3335867" y="4238040"/>
            <a:ext cx="1041401" cy="1947614"/>
          </a:xfrm>
          <a:prstGeom prst="rect">
            <a:avLst/>
          </a:prstGeom>
          <a:solidFill>
            <a:schemeClr val="lt2"/>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46" name="Google Shape;246;p41"/>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47" name="Google Shape;247;p41"/>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7"/>
                                        </p:tgtEl>
                                        <p:attrNameLst>
                                          <p:attrName>style.visibility</p:attrName>
                                        </p:attrNameLst>
                                      </p:cBhvr>
                                      <p:to>
                                        <p:strVal val="visible"/>
                                      </p:to>
                                    </p:set>
                                    <p:animEffect transition="in" filter="fade">
                                      <p:cBhvr>
                                        <p:cTn id="11"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aptop,Tablet,Phone_mockup">
  <p:cSld name="Laptop,Tablet,Phone_mockup">
    <p:spTree>
      <p:nvGrpSpPr>
        <p:cNvPr id="1" name="Shape 248"/>
        <p:cNvGrpSpPr/>
        <p:nvPr/>
      </p:nvGrpSpPr>
      <p:grpSpPr>
        <a:xfrm>
          <a:off x="0" y="0"/>
          <a:ext cx="0" cy="0"/>
          <a:chOff x="0" y="0"/>
          <a:chExt cx="0" cy="0"/>
        </a:xfrm>
      </p:grpSpPr>
      <p:sp>
        <p:nvSpPr>
          <p:cNvPr id="249" name="Google Shape;249;p42"/>
          <p:cNvSpPr>
            <a:spLocks noGrp="1"/>
          </p:cNvSpPr>
          <p:nvPr>
            <p:ph type="pic" idx="2"/>
          </p:nvPr>
        </p:nvSpPr>
        <p:spPr>
          <a:xfrm>
            <a:off x="1335441" y="2737887"/>
            <a:ext cx="3690851" cy="2157404"/>
          </a:xfrm>
          <a:prstGeom prst="rect">
            <a:avLst/>
          </a:prstGeom>
          <a:solidFill>
            <a:schemeClr val="lt2"/>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0" name="Google Shape;250;p42"/>
          <p:cNvSpPr>
            <a:spLocks noGrp="1"/>
          </p:cNvSpPr>
          <p:nvPr>
            <p:ph type="pic" idx="3"/>
          </p:nvPr>
        </p:nvSpPr>
        <p:spPr>
          <a:xfrm>
            <a:off x="4208001" y="3437780"/>
            <a:ext cx="2661457" cy="1812175"/>
          </a:xfrm>
          <a:prstGeom prst="rect">
            <a:avLst/>
          </a:prstGeom>
          <a:solidFill>
            <a:schemeClr val="lt2"/>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51" name="Google Shape;251;p42"/>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252" name="Google Shape;252;p42"/>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
        <p:nvSpPr>
          <p:cNvPr id="253" name="Google Shape;253;p42"/>
          <p:cNvSpPr>
            <a:spLocks noGrp="1"/>
          </p:cNvSpPr>
          <p:nvPr>
            <p:ph type="pic" idx="4"/>
          </p:nvPr>
        </p:nvSpPr>
        <p:spPr>
          <a:xfrm>
            <a:off x="3508408" y="4231177"/>
            <a:ext cx="698271" cy="1309049"/>
          </a:xfrm>
          <a:prstGeom prst="rect">
            <a:avLst/>
          </a:prstGeom>
          <a:solidFill>
            <a:schemeClr val="lt2"/>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2"/>
                                        </p:tgtEl>
                                        <p:attrNameLst>
                                          <p:attrName>style.visibility</p:attrName>
                                        </p:attrNameLst>
                                      </p:cBhvr>
                                      <p:to>
                                        <p:strVal val="visible"/>
                                      </p:to>
                                    </p:set>
                                    <p:animEffect transition="in" filter="fade">
                                      <p:cBhvr>
                                        <p:cTn id="11"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254"/>
        <p:cNvGrpSpPr/>
        <p:nvPr/>
      </p:nvGrpSpPr>
      <p:grpSpPr>
        <a:xfrm>
          <a:off x="0" y="0"/>
          <a:ext cx="0" cy="0"/>
          <a:chOff x="0" y="0"/>
          <a:chExt cx="0" cy="0"/>
        </a:xfrm>
      </p:grpSpPr>
      <p:sp>
        <p:nvSpPr>
          <p:cNvPr id="255" name="Google Shape;255;p43"/>
          <p:cNvSpPr>
            <a:spLocks noGrp="1"/>
          </p:cNvSpPr>
          <p:nvPr>
            <p:ph type="pic" idx="2"/>
          </p:nvPr>
        </p:nvSpPr>
        <p:spPr>
          <a:xfrm>
            <a:off x="5608958" y="2838829"/>
            <a:ext cx="2221829" cy="4110612"/>
          </a:xfrm>
          <a:prstGeom prst="rect">
            <a:avLst/>
          </a:prstGeom>
          <a:solidFill>
            <a:srgbClr val="F6F6F6"/>
          </a:solidFill>
          <a:ln>
            <a:noFill/>
          </a:ln>
        </p:spPr>
        <p:txBody>
          <a:bodyPr spcFirstLastPara="1" wrap="square" lIns="91425" tIns="91425" rIns="91425" bIns="91425" anchor="ctr" anchorCtr="0">
            <a:noAutofit/>
          </a:bodyPr>
          <a:lstStyle>
            <a:lvl1pPr marL="228600" marR="0" lvl="0" indent="-228600" algn="ctr"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Google Shape;256;p43"/>
          <p:cNvSpPr>
            <a:spLocks noGrp="1"/>
          </p:cNvSpPr>
          <p:nvPr>
            <p:ph type="pic" idx="3"/>
          </p:nvPr>
        </p:nvSpPr>
        <p:spPr>
          <a:xfrm>
            <a:off x="8600860" y="-34714"/>
            <a:ext cx="2221829" cy="4110612"/>
          </a:xfrm>
          <a:prstGeom prst="rect">
            <a:avLst/>
          </a:prstGeom>
          <a:solidFill>
            <a:srgbClr val="F6F6F6"/>
          </a:solidFill>
          <a:ln>
            <a:noFill/>
          </a:ln>
        </p:spPr>
        <p:txBody>
          <a:bodyPr spcFirstLastPara="1" wrap="square" lIns="91425" tIns="91425" rIns="91425" bIns="91425" anchor="ctr" anchorCtr="0">
            <a:noAutofit/>
          </a:bodyPr>
          <a:lstStyle>
            <a:lvl1pPr marL="228600" marR="0" lvl="0" indent="-228600" algn="ctr"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257"/>
        <p:cNvGrpSpPr/>
        <p:nvPr/>
      </p:nvGrpSpPr>
      <p:grpSpPr>
        <a:xfrm>
          <a:off x="0" y="0"/>
          <a:ext cx="0" cy="0"/>
          <a:chOff x="0" y="0"/>
          <a:chExt cx="0" cy="0"/>
        </a:xfrm>
      </p:grpSpPr>
      <p:sp>
        <p:nvSpPr>
          <p:cNvPr id="258" name="Google Shape;258;p44"/>
          <p:cNvSpPr>
            <a:spLocks noGrp="1"/>
          </p:cNvSpPr>
          <p:nvPr>
            <p:ph type="pic" idx="2"/>
          </p:nvPr>
        </p:nvSpPr>
        <p:spPr>
          <a:xfrm>
            <a:off x="5935132" y="2694870"/>
            <a:ext cx="3344099" cy="4493330"/>
          </a:xfrm>
          <a:prstGeom prst="rect">
            <a:avLst/>
          </a:prstGeom>
          <a:solidFill>
            <a:srgbClr val="F6F6F6"/>
          </a:solidFill>
          <a:ln>
            <a:noFill/>
          </a:ln>
        </p:spPr>
        <p:txBody>
          <a:bodyPr spcFirstLastPara="1" wrap="square" lIns="91425" tIns="91425" rIns="91425" bIns="91425" anchor="ctr" anchorCtr="0">
            <a:noAutofit/>
          </a:bodyPr>
          <a:lstStyle>
            <a:lvl1pPr marL="228600" marR="0" lvl="0" indent="-228600" algn="ctr"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44"/>
          <p:cNvSpPr>
            <a:spLocks noGrp="1"/>
          </p:cNvSpPr>
          <p:nvPr>
            <p:ph type="pic" idx="3"/>
          </p:nvPr>
        </p:nvSpPr>
        <p:spPr>
          <a:xfrm>
            <a:off x="9917558" y="-177266"/>
            <a:ext cx="3344099" cy="4493330"/>
          </a:xfrm>
          <a:prstGeom prst="rect">
            <a:avLst/>
          </a:prstGeom>
          <a:solidFill>
            <a:srgbClr val="F6F6F6"/>
          </a:solidFill>
          <a:ln>
            <a:noFill/>
          </a:ln>
        </p:spPr>
        <p:txBody>
          <a:bodyPr spcFirstLastPara="1" wrap="square" lIns="91425" tIns="91425" rIns="91425" bIns="91425" anchor="ctr" anchorCtr="0">
            <a:noAutofit/>
          </a:bodyPr>
          <a:lstStyle>
            <a:lvl1pPr marL="228600" marR="0" lvl="0" indent="-228600" algn="ctr"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7_Portfolio Three">
  <p:cSld name="17_Portfolio Three">
    <p:spTree>
      <p:nvGrpSpPr>
        <p:cNvPr id="1" name="Shape 260"/>
        <p:cNvGrpSpPr/>
        <p:nvPr/>
      </p:nvGrpSpPr>
      <p:grpSpPr>
        <a:xfrm>
          <a:off x="0" y="0"/>
          <a:ext cx="0" cy="0"/>
          <a:chOff x="0" y="0"/>
          <a:chExt cx="0" cy="0"/>
        </a:xfrm>
      </p:grpSpPr>
      <p:sp>
        <p:nvSpPr>
          <p:cNvPr id="261" name="Google Shape;261;p45"/>
          <p:cNvSpPr>
            <a:spLocks noGrp="1"/>
          </p:cNvSpPr>
          <p:nvPr>
            <p:ph type="pic" idx="2"/>
          </p:nvPr>
        </p:nvSpPr>
        <p:spPr>
          <a:xfrm>
            <a:off x="-1" y="0"/>
            <a:ext cx="2044978"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Google Shape;262;p45"/>
          <p:cNvSpPr>
            <a:spLocks noGrp="1"/>
          </p:cNvSpPr>
          <p:nvPr>
            <p:ph type="pic" idx="3"/>
          </p:nvPr>
        </p:nvSpPr>
        <p:spPr>
          <a:xfrm>
            <a:off x="2044977" y="0"/>
            <a:ext cx="2041238"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3" name="Google Shape;263;p45"/>
          <p:cNvSpPr>
            <a:spLocks noGrp="1"/>
          </p:cNvSpPr>
          <p:nvPr>
            <p:ph type="pic" idx="4"/>
          </p:nvPr>
        </p:nvSpPr>
        <p:spPr>
          <a:xfrm>
            <a:off x="4086215" y="0"/>
            <a:ext cx="2027819"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 name="Google Shape;264;p45"/>
          <p:cNvSpPr>
            <a:spLocks noGrp="1"/>
          </p:cNvSpPr>
          <p:nvPr>
            <p:ph type="pic" idx="5"/>
          </p:nvPr>
        </p:nvSpPr>
        <p:spPr>
          <a:xfrm>
            <a:off x="-1" y="3429000"/>
            <a:ext cx="2044977"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5" name="Google Shape;265;p45"/>
          <p:cNvSpPr>
            <a:spLocks noGrp="1"/>
          </p:cNvSpPr>
          <p:nvPr>
            <p:ph type="pic" idx="6"/>
          </p:nvPr>
        </p:nvSpPr>
        <p:spPr>
          <a:xfrm>
            <a:off x="2036354" y="3429000"/>
            <a:ext cx="2049859"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45"/>
          <p:cNvSpPr>
            <a:spLocks noGrp="1"/>
          </p:cNvSpPr>
          <p:nvPr>
            <p:ph type="pic" idx="7"/>
          </p:nvPr>
        </p:nvSpPr>
        <p:spPr>
          <a:xfrm>
            <a:off x="4086215" y="3429000"/>
            <a:ext cx="2027819"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6_Portfolio Three">
  <p:cSld name="16_Portfolio Three">
    <p:spTree>
      <p:nvGrpSpPr>
        <p:cNvPr id="1" name="Shape 267"/>
        <p:cNvGrpSpPr/>
        <p:nvPr/>
      </p:nvGrpSpPr>
      <p:grpSpPr>
        <a:xfrm>
          <a:off x="0" y="0"/>
          <a:ext cx="0" cy="0"/>
          <a:chOff x="0" y="0"/>
          <a:chExt cx="0" cy="0"/>
        </a:xfrm>
      </p:grpSpPr>
      <p:sp>
        <p:nvSpPr>
          <p:cNvPr id="268" name="Google Shape;268;p46"/>
          <p:cNvSpPr>
            <a:spLocks noGrp="1"/>
          </p:cNvSpPr>
          <p:nvPr>
            <p:ph type="pic" idx="2"/>
          </p:nvPr>
        </p:nvSpPr>
        <p:spPr>
          <a:xfrm>
            <a:off x="6055835" y="0"/>
            <a:ext cx="2030954"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9" name="Google Shape;269;p46"/>
          <p:cNvSpPr>
            <a:spLocks noGrp="1"/>
          </p:cNvSpPr>
          <p:nvPr>
            <p:ph type="pic" idx="3"/>
          </p:nvPr>
        </p:nvSpPr>
        <p:spPr>
          <a:xfrm>
            <a:off x="8081906" y="0"/>
            <a:ext cx="2068766"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0" name="Google Shape;270;p46"/>
          <p:cNvSpPr>
            <a:spLocks noGrp="1"/>
          </p:cNvSpPr>
          <p:nvPr>
            <p:ph type="pic" idx="4"/>
          </p:nvPr>
        </p:nvSpPr>
        <p:spPr>
          <a:xfrm>
            <a:off x="10142050" y="0"/>
            <a:ext cx="2049950"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1" name="Google Shape;271;p46"/>
          <p:cNvSpPr>
            <a:spLocks noGrp="1"/>
          </p:cNvSpPr>
          <p:nvPr>
            <p:ph type="pic" idx="5"/>
          </p:nvPr>
        </p:nvSpPr>
        <p:spPr>
          <a:xfrm>
            <a:off x="6055835" y="3429000"/>
            <a:ext cx="2039576"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2" name="Google Shape;272;p46"/>
          <p:cNvSpPr>
            <a:spLocks noGrp="1"/>
          </p:cNvSpPr>
          <p:nvPr>
            <p:ph type="pic" idx="6"/>
          </p:nvPr>
        </p:nvSpPr>
        <p:spPr>
          <a:xfrm>
            <a:off x="8092190" y="3429000"/>
            <a:ext cx="2044459"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3" name="Google Shape;273;p46"/>
          <p:cNvSpPr>
            <a:spLocks noGrp="1"/>
          </p:cNvSpPr>
          <p:nvPr>
            <p:ph type="pic" idx="7"/>
          </p:nvPr>
        </p:nvSpPr>
        <p:spPr>
          <a:xfrm>
            <a:off x="10142050" y="3429000"/>
            <a:ext cx="2049950" cy="3429000"/>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Logos">
  <p:cSld name="1_Logos">
    <p:spTree>
      <p:nvGrpSpPr>
        <p:cNvPr id="1" name="Shape 274"/>
        <p:cNvGrpSpPr/>
        <p:nvPr/>
      </p:nvGrpSpPr>
      <p:grpSpPr>
        <a:xfrm>
          <a:off x="0" y="0"/>
          <a:ext cx="0" cy="0"/>
          <a:chOff x="0" y="0"/>
          <a:chExt cx="0" cy="0"/>
        </a:xfrm>
      </p:grpSpPr>
      <p:sp>
        <p:nvSpPr>
          <p:cNvPr id="275" name="Google Shape;275;p47"/>
          <p:cNvSpPr>
            <a:spLocks noGrp="1"/>
          </p:cNvSpPr>
          <p:nvPr>
            <p:ph type="pic" idx="2"/>
          </p:nvPr>
        </p:nvSpPr>
        <p:spPr>
          <a:xfrm>
            <a:off x="0" y="-15240"/>
            <a:ext cx="3044028" cy="443484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47"/>
          <p:cNvSpPr>
            <a:spLocks noGrp="1"/>
          </p:cNvSpPr>
          <p:nvPr>
            <p:ph type="pic" idx="3"/>
          </p:nvPr>
        </p:nvSpPr>
        <p:spPr>
          <a:xfrm>
            <a:off x="3044029" y="2438400"/>
            <a:ext cx="3044028" cy="443484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47"/>
          <p:cNvSpPr>
            <a:spLocks noGrp="1"/>
          </p:cNvSpPr>
          <p:nvPr>
            <p:ph type="pic" idx="4"/>
          </p:nvPr>
        </p:nvSpPr>
        <p:spPr>
          <a:xfrm>
            <a:off x="6086468" y="-15240"/>
            <a:ext cx="3044028" cy="443484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47"/>
          <p:cNvSpPr>
            <a:spLocks noGrp="1"/>
          </p:cNvSpPr>
          <p:nvPr>
            <p:ph type="pic" idx="5"/>
          </p:nvPr>
        </p:nvSpPr>
        <p:spPr>
          <a:xfrm>
            <a:off x="9130496" y="2419350"/>
            <a:ext cx="3055149" cy="4434840"/>
          </a:xfrm>
          <a:prstGeom prst="rect">
            <a:avLst/>
          </a:prstGeom>
          <a:solidFill>
            <a:srgbClr val="F2F2F2"/>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9"/>
        <p:cNvGrpSpPr/>
        <p:nvPr/>
      </p:nvGrpSpPr>
      <p:grpSpPr>
        <a:xfrm>
          <a:off x="0" y="0"/>
          <a:ext cx="0" cy="0"/>
          <a:chOff x="0" y="0"/>
          <a:chExt cx="0" cy="0"/>
        </a:xfrm>
      </p:grpSpPr>
      <p:sp>
        <p:nvSpPr>
          <p:cNvPr id="280" name="Google Shape;280;p48"/>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1" name="Google Shape;281;p48"/>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Autofit/>
          </a:bodyPr>
          <a:lstStyle>
            <a:lvl1pPr marL="0" marR="0" lvl="0" indent="0" algn="ctr"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4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2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82" name="Google Shape;282;p4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4" name="Google Shape;28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5"/>
        <p:cNvGrpSpPr/>
        <p:nvPr/>
      </p:nvGrpSpPr>
      <p:grpSpPr>
        <a:xfrm>
          <a:off x="0" y="0"/>
          <a:ext cx="0" cy="0"/>
          <a:chOff x="0" y="0"/>
          <a:chExt cx="0" cy="0"/>
        </a:xfrm>
      </p:grpSpPr>
      <p:sp>
        <p:nvSpPr>
          <p:cNvPr id="286" name="Google Shape;286;p4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7" name="Google Shape;287;p49"/>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9" name="Google Shape;289;p4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0" name="Google Shape;29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1"/>
        <p:cNvGrpSpPr/>
        <p:nvPr/>
      </p:nvGrpSpPr>
      <p:grpSpPr>
        <a:xfrm>
          <a:off x="0" y="0"/>
          <a:ext cx="0" cy="0"/>
          <a:chOff x="0" y="0"/>
          <a:chExt cx="0" cy="0"/>
        </a:xfrm>
      </p:grpSpPr>
      <p:sp>
        <p:nvSpPr>
          <p:cNvPr id="292" name="Google Shape;292;p50"/>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3" name="Google Shape;293;p50"/>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9EA1A7"/>
              </a:buClr>
              <a:buSzPts val="2800"/>
              <a:buFont typeface="Arial"/>
              <a:buNone/>
              <a:defRPr sz="2400" b="0" i="0" u="none" strike="noStrike" cap="none">
                <a:solidFill>
                  <a:srgbClr val="9EA1A7"/>
                </a:solidFill>
                <a:latin typeface="Calibri"/>
                <a:ea typeface="Calibri"/>
                <a:cs typeface="Calibri"/>
                <a:sym typeface="Calibri"/>
              </a:defRPr>
            </a:lvl1pPr>
            <a:lvl2pPr marL="914400" marR="0" lvl="1" indent="-228600" algn="l" rtl="0">
              <a:lnSpc>
                <a:spcPct val="90000"/>
              </a:lnSpc>
              <a:spcBef>
                <a:spcPts val="500"/>
              </a:spcBef>
              <a:spcAft>
                <a:spcPts val="0"/>
              </a:spcAft>
              <a:buClr>
                <a:srgbClr val="9EA1A7"/>
              </a:buClr>
              <a:buSzPts val="2400"/>
              <a:buFont typeface="Arial"/>
              <a:buNone/>
              <a:defRPr sz="2000" b="0" i="0" u="none" strike="noStrike" cap="none">
                <a:solidFill>
                  <a:srgbClr val="9EA1A7"/>
                </a:solidFill>
                <a:latin typeface="Calibri"/>
                <a:ea typeface="Calibri"/>
                <a:cs typeface="Calibri"/>
                <a:sym typeface="Calibri"/>
              </a:defRPr>
            </a:lvl2pPr>
            <a:lvl3pPr marL="1371600" marR="0" lvl="2" indent="-228600" algn="l" rtl="0">
              <a:lnSpc>
                <a:spcPct val="90000"/>
              </a:lnSpc>
              <a:spcBef>
                <a:spcPts val="500"/>
              </a:spcBef>
              <a:spcAft>
                <a:spcPts val="0"/>
              </a:spcAft>
              <a:buClr>
                <a:srgbClr val="9EA1A7"/>
              </a:buClr>
              <a:buSzPts val="2000"/>
              <a:buFont typeface="Arial"/>
              <a:buNone/>
              <a:defRPr sz="1800" b="0" i="0" u="none" strike="noStrike" cap="none">
                <a:solidFill>
                  <a:srgbClr val="9EA1A7"/>
                </a:solidFill>
                <a:latin typeface="Calibri"/>
                <a:ea typeface="Calibri"/>
                <a:cs typeface="Calibri"/>
                <a:sym typeface="Calibri"/>
              </a:defRPr>
            </a:lvl3pPr>
            <a:lvl4pPr marL="1828800" marR="0" lvl="3" indent="-228600" algn="l" rtl="0">
              <a:lnSpc>
                <a:spcPct val="90000"/>
              </a:lnSpc>
              <a:spcBef>
                <a:spcPts val="500"/>
              </a:spcBef>
              <a:spcAft>
                <a:spcPts val="0"/>
              </a:spcAft>
              <a:buClr>
                <a:srgbClr val="9EA1A7"/>
              </a:buClr>
              <a:buSzPts val="1800"/>
              <a:buFont typeface="Arial"/>
              <a:buNone/>
              <a:defRPr sz="1600" b="0" i="0" u="none" strike="noStrike" cap="none">
                <a:solidFill>
                  <a:srgbClr val="9EA1A7"/>
                </a:solidFill>
                <a:latin typeface="Calibri"/>
                <a:ea typeface="Calibri"/>
                <a:cs typeface="Calibri"/>
                <a:sym typeface="Calibri"/>
              </a:defRPr>
            </a:lvl4pPr>
            <a:lvl5pPr marL="2286000" marR="0" lvl="4" indent="-228600" algn="l" rtl="0">
              <a:lnSpc>
                <a:spcPct val="90000"/>
              </a:lnSpc>
              <a:spcBef>
                <a:spcPts val="500"/>
              </a:spcBef>
              <a:spcAft>
                <a:spcPts val="0"/>
              </a:spcAft>
              <a:buClr>
                <a:srgbClr val="9EA1A7"/>
              </a:buClr>
              <a:buSzPts val="1800"/>
              <a:buFont typeface="Arial"/>
              <a:buNone/>
              <a:defRPr sz="1600" b="0" i="0" u="none" strike="noStrike" cap="none">
                <a:solidFill>
                  <a:srgbClr val="9EA1A7"/>
                </a:solidFill>
                <a:latin typeface="Calibri"/>
                <a:ea typeface="Calibri"/>
                <a:cs typeface="Calibri"/>
                <a:sym typeface="Calibri"/>
              </a:defRPr>
            </a:lvl5pPr>
            <a:lvl6pPr marL="2743200" marR="0" lvl="5" indent="-228600" algn="l" rtl="0">
              <a:lnSpc>
                <a:spcPct val="90000"/>
              </a:lnSpc>
              <a:spcBef>
                <a:spcPts val="500"/>
              </a:spcBef>
              <a:spcAft>
                <a:spcPts val="0"/>
              </a:spcAft>
              <a:buClr>
                <a:srgbClr val="9EA1A7"/>
              </a:buClr>
              <a:buSzPts val="1800"/>
              <a:buFont typeface="Arial"/>
              <a:buNone/>
              <a:defRPr sz="1600" b="0" i="0" u="none" strike="noStrike" cap="none">
                <a:solidFill>
                  <a:srgbClr val="9EA1A7"/>
                </a:solidFill>
                <a:latin typeface="Calibri"/>
                <a:ea typeface="Calibri"/>
                <a:cs typeface="Calibri"/>
                <a:sym typeface="Calibri"/>
              </a:defRPr>
            </a:lvl6pPr>
            <a:lvl7pPr marL="3200400" marR="0" lvl="6" indent="-228600" algn="l" rtl="0">
              <a:lnSpc>
                <a:spcPct val="90000"/>
              </a:lnSpc>
              <a:spcBef>
                <a:spcPts val="500"/>
              </a:spcBef>
              <a:spcAft>
                <a:spcPts val="0"/>
              </a:spcAft>
              <a:buClr>
                <a:srgbClr val="9EA1A7"/>
              </a:buClr>
              <a:buSzPts val="1800"/>
              <a:buFont typeface="Arial"/>
              <a:buNone/>
              <a:defRPr sz="1600" b="0" i="0" u="none" strike="noStrike" cap="none">
                <a:solidFill>
                  <a:srgbClr val="9EA1A7"/>
                </a:solidFill>
                <a:latin typeface="Calibri"/>
                <a:ea typeface="Calibri"/>
                <a:cs typeface="Calibri"/>
                <a:sym typeface="Calibri"/>
              </a:defRPr>
            </a:lvl7pPr>
            <a:lvl8pPr marL="3657600" marR="0" lvl="7" indent="-228600" algn="l" rtl="0">
              <a:lnSpc>
                <a:spcPct val="90000"/>
              </a:lnSpc>
              <a:spcBef>
                <a:spcPts val="500"/>
              </a:spcBef>
              <a:spcAft>
                <a:spcPts val="0"/>
              </a:spcAft>
              <a:buClr>
                <a:srgbClr val="9EA1A7"/>
              </a:buClr>
              <a:buSzPts val="1800"/>
              <a:buFont typeface="Arial"/>
              <a:buNone/>
              <a:defRPr sz="1600" b="0" i="0" u="none" strike="noStrike" cap="none">
                <a:solidFill>
                  <a:srgbClr val="9EA1A7"/>
                </a:solidFill>
                <a:latin typeface="Calibri"/>
                <a:ea typeface="Calibri"/>
                <a:cs typeface="Calibri"/>
                <a:sym typeface="Calibri"/>
              </a:defRPr>
            </a:lvl8pPr>
            <a:lvl9pPr marL="4114800" marR="0" lvl="8" indent="-228600" algn="l" rtl="0">
              <a:lnSpc>
                <a:spcPct val="90000"/>
              </a:lnSpc>
              <a:spcBef>
                <a:spcPts val="500"/>
              </a:spcBef>
              <a:spcAft>
                <a:spcPts val="0"/>
              </a:spcAft>
              <a:buClr>
                <a:srgbClr val="9EA1A7"/>
              </a:buClr>
              <a:buSzPts val="1800"/>
              <a:buFont typeface="Arial"/>
              <a:buNone/>
              <a:defRPr sz="1600" b="0" i="0" u="none" strike="noStrike" cap="none">
                <a:solidFill>
                  <a:srgbClr val="9EA1A7"/>
                </a:solidFill>
                <a:latin typeface="Calibri"/>
                <a:ea typeface="Calibri"/>
                <a:cs typeface="Calibri"/>
                <a:sym typeface="Calibri"/>
              </a:defRPr>
            </a:lvl9pPr>
          </a:lstStyle>
          <a:p>
            <a:endParaRPr/>
          </a:p>
        </p:txBody>
      </p:sp>
      <p:sp>
        <p:nvSpPr>
          <p:cNvPr id="294" name="Google Shape;294;p5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5" name="Google Shape;295;p5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6" name="Google Shape;29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6"/>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32" name="Google Shape;32;p6"/>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7"/>
        <p:cNvGrpSpPr/>
        <p:nvPr/>
      </p:nvGrpSpPr>
      <p:grpSpPr>
        <a:xfrm>
          <a:off x="0" y="0"/>
          <a:ext cx="0" cy="0"/>
          <a:chOff x="0" y="0"/>
          <a:chExt cx="0" cy="0"/>
        </a:xfrm>
      </p:grpSpPr>
      <p:sp>
        <p:nvSpPr>
          <p:cNvPr id="298" name="Google Shape;298;p5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9" name="Google Shape;299;p51"/>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51"/>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Google Shape;301;p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2" name="Google Shape;302;p5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3" name="Google Shape;30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4"/>
        <p:cNvGrpSpPr/>
        <p:nvPr/>
      </p:nvGrpSpPr>
      <p:grpSpPr>
        <a:xfrm>
          <a:off x="0" y="0"/>
          <a:ext cx="0" cy="0"/>
          <a:chOff x="0" y="0"/>
          <a:chExt cx="0" cy="0"/>
        </a:xfrm>
      </p:grpSpPr>
      <p:sp>
        <p:nvSpPr>
          <p:cNvPr id="305" name="Google Shape;305;p52"/>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06" name="Google Shape;306;p5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7" name="Google Shape;307;p52"/>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p52"/>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9" name="Google Shape;309;p52"/>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5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1" name="Google Shape;311;p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2" name="Google Shape;31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3"/>
        <p:cNvGrpSpPr/>
        <p:nvPr/>
      </p:nvGrpSpPr>
      <p:grpSpPr>
        <a:xfrm>
          <a:off x="0" y="0"/>
          <a:ext cx="0" cy="0"/>
          <a:chOff x="0" y="0"/>
          <a:chExt cx="0" cy="0"/>
        </a:xfrm>
      </p:grpSpPr>
      <p:sp>
        <p:nvSpPr>
          <p:cNvPr id="314" name="Google Shape;314;p5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15" name="Google Shape;315;p5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p5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7" name="Google Shape;317;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8"/>
        <p:cNvGrpSpPr/>
        <p:nvPr/>
      </p:nvGrpSpPr>
      <p:grpSpPr>
        <a:xfrm>
          <a:off x="0" y="0"/>
          <a:ext cx="0" cy="0"/>
          <a:chOff x="0" y="0"/>
          <a:chExt cx="0" cy="0"/>
        </a:xfrm>
      </p:grpSpPr>
      <p:sp>
        <p:nvSpPr>
          <p:cNvPr id="319" name="Google Shape;319;p54"/>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20" name="Google Shape;320;p54"/>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1" name="Google Shape;321;p54"/>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22" name="Google Shape;322;p5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3" name="Google Shape;323;p5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4" name="Google Shape;32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5"/>
        <p:cNvGrpSpPr/>
        <p:nvPr/>
      </p:nvGrpSpPr>
      <p:grpSpPr>
        <a:xfrm>
          <a:off x="0" y="0"/>
          <a:ext cx="0" cy="0"/>
          <a:chOff x="0" y="0"/>
          <a:chExt cx="0" cy="0"/>
        </a:xfrm>
      </p:grpSpPr>
      <p:sp>
        <p:nvSpPr>
          <p:cNvPr id="326" name="Google Shape;326;p55"/>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27" name="Google Shape;327;p55"/>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8" name="Google Shape;328;p55"/>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29" name="Google Shape;329;p5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0" name="Google Shape;330;p5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1" name="Google Shape;33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2"/>
        <p:cNvGrpSpPr/>
        <p:nvPr/>
      </p:nvGrpSpPr>
      <p:grpSpPr>
        <a:xfrm>
          <a:off x="0" y="0"/>
          <a:ext cx="0" cy="0"/>
          <a:chOff x="0" y="0"/>
          <a:chExt cx="0" cy="0"/>
        </a:xfrm>
      </p:grpSpPr>
      <p:sp>
        <p:nvSpPr>
          <p:cNvPr id="333" name="Google Shape;333;p5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34" name="Google Shape;334;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5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6" name="Google Shape;336;p5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7" name="Google Shape;33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8"/>
        <p:cNvGrpSpPr/>
        <p:nvPr/>
      </p:nvGrpSpPr>
      <p:grpSpPr>
        <a:xfrm>
          <a:off x="0" y="0"/>
          <a:ext cx="0" cy="0"/>
          <a:chOff x="0" y="0"/>
          <a:chExt cx="0" cy="0"/>
        </a:xfrm>
      </p:grpSpPr>
      <p:sp>
        <p:nvSpPr>
          <p:cNvPr id="339" name="Google Shape;339;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40" name="Google Shape;340;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1" name="Google Shape;341;p5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2" name="Google Shape;342;p5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3" name="Google Shape;34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EA1A7"/>
                </a:solidFill>
                <a:latin typeface="Calibri"/>
                <a:ea typeface="Calibri"/>
                <a:cs typeface="Calibri"/>
                <a:sym typeface="Calibri"/>
              </a:defRPr>
            </a:lvl1pPr>
            <a:lvl2pPr marL="0" marR="0" lvl="1" indent="0" algn="r" rtl="0">
              <a:spcBef>
                <a:spcPts val="0"/>
              </a:spcBef>
              <a:buNone/>
              <a:defRPr sz="1200">
                <a:solidFill>
                  <a:srgbClr val="9EA1A7"/>
                </a:solidFill>
                <a:latin typeface="Calibri"/>
                <a:ea typeface="Calibri"/>
                <a:cs typeface="Calibri"/>
                <a:sym typeface="Calibri"/>
              </a:defRPr>
            </a:lvl2pPr>
            <a:lvl3pPr marL="0" marR="0" lvl="2" indent="0" algn="r" rtl="0">
              <a:spcBef>
                <a:spcPts val="0"/>
              </a:spcBef>
              <a:buNone/>
              <a:defRPr sz="1200">
                <a:solidFill>
                  <a:srgbClr val="9EA1A7"/>
                </a:solidFill>
                <a:latin typeface="Calibri"/>
                <a:ea typeface="Calibri"/>
                <a:cs typeface="Calibri"/>
                <a:sym typeface="Calibri"/>
              </a:defRPr>
            </a:lvl3pPr>
            <a:lvl4pPr marL="0" marR="0" lvl="3" indent="0" algn="r" rtl="0">
              <a:spcBef>
                <a:spcPts val="0"/>
              </a:spcBef>
              <a:buNone/>
              <a:defRPr sz="1200">
                <a:solidFill>
                  <a:srgbClr val="9EA1A7"/>
                </a:solidFill>
                <a:latin typeface="Calibri"/>
                <a:ea typeface="Calibri"/>
                <a:cs typeface="Calibri"/>
                <a:sym typeface="Calibri"/>
              </a:defRPr>
            </a:lvl4pPr>
            <a:lvl5pPr marL="0" marR="0" lvl="4" indent="0" algn="r" rtl="0">
              <a:spcBef>
                <a:spcPts val="0"/>
              </a:spcBef>
              <a:buNone/>
              <a:defRPr sz="1200">
                <a:solidFill>
                  <a:srgbClr val="9EA1A7"/>
                </a:solidFill>
                <a:latin typeface="Calibri"/>
                <a:ea typeface="Calibri"/>
                <a:cs typeface="Calibri"/>
                <a:sym typeface="Calibri"/>
              </a:defRPr>
            </a:lvl5pPr>
            <a:lvl6pPr marL="0" marR="0" lvl="5" indent="0" algn="r" rtl="0">
              <a:spcBef>
                <a:spcPts val="0"/>
              </a:spcBef>
              <a:buNone/>
              <a:defRPr sz="1200">
                <a:solidFill>
                  <a:srgbClr val="9EA1A7"/>
                </a:solidFill>
                <a:latin typeface="Calibri"/>
                <a:ea typeface="Calibri"/>
                <a:cs typeface="Calibri"/>
                <a:sym typeface="Calibri"/>
              </a:defRPr>
            </a:lvl6pPr>
            <a:lvl7pPr marL="0" marR="0" lvl="6" indent="0" algn="r" rtl="0">
              <a:spcBef>
                <a:spcPts val="0"/>
              </a:spcBef>
              <a:buNone/>
              <a:defRPr sz="1200">
                <a:solidFill>
                  <a:srgbClr val="9EA1A7"/>
                </a:solidFill>
                <a:latin typeface="Calibri"/>
                <a:ea typeface="Calibri"/>
                <a:cs typeface="Calibri"/>
                <a:sym typeface="Calibri"/>
              </a:defRPr>
            </a:lvl7pPr>
            <a:lvl8pPr marL="0" marR="0" lvl="7" indent="0" algn="r" rtl="0">
              <a:spcBef>
                <a:spcPts val="0"/>
              </a:spcBef>
              <a:buNone/>
              <a:defRPr sz="1200">
                <a:solidFill>
                  <a:srgbClr val="9EA1A7"/>
                </a:solidFill>
                <a:latin typeface="Calibri"/>
                <a:ea typeface="Calibri"/>
                <a:cs typeface="Calibri"/>
                <a:sym typeface="Calibri"/>
              </a:defRPr>
            </a:lvl8pPr>
            <a:lvl9pPr marL="0" marR="0" lvl="8" indent="0" algn="r" rtl="0">
              <a:spcBef>
                <a:spcPts val="0"/>
              </a:spcBef>
              <a:buNone/>
              <a:defRPr sz="1200">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General Slide">
  <p:cSld name="1_General Slide">
    <p:spTree>
      <p:nvGrpSpPr>
        <p:cNvPr id="1" name="Shape 345"/>
        <p:cNvGrpSpPr/>
        <p:nvPr/>
      </p:nvGrpSpPr>
      <p:grpSpPr>
        <a:xfrm>
          <a:off x="0" y="0"/>
          <a:ext cx="0" cy="0"/>
          <a:chOff x="0" y="0"/>
          <a:chExt cx="0" cy="0"/>
        </a:xfrm>
      </p:grpSpPr>
      <p:cxnSp>
        <p:nvCxnSpPr>
          <p:cNvPr id="346" name="Google Shape;346;p59"/>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347" name="Google Shape;347;p59"/>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7"/>
                                        </p:tgtEl>
                                        <p:attrNameLst>
                                          <p:attrName>style.visibility</p:attrName>
                                        </p:attrNameLst>
                                      </p:cBhvr>
                                      <p:to>
                                        <p:strVal val="visible"/>
                                      </p:to>
                                    </p:set>
                                    <p:animEffect transition="in" filter="fade">
                                      <p:cBhvr>
                                        <p:cTn id="11"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Happy_customers">
  <p:cSld name="2_Happy_customers">
    <p:spTree>
      <p:nvGrpSpPr>
        <p:cNvPr id="1" name="Shape 348"/>
        <p:cNvGrpSpPr/>
        <p:nvPr/>
      </p:nvGrpSpPr>
      <p:grpSpPr>
        <a:xfrm>
          <a:off x="0" y="0"/>
          <a:ext cx="0" cy="0"/>
          <a:chOff x="0" y="0"/>
          <a:chExt cx="0" cy="0"/>
        </a:xfrm>
      </p:grpSpPr>
      <p:cxnSp>
        <p:nvCxnSpPr>
          <p:cNvPr id="349" name="Google Shape;349;p60"/>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350" name="Google Shape;350;p60"/>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
        <p:nvSpPr>
          <p:cNvPr id="351" name="Google Shape;351;p60"/>
          <p:cNvSpPr>
            <a:spLocks noGrp="1"/>
          </p:cNvSpPr>
          <p:nvPr>
            <p:ph type="pic" idx="2"/>
          </p:nvPr>
        </p:nvSpPr>
        <p:spPr>
          <a:xfrm>
            <a:off x="5203766" y="2385753"/>
            <a:ext cx="1795550" cy="3217026"/>
          </a:xfrm>
          <a:prstGeom prst="rect">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0"/>
                                        </p:tgtEl>
                                        <p:attrNameLst>
                                          <p:attrName>style.visibility</p:attrName>
                                        </p:attrNameLst>
                                      </p:cBhvr>
                                      <p:to>
                                        <p:strVal val="visible"/>
                                      </p:to>
                                    </p:set>
                                    <p:animEffect transition="in" filter="fade">
                                      <p:cBhvr>
                                        <p:cTn id="11"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8"/>
        <p:cNvGrpSpPr/>
        <p:nvPr/>
      </p:nvGrpSpPr>
      <p:grpSpPr>
        <a:xfrm>
          <a:off x="0" y="0"/>
          <a:ext cx="0" cy="0"/>
          <a:chOff x="0" y="0"/>
          <a:chExt cx="0" cy="0"/>
        </a:xfrm>
      </p:grpSpPr>
      <p:sp>
        <p:nvSpPr>
          <p:cNvPr id="359" name="Google Shape;359;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1" name="Google Shape;36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3"/>
        <p:cNvGrpSpPr/>
        <p:nvPr/>
      </p:nvGrpSpPr>
      <p:grpSpPr>
        <a:xfrm>
          <a:off x="0" y="0"/>
          <a:ext cx="0" cy="0"/>
          <a:chOff x="0" y="0"/>
          <a:chExt cx="0" cy="0"/>
        </a:xfrm>
      </p:grpSpPr>
      <p:sp>
        <p:nvSpPr>
          <p:cNvPr id="34" name="Google Shape;34;p7"/>
          <p:cNvSpPr>
            <a:spLocks noGrp="1"/>
          </p:cNvSpPr>
          <p:nvPr>
            <p:ph type="pic" idx="2"/>
          </p:nvPr>
        </p:nvSpPr>
        <p:spPr>
          <a:xfrm>
            <a:off x="4657428" y="2997220"/>
            <a:ext cx="1042416" cy="1042416"/>
          </a:xfrm>
          <a:prstGeom prst="ellipse">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7"/>
          <p:cNvSpPr>
            <a:spLocks noGrp="1"/>
          </p:cNvSpPr>
          <p:nvPr>
            <p:ph type="pic" idx="3"/>
          </p:nvPr>
        </p:nvSpPr>
        <p:spPr>
          <a:xfrm>
            <a:off x="6550108" y="1394568"/>
            <a:ext cx="1042416" cy="1042416"/>
          </a:xfrm>
          <a:prstGeom prst="ellipse">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7"/>
          <p:cNvSpPr>
            <a:spLocks noGrp="1"/>
          </p:cNvSpPr>
          <p:nvPr>
            <p:ph type="pic" idx="4"/>
          </p:nvPr>
        </p:nvSpPr>
        <p:spPr>
          <a:xfrm>
            <a:off x="6550108" y="4596244"/>
            <a:ext cx="1042416" cy="1042416"/>
          </a:xfrm>
          <a:prstGeom prst="ellipse">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7" name="Google Shape;37;p7"/>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38" name="Google Shape;38;p7"/>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4"/>
        <p:cNvGrpSpPr/>
        <p:nvPr/>
      </p:nvGrpSpPr>
      <p:grpSpPr>
        <a:xfrm>
          <a:off x="0" y="0"/>
          <a:ext cx="0" cy="0"/>
          <a:chOff x="0" y="0"/>
          <a:chExt cx="0" cy="0"/>
        </a:xfrm>
      </p:grpSpPr>
      <p:sp>
        <p:nvSpPr>
          <p:cNvPr id="365" name="Google Shape;365;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0"/>
        <p:cNvGrpSpPr/>
        <p:nvPr/>
      </p:nvGrpSpPr>
      <p:grpSpPr>
        <a:xfrm>
          <a:off x="0" y="0"/>
          <a:ext cx="0" cy="0"/>
          <a:chOff x="0" y="0"/>
          <a:chExt cx="0" cy="0"/>
        </a:xfrm>
      </p:grpSpPr>
      <p:sp>
        <p:nvSpPr>
          <p:cNvPr id="371" name="Google Shape;371;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3" name="Google Shape;37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6"/>
        <p:cNvGrpSpPr/>
        <p:nvPr/>
      </p:nvGrpSpPr>
      <p:grpSpPr>
        <a:xfrm>
          <a:off x="0" y="0"/>
          <a:ext cx="0" cy="0"/>
          <a:chOff x="0" y="0"/>
          <a:chExt cx="0" cy="0"/>
        </a:xfrm>
      </p:grpSpPr>
      <p:sp>
        <p:nvSpPr>
          <p:cNvPr id="377" name="Google Shape;377;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8" name="Google Shape;378;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3"/>
        <p:cNvGrpSpPr/>
        <p:nvPr/>
      </p:nvGrpSpPr>
      <p:grpSpPr>
        <a:xfrm>
          <a:off x="0" y="0"/>
          <a:ext cx="0" cy="0"/>
          <a:chOff x="0" y="0"/>
          <a:chExt cx="0" cy="0"/>
        </a:xfrm>
      </p:grpSpPr>
      <p:sp>
        <p:nvSpPr>
          <p:cNvPr id="384" name="Google Shape;384;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5" name="Google Shape;385;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6" name="Google Shape;386;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8" name="Google Shape;388;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2"/>
        <p:cNvGrpSpPr/>
        <p:nvPr/>
      </p:nvGrpSpPr>
      <p:grpSpPr>
        <a:xfrm>
          <a:off x="0" y="0"/>
          <a:ext cx="0" cy="0"/>
          <a:chOff x="0" y="0"/>
          <a:chExt cx="0" cy="0"/>
        </a:xfrm>
      </p:grpSpPr>
      <p:sp>
        <p:nvSpPr>
          <p:cNvPr id="393" name="Google Shape;393;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7"/>
        <p:cNvGrpSpPr/>
        <p:nvPr/>
      </p:nvGrpSpPr>
      <p:grpSpPr>
        <a:xfrm>
          <a:off x="0" y="0"/>
          <a:ext cx="0" cy="0"/>
          <a:chOff x="0" y="0"/>
          <a:chExt cx="0" cy="0"/>
        </a:xfrm>
      </p:grpSpPr>
      <p:sp>
        <p:nvSpPr>
          <p:cNvPr id="398" name="Google Shape;398;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1"/>
        <p:cNvGrpSpPr/>
        <p:nvPr/>
      </p:nvGrpSpPr>
      <p:grpSpPr>
        <a:xfrm>
          <a:off x="0" y="0"/>
          <a:ext cx="0" cy="0"/>
          <a:chOff x="0" y="0"/>
          <a:chExt cx="0" cy="0"/>
        </a:xfrm>
      </p:grpSpPr>
      <p:sp>
        <p:nvSpPr>
          <p:cNvPr id="402" name="Google Shape;402;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3" name="Google Shape;403;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4" name="Google Shape;404;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5" name="Google Shape;405;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8"/>
        <p:cNvGrpSpPr/>
        <p:nvPr/>
      </p:nvGrpSpPr>
      <p:grpSpPr>
        <a:xfrm>
          <a:off x="0" y="0"/>
          <a:ext cx="0" cy="0"/>
          <a:chOff x="0" y="0"/>
          <a:chExt cx="0" cy="0"/>
        </a:xfrm>
      </p:grpSpPr>
      <p:sp>
        <p:nvSpPr>
          <p:cNvPr id="409" name="Google Shape;409;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70"/>
          <p:cNvSpPr>
            <a:spLocks noGrp="1"/>
          </p:cNvSpPr>
          <p:nvPr>
            <p:ph type="pic" idx="2"/>
          </p:nvPr>
        </p:nvSpPr>
        <p:spPr>
          <a:xfrm>
            <a:off x="5183188" y="987425"/>
            <a:ext cx="6172200" cy="4873625"/>
          </a:xfrm>
          <a:prstGeom prst="rect">
            <a:avLst/>
          </a:prstGeom>
          <a:noFill/>
          <a:ln>
            <a:noFill/>
          </a:ln>
        </p:spPr>
      </p:sp>
      <p:sp>
        <p:nvSpPr>
          <p:cNvPr id="411" name="Google Shape;411;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2" name="Google Shape;412;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5"/>
        <p:cNvGrpSpPr/>
        <p:nvPr/>
      </p:nvGrpSpPr>
      <p:grpSpPr>
        <a:xfrm>
          <a:off x="0" y="0"/>
          <a:ext cx="0" cy="0"/>
          <a:chOff x="0" y="0"/>
          <a:chExt cx="0" cy="0"/>
        </a:xfrm>
      </p:grpSpPr>
      <p:sp>
        <p:nvSpPr>
          <p:cNvPr id="416" name="Google Shape;416;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1"/>
        <p:cNvGrpSpPr/>
        <p:nvPr/>
      </p:nvGrpSpPr>
      <p:grpSpPr>
        <a:xfrm>
          <a:off x="0" y="0"/>
          <a:ext cx="0" cy="0"/>
          <a:chOff x="0" y="0"/>
          <a:chExt cx="0" cy="0"/>
        </a:xfrm>
      </p:grpSpPr>
      <p:sp>
        <p:nvSpPr>
          <p:cNvPr id="422" name="Google Shape;422;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vent 01">
  <p:cSld name="Event 01">
    <p:spTree>
      <p:nvGrpSpPr>
        <p:cNvPr id="1" name="Shape 39"/>
        <p:cNvGrpSpPr/>
        <p:nvPr/>
      </p:nvGrpSpPr>
      <p:grpSpPr>
        <a:xfrm>
          <a:off x="0" y="0"/>
          <a:ext cx="0" cy="0"/>
          <a:chOff x="0" y="0"/>
          <a:chExt cx="0" cy="0"/>
        </a:xfrm>
      </p:grpSpPr>
      <p:sp>
        <p:nvSpPr>
          <p:cNvPr id="40" name="Google Shape;40;p8"/>
          <p:cNvSpPr>
            <a:spLocks noGrp="1"/>
          </p:cNvSpPr>
          <p:nvPr>
            <p:ph type="pic" idx="2"/>
          </p:nvPr>
        </p:nvSpPr>
        <p:spPr>
          <a:xfrm>
            <a:off x="687492" y="1778793"/>
            <a:ext cx="1042416" cy="1042416"/>
          </a:xfrm>
          <a:prstGeom prst="ellipse">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8"/>
          <p:cNvSpPr>
            <a:spLocks noGrp="1"/>
          </p:cNvSpPr>
          <p:nvPr>
            <p:ph type="pic" idx="3"/>
          </p:nvPr>
        </p:nvSpPr>
        <p:spPr>
          <a:xfrm>
            <a:off x="4413833" y="3862132"/>
            <a:ext cx="1042416" cy="1042416"/>
          </a:xfrm>
          <a:prstGeom prst="ellipse">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8"/>
          <p:cNvSpPr>
            <a:spLocks noGrp="1"/>
          </p:cNvSpPr>
          <p:nvPr>
            <p:ph type="pic" idx="4"/>
          </p:nvPr>
        </p:nvSpPr>
        <p:spPr>
          <a:xfrm>
            <a:off x="7935000" y="1778793"/>
            <a:ext cx="1042416" cy="1042416"/>
          </a:xfrm>
          <a:prstGeom prst="ellipse">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3" name="Google Shape;43;p8"/>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44" name="Google Shape;44;p8"/>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vent 02">
  <p:cSld name="Event 02">
    <p:spTree>
      <p:nvGrpSpPr>
        <p:cNvPr id="1" name="Shape 45"/>
        <p:cNvGrpSpPr/>
        <p:nvPr/>
      </p:nvGrpSpPr>
      <p:grpSpPr>
        <a:xfrm>
          <a:off x="0" y="0"/>
          <a:ext cx="0" cy="0"/>
          <a:chOff x="0" y="0"/>
          <a:chExt cx="0" cy="0"/>
        </a:xfrm>
      </p:grpSpPr>
      <p:sp>
        <p:nvSpPr>
          <p:cNvPr id="46" name="Google Shape;46;p9"/>
          <p:cNvSpPr>
            <a:spLocks noGrp="1"/>
          </p:cNvSpPr>
          <p:nvPr>
            <p:ph type="pic" idx="2"/>
          </p:nvPr>
        </p:nvSpPr>
        <p:spPr>
          <a:xfrm>
            <a:off x="1073006" y="1781848"/>
            <a:ext cx="1042416" cy="1042416"/>
          </a:xfrm>
          <a:prstGeom prst="ellipse">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9"/>
          <p:cNvSpPr>
            <a:spLocks noGrp="1"/>
          </p:cNvSpPr>
          <p:nvPr>
            <p:ph type="pic" idx="3"/>
          </p:nvPr>
        </p:nvSpPr>
        <p:spPr>
          <a:xfrm>
            <a:off x="5419264" y="3838474"/>
            <a:ext cx="1042416" cy="1042416"/>
          </a:xfrm>
          <a:prstGeom prst="ellipse">
            <a:avLst/>
          </a:prstGeom>
          <a:solidFill>
            <a:srgbClr val="F7F7F7"/>
          </a:solidFill>
          <a:ln>
            <a:noFill/>
          </a:ln>
        </p:spPr>
        <p:txBody>
          <a:bodyPr spcFirstLastPara="1" wrap="square" lIns="91425" tIns="91425" rIns="91425" bIns="91425" anchor="t" anchorCtr="0">
            <a:noAutofit/>
          </a:bodyPr>
          <a:lstStyle>
            <a:lvl1pPr marL="228600" marR="0" lvl="0" indent="-2286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8" name="Google Shape;48;p9"/>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49" name="Google Shape;49;p9"/>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Half_picture">
  <p:cSld name="6_Half_picture">
    <p:spTree>
      <p:nvGrpSpPr>
        <p:cNvPr id="1" name="Shape 50"/>
        <p:cNvGrpSpPr/>
        <p:nvPr/>
      </p:nvGrpSpPr>
      <p:grpSpPr>
        <a:xfrm>
          <a:off x="0" y="0"/>
          <a:ext cx="0" cy="0"/>
          <a:chOff x="0" y="0"/>
          <a:chExt cx="0" cy="0"/>
        </a:xfrm>
      </p:grpSpPr>
      <p:sp>
        <p:nvSpPr>
          <p:cNvPr id="51" name="Google Shape;51;p10"/>
          <p:cNvSpPr/>
          <p:nvPr/>
        </p:nvSpPr>
        <p:spPr>
          <a:xfrm>
            <a:off x="5643987" y="289932"/>
            <a:ext cx="948100" cy="345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a:solidFill>
                <a:schemeClr val="lt1"/>
              </a:solidFill>
              <a:latin typeface="Source Sans Pro"/>
              <a:ea typeface="Source Sans Pro"/>
              <a:cs typeface="Source Sans Pro"/>
              <a:sym typeface="Source Sans Pro"/>
            </a:endParaRPr>
          </a:p>
        </p:txBody>
      </p:sp>
      <p:sp>
        <p:nvSpPr>
          <p:cNvPr id="52" name="Google Shape;52;p10"/>
          <p:cNvSpPr>
            <a:spLocks noGrp="1"/>
          </p:cNvSpPr>
          <p:nvPr>
            <p:ph type="pic" idx="2"/>
          </p:nvPr>
        </p:nvSpPr>
        <p:spPr>
          <a:xfrm>
            <a:off x="359790" y="333756"/>
            <a:ext cx="6656152" cy="6190488"/>
          </a:xfrm>
          <a:prstGeom prst="rect">
            <a:avLst/>
          </a:prstGeom>
          <a:solidFill>
            <a:srgbClr val="F7F7F7"/>
          </a:solid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rgbClr val="D8D8D8"/>
              </a:buClr>
              <a:buSzPts val="1400"/>
              <a:buFont typeface="Arial"/>
              <a:buNone/>
              <a:defRPr sz="2100" b="0" i="0" u="none" strike="noStrike" cap="none">
                <a:solidFill>
                  <a:srgbClr val="D8D8D8"/>
                </a:solidFill>
                <a:latin typeface="Source Sans Pro"/>
                <a:ea typeface="Source Sans Pro"/>
                <a:cs typeface="Source Sans Pro"/>
                <a:sym typeface="Source Sans Pro"/>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3" name="Google Shape;53;p10"/>
          <p:cNvCxnSpPr/>
          <p:nvPr/>
        </p:nvCxnSpPr>
        <p:spPr>
          <a:xfrm>
            <a:off x="11513018" y="5205323"/>
            <a:ext cx="0" cy="645143"/>
          </a:xfrm>
          <a:prstGeom prst="straightConnector1">
            <a:avLst/>
          </a:prstGeom>
          <a:noFill/>
          <a:ln w="9525" cap="flat" cmpd="sng">
            <a:solidFill>
              <a:schemeClr val="dk1"/>
            </a:solidFill>
            <a:prstDash val="solid"/>
            <a:miter lim="8000"/>
            <a:headEnd type="none" w="sm" len="sm"/>
            <a:tailEnd type="none" w="sm" len="sm"/>
          </a:ln>
        </p:spPr>
      </p:cxnSp>
      <p:sp>
        <p:nvSpPr>
          <p:cNvPr id="54" name="Google Shape;54;p10"/>
          <p:cNvSpPr txBox="1"/>
          <p:nvPr/>
        </p:nvSpPr>
        <p:spPr>
          <a:xfrm>
            <a:off x="11353359" y="6291386"/>
            <a:ext cx="319318"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00">
                <a:solidFill>
                  <a:schemeClr val="dk1"/>
                </a:solidFill>
                <a:latin typeface="Source Sans Pro"/>
                <a:ea typeface="Source Sans Pro"/>
                <a:cs typeface="Source Sans Pro"/>
                <a:sym typeface="Source Sans Pro"/>
              </a:rPr>
              <a:t>‹#›</a:t>
            </a:fld>
            <a:endParaRPr sz="1800">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9EA1A7"/>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EA1A7"/>
                </a:solidFill>
                <a:latin typeface="Calibri"/>
                <a:ea typeface="Calibri"/>
                <a:cs typeface="Calibri"/>
                <a:sym typeface="Calibri"/>
              </a:defRPr>
            </a:lvl1pPr>
            <a:lvl2pPr marL="0" marR="0" lvl="1" indent="0" algn="r" rtl="0">
              <a:spcBef>
                <a:spcPts val="0"/>
              </a:spcBef>
              <a:buNone/>
              <a:defRPr sz="1200" b="0" i="0" u="none" strike="noStrike" cap="none">
                <a:solidFill>
                  <a:srgbClr val="9EA1A7"/>
                </a:solidFill>
                <a:latin typeface="Calibri"/>
                <a:ea typeface="Calibri"/>
                <a:cs typeface="Calibri"/>
                <a:sym typeface="Calibri"/>
              </a:defRPr>
            </a:lvl2pPr>
            <a:lvl3pPr marL="0" marR="0" lvl="2" indent="0" algn="r" rtl="0">
              <a:spcBef>
                <a:spcPts val="0"/>
              </a:spcBef>
              <a:buNone/>
              <a:defRPr sz="1200" b="0" i="0" u="none" strike="noStrike" cap="none">
                <a:solidFill>
                  <a:srgbClr val="9EA1A7"/>
                </a:solidFill>
                <a:latin typeface="Calibri"/>
                <a:ea typeface="Calibri"/>
                <a:cs typeface="Calibri"/>
                <a:sym typeface="Calibri"/>
              </a:defRPr>
            </a:lvl3pPr>
            <a:lvl4pPr marL="0" marR="0" lvl="3" indent="0" algn="r" rtl="0">
              <a:spcBef>
                <a:spcPts val="0"/>
              </a:spcBef>
              <a:buNone/>
              <a:defRPr sz="1200" b="0" i="0" u="none" strike="noStrike" cap="none">
                <a:solidFill>
                  <a:srgbClr val="9EA1A7"/>
                </a:solidFill>
                <a:latin typeface="Calibri"/>
                <a:ea typeface="Calibri"/>
                <a:cs typeface="Calibri"/>
                <a:sym typeface="Calibri"/>
              </a:defRPr>
            </a:lvl4pPr>
            <a:lvl5pPr marL="0" marR="0" lvl="4" indent="0" algn="r" rtl="0">
              <a:spcBef>
                <a:spcPts val="0"/>
              </a:spcBef>
              <a:buNone/>
              <a:defRPr sz="1200" b="0" i="0" u="none" strike="noStrike" cap="none">
                <a:solidFill>
                  <a:srgbClr val="9EA1A7"/>
                </a:solidFill>
                <a:latin typeface="Calibri"/>
                <a:ea typeface="Calibri"/>
                <a:cs typeface="Calibri"/>
                <a:sym typeface="Calibri"/>
              </a:defRPr>
            </a:lvl5pPr>
            <a:lvl6pPr marL="0" marR="0" lvl="5" indent="0" algn="r" rtl="0">
              <a:spcBef>
                <a:spcPts val="0"/>
              </a:spcBef>
              <a:buNone/>
              <a:defRPr sz="1200" b="0" i="0" u="none" strike="noStrike" cap="none">
                <a:solidFill>
                  <a:srgbClr val="9EA1A7"/>
                </a:solidFill>
                <a:latin typeface="Calibri"/>
                <a:ea typeface="Calibri"/>
                <a:cs typeface="Calibri"/>
                <a:sym typeface="Calibri"/>
              </a:defRPr>
            </a:lvl6pPr>
            <a:lvl7pPr marL="0" marR="0" lvl="6" indent="0" algn="r" rtl="0">
              <a:spcBef>
                <a:spcPts val="0"/>
              </a:spcBef>
              <a:buNone/>
              <a:defRPr sz="1200" b="0" i="0" u="none" strike="noStrike" cap="none">
                <a:solidFill>
                  <a:srgbClr val="9EA1A7"/>
                </a:solidFill>
                <a:latin typeface="Calibri"/>
                <a:ea typeface="Calibri"/>
                <a:cs typeface="Calibri"/>
                <a:sym typeface="Calibri"/>
              </a:defRPr>
            </a:lvl7pPr>
            <a:lvl8pPr marL="0" marR="0" lvl="7" indent="0" algn="r" rtl="0">
              <a:spcBef>
                <a:spcPts val="0"/>
              </a:spcBef>
              <a:buNone/>
              <a:defRPr sz="1200" b="0" i="0" u="none" strike="noStrike" cap="none">
                <a:solidFill>
                  <a:srgbClr val="9EA1A7"/>
                </a:solidFill>
                <a:latin typeface="Calibri"/>
                <a:ea typeface="Calibri"/>
                <a:cs typeface="Calibri"/>
                <a:sym typeface="Calibri"/>
              </a:defRPr>
            </a:lvl8pPr>
            <a:lvl9pPr marL="0" marR="0" lvl="8" indent="0" algn="r" rtl="0">
              <a:spcBef>
                <a:spcPts val="0"/>
              </a:spcBef>
              <a:buNone/>
              <a:defRPr sz="1200" b="0" i="0" u="none" strike="noStrike" cap="none">
                <a:solidFill>
                  <a:srgbClr val="9EA1A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5" r:id="rId57"/>
    <p:sldLayoutId id="2147483706"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2"/>
        <p:cNvGrpSpPr/>
        <p:nvPr/>
      </p:nvGrpSpPr>
      <p:grpSpPr>
        <a:xfrm>
          <a:off x="0" y="0"/>
          <a:ext cx="0" cy="0"/>
          <a:chOff x="0" y="0"/>
          <a:chExt cx="0" cy="0"/>
        </a:xfrm>
      </p:grpSpPr>
      <p:sp>
        <p:nvSpPr>
          <p:cNvPr id="353" name="Google Shape;353;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4" name="Google Shape;354;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5" name="Google Shape;35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6" name="Google Shape;35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7" name="Google Shape;35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3.xml"/><Relationship Id="rId16" Type="http://schemas.openxmlformats.org/officeDocument/2006/relationships/image" Target="../media/image49.png"/><Relationship Id="rId1" Type="http://schemas.openxmlformats.org/officeDocument/2006/relationships/slideLayout" Target="../slideLayouts/slideLayout52.xml"/><Relationship Id="rId6" Type="http://schemas.openxmlformats.org/officeDocument/2006/relationships/image" Target="../media/image39.jp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gif"/><Relationship Id="rId9" Type="http://schemas.openxmlformats.org/officeDocument/2006/relationships/image" Target="../media/image42.gif"/><Relationship Id="rId1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52.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jp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36.xml"/><Relationship Id="rId16" Type="http://schemas.openxmlformats.org/officeDocument/2006/relationships/image" Target="../media/image49.png"/><Relationship Id="rId1" Type="http://schemas.openxmlformats.org/officeDocument/2006/relationships/slideLayout" Target="../slideLayouts/slideLayout52.xml"/><Relationship Id="rId6" Type="http://schemas.openxmlformats.org/officeDocument/2006/relationships/image" Target="../media/image39.jp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gif"/><Relationship Id="rId9" Type="http://schemas.openxmlformats.org/officeDocument/2006/relationships/image" Target="../media/image42.gif"/><Relationship Id="rId1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48.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52.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jpg"/></Relationships>
</file>

<file path=ppt/slides/_rels/slide5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117.png"/><Relationship Id="rId3" Type="http://schemas.openxmlformats.org/officeDocument/2006/relationships/image" Target="../media/image94.jpg"/><Relationship Id="rId21" Type="http://schemas.openxmlformats.org/officeDocument/2006/relationships/image" Target="../media/image112.jpg"/><Relationship Id="rId7" Type="http://schemas.openxmlformats.org/officeDocument/2006/relationships/image" Target="../media/image98.jp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png"/><Relationship Id="rId2" Type="http://schemas.openxmlformats.org/officeDocument/2006/relationships/notesSlide" Target="../notesSlides/notesSlide56.xml"/><Relationship Id="rId16" Type="http://schemas.openxmlformats.org/officeDocument/2006/relationships/image" Target="../media/image107.png"/><Relationship Id="rId20" Type="http://schemas.openxmlformats.org/officeDocument/2006/relationships/image" Target="../media/image111.jpg"/><Relationship Id="rId1" Type="http://schemas.openxmlformats.org/officeDocument/2006/relationships/slideLayout" Target="../slideLayouts/slideLayout47.xml"/><Relationship Id="rId6" Type="http://schemas.openxmlformats.org/officeDocument/2006/relationships/image" Target="../media/image97.jpg"/><Relationship Id="rId11" Type="http://schemas.openxmlformats.org/officeDocument/2006/relationships/image" Target="../media/image102.png"/><Relationship Id="rId24" Type="http://schemas.openxmlformats.org/officeDocument/2006/relationships/image" Target="../media/image115.png"/><Relationship Id="rId5" Type="http://schemas.openxmlformats.org/officeDocument/2006/relationships/image" Target="../media/image96.jpg"/><Relationship Id="rId15" Type="http://schemas.openxmlformats.org/officeDocument/2006/relationships/image" Target="../media/image106.png"/><Relationship Id="rId23" Type="http://schemas.openxmlformats.org/officeDocument/2006/relationships/image" Target="../media/image114.png"/><Relationship Id="rId10" Type="http://schemas.openxmlformats.org/officeDocument/2006/relationships/image" Target="../media/image101.png"/><Relationship Id="rId19" Type="http://schemas.openxmlformats.org/officeDocument/2006/relationships/image" Target="../media/image110.jpg"/><Relationship Id="rId4" Type="http://schemas.openxmlformats.org/officeDocument/2006/relationships/image" Target="../media/image95.png"/><Relationship Id="rId9" Type="http://schemas.openxmlformats.org/officeDocument/2006/relationships/image" Target="../media/image100.jpg"/><Relationship Id="rId14" Type="http://schemas.openxmlformats.org/officeDocument/2006/relationships/image" Target="../media/image105.png"/><Relationship Id="rId22" Type="http://schemas.openxmlformats.org/officeDocument/2006/relationships/image" Target="../media/image113.jpg"/></Relationships>
</file>

<file path=ppt/slides/_rels/slide59.xml.rels><?xml version="1.0" encoding="UTF-8" standalone="yes"?>
<Relationships xmlns="http://schemas.openxmlformats.org/package/2006/relationships"><Relationship Id="rId8" Type="http://schemas.openxmlformats.org/officeDocument/2006/relationships/image" Target="../media/image119.jpg"/><Relationship Id="rId13" Type="http://schemas.openxmlformats.org/officeDocument/2006/relationships/image" Target="../media/image122.png"/><Relationship Id="rId3" Type="http://schemas.openxmlformats.org/officeDocument/2006/relationships/image" Target="../media/image103.png"/><Relationship Id="rId7" Type="http://schemas.openxmlformats.org/officeDocument/2006/relationships/image" Target="../media/image118.jpg"/><Relationship Id="rId12"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47.xml"/><Relationship Id="rId6" Type="http://schemas.openxmlformats.org/officeDocument/2006/relationships/image" Target="../media/image105.png"/><Relationship Id="rId11" Type="http://schemas.openxmlformats.org/officeDocument/2006/relationships/image" Target="../media/image94.jpg"/><Relationship Id="rId5" Type="http://schemas.openxmlformats.org/officeDocument/2006/relationships/image" Target="../media/image101.png"/><Relationship Id="rId10" Type="http://schemas.openxmlformats.org/officeDocument/2006/relationships/image" Target="../media/image121.png"/><Relationship Id="rId4" Type="http://schemas.openxmlformats.org/officeDocument/2006/relationships/image" Target="../media/image97.jpg"/><Relationship Id="rId9" Type="http://schemas.openxmlformats.org/officeDocument/2006/relationships/image" Target="../media/image120.png"/><Relationship Id="rId14" Type="http://schemas.openxmlformats.org/officeDocument/2006/relationships/image" Target="../media/image11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01.png"/><Relationship Id="rId7" Type="http://schemas.openxmlformats.org/officeDocument/2006/relationships/image" Target="../media/image94.jpg"/><Relationship Id="rId2" Type="http://schemas.openxmlformats.org/officeDocument/2006/relationships/notesSlide" Target="../notesSlides/notesSlide58.xml"/><Relationship Id="rId1" Type="http://schemas.openxmlformats.org/officeDocument/2006/relationships/slideLayout" Target="../slideLayouts/slideLayout47.xml"/><Relationship Id="rId6" Type="http://schemas.openxmlformats.org/officeDocument/2006/relationships/image" Target="../media/image124.jpg"/><Relationship Id="rId5" Type="http://schemas.openxmlformats.org/officeDocument/2006/relationships/image" Target="../media/image95.png"/><Relationship Id="rId10" Type="http://schemas.openxmlformats.org/officeDocument/2006/relationships/image" Target="../media/image126.png"/><Relationship Id="rId4" Type="http://schemas.openxmlformats.org/officeDocument/2006/relationships/image" Target="../media/image123.jpg"/><Relationship Id="rId9"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jpg"/><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73"/>
          <p:cNvPicPr preferRelativeResize="0">
            <a:picLocks noGrp="1"/>
          </p:cNvPicPr>
          <p:nvPr>
            <p:ph type="pic" idx="2"/>
          </p:nvPr>
        </p:nvPicPr>
        <p:blipFill rotWithShape="1">
          <a:blip r:embed="rId3">
            <a:alphaModFix/>
          </a:blip>
          <a:srcRect t="9348" b="9356"/>
          <a:stretch/>
        </p:blipFill>
        <p:spPr>
          <a:xfrm>
            <a:off x="-279709" y="-86253"/>
            <a:ext cx="13022697" cy="7030506"/>
          </a:xfrm>
          <a:prstGeom prst="rect">
            <a:avLst/>
          </a:prstGeom>
          <a:solidFill>
            <a:srgbClr val="F7F7F7"/>
          </a:solidFill>
          <a:ln>
            <a:noFill/>
          </a:ln>
        </p:spPr>
      </p:pic>
      <p:sp>
        <p:nvSpPr>
          <p:cNvPr id="432" name="Google Shape;432;p73"/>
          <p:cNvSpPr/>
          <p:nvPr/>
        </p:nvSpPr>
        <p:spPr>
          <a:xfrm>
            <a:off x="1240333" y="4000456"/>
            <a:ext cx="10841700" cy="1704300"/>
          </a:xfrm>
          <a:prstGeom prst="rect">
            <a:avLst/>
          </a:prstGeom>
          <a:noFill/>
          <a:ln>
            <a:noFill/>
          </a:ln>
        </p:spPr>
        <p:txBody>
          <a:bodyPr spcFirstLastPara="1" wrap="square" lIns="45700" tIns="45700" rIns="45700" bIns="45700" anchor="t" anchorCtr="0">
            <a:noAutofit/>
          </a:bodyPr>
          <a:lstStyle/>
          <a:p>
            <a:pPr marL="0" marR="0" lvl="0" indent="0" algn="r" rtl="0">
              <a:lnSpc>
                <a:spcPct val="115000"/>
              </a:lnSpc>
              <a:spcBef>
                <a:spcPts val="0"/>
              </a:spcBef>
              <a:spcAft>
                <a:spcPts val="0"/>
              </a:spcAft>
              <a:buNone/>
            </a:pPr>
            <a:r>
              <a:rPr lang="en-US" sz="2300" dirty="0">
                <a:solidFill>
                  <a:schemeClr val="lt1"/>
                </a:solidFill>
                <a:latin typeface="Source Sans Pro" panose="020B0503030403020204" pitchFamily="34" charset="0"/>
                <a:ea typeface="Source Sans Pro" panose="020B0503030403020204" pitchFamily="34" charset="0"/>
                <a:cs typeface="Source Sans Pro"/>
                <a:sym typeface="Source Sans Pro"/>
              </a:rPr>
              <a:t>Wade Fulghum</a:t>
            </a:r>
            <a:endParaRPr sz="23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r" rtl="0">
              <a:lnSpc>
                <a:spcPct val="115000"/>
              </a:lnSpc>
              <a:spcBef>
                <a:spcPts val="0"/>
              </a:spcBef>
              <a:spcAft>
                <a:spcPts val="0"/>
              </a:spcAft>
              <a:buNone/>
            </a:pPr>
            <a:r>
              <a:rPr lang="en-US" sz="1800" dirty="0">
                <a:solidFill>
                  <a:schemeClr val="lt1"/>
                </a:solidFill>
                <a:latin typeface="Source Sans Pro" panose="020B0503030403020204" pitchFamily="34" charset="0"/>
                <a:ea typeface="Source Sans Pro" panose="020B0503030403020204" pitchFamily="34" charset="0"/>
                <a:cs typeface="Source Sans Pro"/>
                <a:sym typeface="Source Sans Pro"/>
              </a:rPr>
              <a:t>Assistant Vice Chancellor Research Commercialization</a:t>
            </a:r>
            <a:endParaRPr sz="18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r" rtl="0">
              <a:lnSpc>
                <a:spcPct val="115000"/>
              </a:lnSpc>
              <a:spcBef>
                <a:spcPts val="0"/>
              </a:spcBef>
              <a:spcAft>
                <a:spcPts val="0"/>
              </a:spcAft>
              <a:buNone/>
            </a:pPr>
            <a:r>
              <a:rPr lang="en-US" sz="1800" dirty="0">
                <a:solidFill>
                  <a:schemeClr val="lt1"/>
                </a:solidFill>
                <a:latin typeface="Source Sans Pro" panose="020B0503030403020204" pitchFamily="34" charset="0"/>
                <a:ea typeface="Source Sans Pro" panose="020B0503030403020204" pitchFamily="34" charset="0"/>
                <a:cs typeface="Source Sans Pro"/>
                <a:sym typeface="Source Sans Pro"/>
              </a:rPr>
              <a:t>Managing Director, Co-founder, Wolfpack Investor Network (WIN)</a:t>
            </a:r>
            <a:endParaRPr sz="18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r" rtl="0">
              <a:lnSpc>
                <a:spcPct val="115000"/>
              </a:lnSpc>
              <a:spcBef>
                <a:spcPts val="0"/>
              </a:spcBef>
              <a:spcAft>
                <a:spcPts val="0"/>
              </a:spcAft>
              <a:buNone/>
            </a:pPr>
            <a:r>
              <a:rPr lang="en-US" sz="1800" dirty="0">
                <a:solidFill>
                  <a:schemeClr val="lt1"/>
                </a:solidFill>
                <a:latin typeface="Source Sans Pro" panose="020B0503030403020204" pitchFamily="34" charset="0"/>
                <a:ea typeface="Source Sans Pro" panose="020B0503030403020204" pitchFamily="34" charset="0"/>
                <a:cs typeface="Source Sans Pro"/>
                <a:sym typeface="Source Sans Pro"/>
              </a:rPr>
              <a:t>Principal Investigator, NSF I-Corps Mid-Atlantic Hub for NC State</a:t>
            </a:r>
          </a:p>
          <a:p>
            <a:pPr algn="r">
              <a:lnSpc>
                <a:spcPct val="115000"/>
              </a:lnSpc>
            </a:pPr>
            <a:r>
              <a:rPr lang="en-US" sz="1800" dirty="0">
                <a:solidFill>
                  <a:schemeClr val="lt1"/>
                </a:solidFill>
                <a:latin typeface="Source Sans Pro" panose="020B0503030403020204" pitchFamily="34" charset="0"/>
                <a:ea typeface="Source Sans Pro" panose="020B0503030403020204" pitchFamily="34" charset="0"/>
                <a:cs typeface="Source Sans Pro"/>
                <a:sym typeface="Source Sans Pro"/>
              </a:rPr>
              <a:t>Principal Investigator, NSF ART with Clemson</a:t>
            </a:r>
          </a:p>
          <a:p>
            <a:pPr lvl="0" algn="r">
              <a:lnSpc>
                <a:spcPct val="115000"/>
              </a:lnSpc>
            </a:pPr>
            <a:r>
              <a:rPr lang="en-US" sz="1800" dirty="0">
                <a:solidFill>
                  <a:schemeClr val="lt1"/>
                </a:solidFill>
                <a:latin typeface="Source Sans Pro" panose="020B0503030403020204" pitchFamily="34" charset="0"/>
                <a:ea typeface="Source Sans Pro" panose="020B0503030403020204" pitchFamily="34" charset="0"/>
                <a:cs typeface="Source Sans Pro"/>
                <a:sym typeface="Source Sans Pro"/>
              </a:rPr>
              <a:t>Council for Entrepreneurial Development (CED) Board</a:t>
            </a:r>
          </a:p>
          <a:p>
            <a:pPr lvl="0" algn="r">
              <a:lnSpc>
                <a:spcPct val="115000"/>
              </a:lnSpc>
            </a:pPr>
            <a:r>
              <a:rPr lang="en-US" sz="1800" dirty="0">
                <a:solidFill>
                  <a:schemeClr val="lt1"/>
                </a:solidFill>
                <a:latin typeface="Source Sans Pro" panose="020B0503030403020204" pitchFamily="34" charset="0"/>
                <a:ea typeface="Source Sans Pro" panose="020B0503030403020204" pitchFamily="34" charset="0"/>
                <a:cs typeface="Source Sans Pro"/>
                <a:sym typeface="Source Sans Pro"/>
              </a:rPr>
              <a:t>Former SBTDC Chair Research Triangle Board &amp; Member Statewide Advisory Board</a:t>
            </a:r>
          </a:p>
          <a:p>
            <a:pPr lvl="0" algn="r">
              <a:lnSpc>
                <a:spcPct val="115000"/>
              </a:lnSpc>
            </a:pPr>
            <a:r>
              <a:rPr lang="en-US" sz="1800" dirty="0">
                <a:solidFill>
                  <a:schemeClr val="lt1"/>
                </a:solidFill>
                <a:latin typeface="Source Sans Pro" panose="020B0503030403020204" pitchFamily="34" charset="0"/>
                <a:ea typeface="Source Sans Pro" panose="020B0503030403020204" pitchFamily="34" charset="0"/>
                <a:cs typeface="Source Sans Pro"/>
                <a:sym typeface="Source Sans Pro"/>
              </a:rPr>
              <a:t>National Academy of Inventors, Honorary Member</a:t>
            </a:r>
          </a:p>
        </p:txBody>
      </p:sp>
      <p:sp>
        <p:nvSpPr>
          <p:cNvPr id="433" name="Google Shape;433;p73"/>
          <p:cNvSpPr txBox="1"/>
          <p:nvPr/>
        </p:nvSpPr>
        <p:spPr>
          <a:xfrm>
            <a:off x="-1359527" y="1563059"/>
            <a:ext cx="14911053" cy="2395800"/>
          </a:xfrm>
          <a:prstGeom prst="rect">
            <a:avLst/>
          </a:prstGeom>
          <a:noFill/>
          <a:ln>
            <a:noFill/>
          </a:ln>
        </p:spPr>
        <p:txBody>
          <a:bodyPr spcFirstLastPara="1" wrap="square" lIns="0" tIns="0" rIns="0" bIns="0" anchor="ctr" anchorCtr="0">
            <a:noAutofit/>
          </a:bodyPr>
          <a:lstStyle/>
          <a:p>
            <a:pPr lvl="0" algn="ctr">
              <a:lnSpc>
                <a:spcPct val="90000"/>
              </a:lnSpc>
              <a:buClr>
                <a:schemeClr val="lt1"/>
              </a:buClr>
            </a:pPr>
            <a:r>
              <a:rPr lang="en-US" sz="5200" dirty="0">
                <a:solidFill>
                  <a:schemeClr val="lt1"/>
                </a:solidFill>
                <a:latin typeface="Source Sans Pro" panose="020B0503030403020204" pitchFamily="34" charset="0"/>
                <a:ea typeface="Source Sans Pro" panose="020B0503030403020204" pitchFamily="34" charset="0"/>
                <a:cs typeface="Source Sans Pro"/>
                <a:sym typeface="Source Sans Pro"/>
              </a:rPr>
              <a:t>A Decade of Research Commercialization</a:t>
            </a:r>
          </a:p>
          <a:p>
            <a:pPr lvl="0" algn="ctr">
              <a:lnSpc>
                <a:spcPct val="90000"/>
              </a:lnSpc>
              <a:buClr>
                <a:schemeClr val="lt1"/>
              </a:buClr>
            </a:pPr>
            <a:endParaRPr lang="en-US" sz="52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a:p>
            <a:pPr lvl="0" algn="ctr">
              <a:lnSpc>
                <a:spcPct val="90000"/>
              </a:lnSpc>
              <a:buClr>
                <a:schemeClr val="lt1"/>
              </a:buClr>
            </a:pPr>
            <a:r>
              <a:rPr lang="en-US" sz="5200" dirty="0">
                <a:solidFill>
                  <a:schemeClr val="lt1"/>
                </a:solidFill>
                <a:latin typeface="Source Sans Pro" panose="020B0503030403020204" pitchFamily="34" charset="0"/>
                <a:ea typeface="Source Sans Pro" panose="020B0503030403020204" pitchFamily="34" charset="0"/>
                <a:cs typeface="Source Sans Pro"/>
                <a:sym typeface="Source Sans Pro"/>
              </a:rPr>
              <a:t>How We Did It</a:t>
            </a:r>
            <a:br>
              <a:rPr lang="en-US" sz="5200" dirty="0">
                <a:solidFill>
                  <a:schemeClr val="lt1"/>
                </a:solidFill>
                <a:latin typeface="Source Sans Pro" panose="020B0503030403020204" pitchFamily="34" charset="0"/>
                <a:ea typeface="Source Sans Pro" panose="020B0503030403020204" pitchFamily="34" charset="0"/>
                <a:cs typeface="Source Sans Pro"/>
                <a:sym typeface="Source Sans Pro"/>
              </a:rPr>
            </a:br>
            <a:endParaRPr sz="52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pic>
        <p:nvPicPr>
          <p:cNvPr id="434" name="Google Shape;434;p73"/>
          <p:cNvPicPr preferRelativeResize="0"/>
          <p:nvPr/>
        </p:nvPicPr>
        <p:blipFill>
          <a:blip r:embed="rId4">
            <a:alphaModFix/>
          </a:blip>
          <a:stretch>
            <a:fillRect/>
          </a:stretch>
        </p:blipFill>
        <p:spPr>
          <a:xfrm>
            <a:off x="8233508" y="0"/>
            <a:ext cx="3848525" cy="911388"/>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additive="base">
                                        <p:cTn id="7" dur="1000"/>
                                        <p:tgtEl>
                                          <p:spTgt spid="432"/>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433"/>
                                        </p:tgtEl>
                                        <p:attrNameLst>
                                          <p:attrName>style.visibility</p:attrName>
                                        </p:attrNameLst>
                                      </p:cBhvr>
                                      <p:to>
                                        <p:strVal val="visible"/>
                                      </p:to>
                                    </p:set>
                                    <p:animEffect transition="in" filter="fade">
                                      <p:cBhvr>
                                        <p:cTn id="10" dur="1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3"/>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pic>
        <p:nvPicPr>
          <p:cNvPr id="547" name="Google Shape;547;p83"/>
          <p:cNvPicPr preferRelativeResize="0">
            <a:picLocks noGrp="1"/>
          </p:cNvPicPr>
          <p:nvPr>
            <p:ph type="pic" idx="2"/>
          </p:nvPr>
        </p:nvPicPr>
        <p:blipFill rotWithShape="1">
          <a:blip r:embed="rId3">
            <a:alphaModFix/>
          </a:blip>
          <a:srcRect t="9501" b="9501"/>
          <a:stretch/>
        </p:blipFill>
        <p:spPr>
          <a:xfrm>
            <a:off x="359850" y="332250"/>
            <a:ext cx="11472300" cy="6193500"/>
          </a:xfrm>
          <a:prstGeom prst="rect">
            <a:avLst/>
          </a:prstGeom>
          <a:solidFill>
            <a:srgbClr val="F7F7F7"/>
          </a:solidFill>
          <a:ln>
            <a:noFill/>
          </a:ln>
        </p:spPr>
      </p:pic>
      <p:sp>
        <p:nvSpPr>
          <p:cNvPr id="548" name="Google Shape;548;p83"/>
          <p:cNvSpPr/>
          <p:nvPr/>
        </p:nvSpPr>
        <p:spPr>
          <a:xfrm>
            <a:off x="-2047139" y="1836235"/>
            <a:ext cx="10692300" cy="26490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None/>
            </a:pPr>
            <a:r>
              <a:rPr lang="en-US" sz="7200" dirty="0">
                <a:solidFill>
                  <a:srgbClr val="FFFFFF"/>
                </a:solidFill>
                <a:latin typeface="Source Sans Pro Light"/>
                <a:ea typeface="Source Sans Pro Light"/>
                <a:cs typeface="Source Sans Pro Light"/>
                <a:sym typeface="Source Sans Pro Light"/>
              </a:rPr>
              <a:t>VISION</a:t>
            </a:r>
            <a:endParaRPr sz="7200" dirty="0">
              <a:solidFill>
                <a:srgbClr val="FFFFFF"/>
              </a:solidFill>
              <a:latin typeface="Source Sans Pro Light"/>
              <a:ea typeface="Source Sans Pro Light"/>
              <a:cs typeface="Source Sans Pro Light"/>
              <a:sym typeface="Source Sans Pro Light"/>
            </a:endParaRPr>
          </a:p>
          <a:p>
            <a:pPr marL="0" marR="0" lvl="0" indent="0" algn="ctr" rtl="0">
              <a:lnSpc>
                <a:spcPct val="100000"/>
              </a:lnSpc>
              <a:spcBef>
                <a:spcPts val="0"/>
              </a:spcBef>
              <a:spcAft>
                <a:spcPts val="0"/>
              </a:spcAft>
              <a:buNone/>
            </a:pPr>
            <a:endParaRPr sz="7200" dirty="0">
              <a:solidFill>
                <a:schemeClr val="dk1"/>
              </a:solidFill>
              <a:latin typeface="Source Sans Pro" panose="020B0503030403020204" pitchFamily="34" charset="0"/>
              <a:ea typeface="Source Sans Pro" panose="020B0503030403020204" pitchFamily="34" charset="0"/>
              <a:cs typeface="Source Sans Pro"/>
              <a:sym typeface="Source Sans Pro"/>
            </a:endParaRPr>
          </a:p>
        </p:txBody>
      </p:sp>
      <p:sp>
        <p:nvSpPr>
          <p:cNvPr id="3" name="TextBox 2">
            <a:extLst>
              <a:ext uri="{FF2B5EF4-FFF2-40B4-BE49-F238E27FC236}">
                <a16:creationId xmlns:a16="http://schemas.microsoft.com/office/drawing/2014/main" id="{DAFA8C86-1E16-13D6-E2EB-7E5041EF37A8}"/>
              </a:ext>
            </a:extLst>
          </p:cNvPr>
          <p:cNvSpPr txBox="1"/>
          <p:nvPr/>
        </p:nvSpPr>
        <p:spPr>
          <a:xfrm>
            <a:off x="5217459" y="5445380"/>
            <a:ext cx="6096000" cy="830997"/>
          </a:xfrm>
          <a:prstGeom prst="rect">
            <a:avLst/>
          </a:prstGeom>
          <a:noFill/>
        </p:spPr>
        <p:txBody>
          <a:bodyPr wrap="square">
            <a:spAutoFit/>
          </a:bodyPr>
          <a:lstStyle/>
          <a:p>
            <a:pPr marL="0" marR="0" lvl="0" indent="0" algn="ctr" rtl="0">
              <a:lnSpc>
                <a:spcPct val="100000"/>
              </a:lnSpc>
              <a:spcBef>
                <a:spcPts val="0"/>
              </a:spcBef>
              <a:spcAft>
                <a:spcPts val="0"/>
              </a:spcAft>
              <a:buNone/>
            </a:pPr>
            <a:r>
              <a:rPr lang="en-US" sz="2400" dirty="0">
                <a:solidFill>
                  <a:srgbClr val="FFFFFF"/>
                </a:solidFill>
                <a:latin typeface="Source Sans Pro Light"/>
                <a:ea typeface="Source Sans Pro Light"/>
                <a:cs typeface="Source Sans Pro Light"/>
                <a:sym typeface="Source Sans Pro Light"/>
              </a:rPr>
              <a:t>DR. Randy Woodson</a:t>
            </a:r>
          </a:p>
          <a:p>
            <a:pPr marL="0" marR="0" lvl="0" indent="0" algn="ctr" rtl="0">
              <a:lnSpc>
                <a:spcPct val="100000"/>
              </a:lnSpc>
              <a:spcBef>
                <a:spcPts val="0"/>
              </a:spcBef>
              <a:spcAft>
                <a:spcPts val="0"/>
              </a:spcAft>
              <a:buNone/>
            </a:pPr>
            <a:r>
              <a:rPr lang="en-US" sz="2400" dirty="0">
                <a:solidFill>
                  <a:srgbClr val="FFFFFF"/>
                </a:solidFill>
                <a:latin typeface="Source Sans Pro Light"/>
                <a:ea typeface="Source Sans Pro Light"/>
                <a:cs typeface="Source Sans Pro Light"/>
                <a:sym typeface="Source Sans Pro Light"/>
              </a:rPr>
              <a:t>14</a:t>
            </a:r>
            <a:r>
              <a:rPr lang="en-US" sz="2400" baseline="30000" dirty="0">
                <a:solidFill>
                  <a:srgbClr val="FFFFFF"/>
                </a:solidFill>
                <a:latin typeface="Source Sans Pro Light"/>
                <a:ea typeface="Source Sans Pro Light"/>
                <a:cs typeface="Source Sans Pro Light"/>
                <a:sym typeface="Source Sans Pro Light"/>
              </a:rPr>
              <a:t>th</a:t>
            </a:r>
            <a:r>
              <a:rPr lang="en-US" sz="2400" dirty="0">
                <a:solidFill>
                  <a:srgbClr val="FFFFFF"/>
                </a:solidFill>
                <a:latin typeface="Source Sans Pro Light"/>
                <a:ea typeface="Source Sans Pro Light"/>
                <a:cs typeface="Source Sans Pro Light"/>
                <a:sym typeface="Source Sans Pro Light"/>
              </a:rPr>
              <a:t> Chancellor, NC State</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 calcmode="lin" valueType="num">
                                      <p:cBhvr additive="base">
                                        <p:cTn id="7" dur="500"/>
                                        <p:tgtEl>
                                          <p:spTgt spid="54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47"/>
                                        </p:tgtEl>
                                        <p:attrNameLst>
                                          <p:attrName>style.visibility</p:attrName>
                                        </p:attrNameLst>
                                      </p:cBhvr>
                                      <p:to>
                                        <p:strVal val="visible"/>
                                      </p:to>
                                    </p:set>
                                    <p:anim calcmode="lin" valueType="num">
                                      <p:cBhvr additive="base">
                                        <p:cTn id="11" dur="500"/>
                                        <p:tgtEl>
                                          <p:spTgt spid="54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48"/>
                                        </p:tgtEl>
                                        <p:attrNameLst>
                                          <p:attrName>style.visibility</p:attrName>
                                        </p:attrNameLst>
                                      </p:cBhvr>
                                      <p:to>
                                        <p:strVal val="visible"/>
                                      </p:to>
                                    </p:set>
                                    <p:animEffect transition="in" filter="fade">
                                      <p:cBhvr>
                                        <p:cTn id="15"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052B-2FF4-9094-F26F-8962F70C4A3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8D4EF91-E4BB-AAF1-2A87-DF02D732AAC0}"/>
              </a:ext>
            </a:extLst>
          </p:cNvPr>
          <p:cNvSpPr>
            <a:spLocks noGrp="1"/>
          </p:cNvSpPr>
          <p:nvPr>
            <p:ph type="body" idx="1"/>
          </p:nvPr>
        </p:nvSpPr>
        <p:spPr/>
        <p:txBody>
          <a:bodyPr/>
          <a:lstStyle/>
          <a:p>
            <a:r>
              <a:rPr lang="en-US" dirty="0"/>
              <a:t>Copy of startup guidelines</a:t>
            </a:r>
          </a:p>
          <a:p>
            <a:endParaRPr lang="en-US" dirty="0"/>
          </a:p>
        </p:txBody>
      </p:sp>
      <p:pic>
        <p:nvPicPr>
          <p:cNvPr id="9" name="Picture 8" descr="A screenshot of a white background&#10;&#10;Description automatically generated">
            <a:extLst>
              <a:ext uri="{FF2B5EF4-FFF2-40B4-BE49-F238E27FC236}">
                <a16:creationId xmlns:a16="http://schemas.microsoft.com/office/drawing/2014/main" id="{41AE40A0-ED09-37EF-C43D-D6F5FFF9B5F2}"/>
              </a:ext>
            </a:extLst>
          </p:cNvPr>
          <p:cNvPicPr>
            <a:picLocks noChangeAspect="1"/>
          </p:cNvPicPr>
          <p:nvPr/>
        </p:nvPicPr>
        <p:blipFill>
          <a:blip r:embed="rId3"/>
          <a:stretch>
            <a:fillRect/>
          </a:stretch>
        </p:blipFill>
        <p:spPr>
          <a:xfrm>
            <a:off x="0" y="59676"/>
            <a:ext cx="6728321" cy="4671824"/>
          </a:xfrm>
          <a:prstGeom prst="rect">
            <a:avLst/>
          </a:prstGeom>
        </p:spPr>
      </p:pic>
      <p:pic>
        <p:nvPicPr>
          <p:cNvPr id="7" name="Picture 6" descr="A document with text on it&#10;&#10;Description automatically generated">
            <a:extLst>
              <a:ext uri="{FF2B5EF4-FFF2-40B4-BE49-F238E27FC236}">
                <a16:creationId xmlns:a16="http://schemas.microsoft.com/office/drawing/2014/main" id="{A74CD187-3BAB-0265-284C-13A7538E92F2}"/>
              </a:ext>
            </a:extLst>
          </p:cNvPr>
          <p:cNvPicPr>
            <a:picLocks noChangeAspect="1"/>
          </p:cNvPicPr>
          <p:nvPr/>
        </p:nvPicPr>
        <p:blipFill>
          <a:blip r:embed="rId4"/>
          <a:srcRect b="10343"/>
          <a:stretch/>
        </p:blipFill>
        <p:spPr>
          <a:xfrm>
            <a:off x="4419600" y="546100"/>
            <a:ext cx="7772400" cy="5173591"/>
          </a:xfrm>
          <a:prstGeom prst="rect">
            <a:avLst/>
          </a:prstGeom>
        </p:spPr>
      </p:pic>
      <p:pic>
        <p:nvPicPr>
          <p:cNvPr id="11" name="Picture 10" descr="A red letter on a white background&#10;&#10;Description automatically generated">
            <a:extLst>
              <a:ext uri="{FF2B5EF4-FFF2-40B4-BE49-F238E27FC236}">
                <a16:creationId xmlns:a16="http://schemas.microsoft.com/office/drawing/2014/main" id="{EFDC715B-B373-3017-ADDD-37FDD2E69A13}"/>
              </a:ext>
            </a:extLst>
          </p:cNvPr>
          <p:cNvPicPr>
            <a:picLocks noChangeAspect="1"/>
          </p:cNvPicPr>
          <p:nvPr/>
        </p:nvPicPr>
        <p:blipFill>
          <a:blip r:embed="rId5"/>
          <a:stretch>
            <a:fillRect/>
          </a:stretch>
        </p:blipFill>
        <p:spPr>
          <a:xfrm>
            <a:off x="200521" y="5719691"/>
            <a:ext cx="6527800" cy="1054100"/>
          </a:xfrm>
          <a:prstGeom prst="rect">
            <a:avLst/>
          </a:prstGeom>
        </p:spPr>
      </p:pic>
    </p:spTree>
    <p:extLst>
      <p:ext uri="{BB962C8B-B14F-4D97-AF65-F5344CB8AC3E}">
        <p14:creationId xmlns:p14="http://schemas.microsoft.com/office/powerpoint/2010/main" val="178854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diagram of a business model&#10;&#10;Description automatically generated">
            <a:extLst>
              <a:ext uri="{FF2B5EF4-FFF2-40B4-BE49-F238E27FC236}">
                <a16:creationId xmlns:a16="http://schemas.microsoft.com/office/drawing/2014/main" id="{3AEE41F5-49C1-905D-5F52-FD083DF78C3D}"/>
              </a:ext>
            </a:extLst>
          </p:cNvPr>
          <p:cNvPicPr>
            <a:picLocks noGrp="1" noChangeAspect="1"/>
          </p:cNvPicPr>
          <p:nvPr>
            <p:ph type="pic" idx="2"/>
          </p:nvPr>
        </p:nvPicPr>
        <p:blipFill rotWithShape="1">
          <a:blip r:embed="rId3"/>
          <a:srcRect l="82" t="513" r="281" b="8283"/>
          <a:stretch/>
        </p:blipFill>
        <p:spPr>
          <a:xfrm>
            <a:off x="75876" y="1630620"/>
            <a:ext cx="12040249" cy="4447451"/>
          </a:xfrm>
        </p:spPr>
      </p:pic>
      <p:sp>
        <p:nvSpPr>
          <p:cNvPr id="9" name="Google Shape;617;p89">
            <a:extLst>
              <a:ext uri="{FF2B5EF4-FFF2-40B4-BE49-F238E27FC236}">
                <a16:creationId xmlns:a16="http://schemas.microsoft.com/office/drawing/2014/main" id="{C31283BE-8267-6B63-D87C-89665190C566}"/>
              </a:ext>
            </a:extLst>
          </p:cNvPr>
          <p:cNvSpPr txBox="1"/>
          <p:nvPr/>
        </p:nvSpPr>
        <p:spPr>
          <a:xfrm>
            <a:off x="2097214" y="415818"/>
            <a:ext cx="7997571" cy="2079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dirty="0">
                <a:solidFill>
                  <a:srgbClr val="434343"/>
                </a:solidFill>
                <a:latin typeface="Source Sans Pro" panose="020B0503030403020204" pitchFamily="34" charset="0"/>
                <a:ea typeface="Source Sans Pro" panose="020B0503030403020204" pitchFamily="34" charset="0"/>
                <a:cs typeface="Source Sans Pro"/>
                <a:sym typeface="Source Sans Pro"/>
              </a:rPr>
              <a:t>Venture Development Process</a:t>
            </a:r>
          </a:p>
          <a:p>
            <a:pPr marL="0" marR="0" lvl="0" indent="0" algn="ctr" rtl="0">
              <a:spcBef>
                <a:spcPts val="0"/>
              </a:spcBef>
              <a:spcAft>
                <a:spcPts val="0"/>
              </a:spcAft>
              <a:buNone/>
            </a:pPr>
            <a:endParaRPr sz="1100" dirty="0">
              <a:solidFill>
                <a:srgbClr val="434343"/>
              </a:solidFill>
            </a:endParaRPr>
          </a:p>
        </p:txBody>
      </p:sp>
    </p:spTree>
    <p:extLst>
      <p:ext uri="{BB962C8B-B14F-4D97-AF65-F5344CB8AC3E}">
        <p14:creationId xmlns:p14="http://schemas.microsoft.com/office/powerpoint/2010/main" val="31589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4"/>
          <p:cNvSpPr/>
          <p:nvPr/>
        </p:nvSpPr>
        <p:spPr>
          <a:xfrm>
            <a:off x="610153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554" name="Google Shape;554;p84"/>
          <p:cNvPicPr preferRelativeResize="0">
            <a:picLocks noGrp="1"/>
          </p:cNvPicPr>
          <p:nvPr>
            <p:ph type="pic" idx="2"/>
          </p:nvPr>
        </p:nvPicPr>
        <p:blipFill rotWithShape="1">
          <a:blip r:embed="rId3">
            <a:alphaModFix/>
          </a:blip>
          <a:srcRect l="14219" r="14219"/>
          <a:stretch/>
        </p:blipFill>
        <p:spPr>
          <a:xfrm>
            <a:off x="5515025" y="335225"/>
            <a:ext cx="6349500" cy="6190500"/>
          </a:xfrm>
          <a:prstGeom prst="rect">
            <a:avLst/>
          </a:prstGeom>
          <a:solidFill>
            <a:srgbClr val="F7F7F7"/>
          </a:solidFill>
          <a:ln>
            <a:noFill/>
          </a:ln>
        </p:spPr>
      </p:pic>
      <p:sp>
        <p:nvSpPr>
          <p:cNvPr id="555" name="Google Shape;555;p84"/>
          <p:cNvSpPr/>
          <p:nvPr/>
        </p:nvSpPr>
        <p:spPr>
          <a:xfrm>
            <a:off x="6105700" y="1953450"/>
            <a:ext cx="4861500" cy="2951100"/>
          </a:xfrm>
          <a:prstGeom prst="rect">
            <a:avLst/>
          </a:prstGeom>
          <a:noFill/>
          <a:ln w="762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Source Sans Pro"/>
              <a:ea typeface="Source Sans Pro"/>
              <a:cs typeface="Source Sans Pro"/>
              <a:sym typeface="Source Sans Pro"/>
            </a:endParaRPr>
          </a:p>
        </p:txBody>
      </p:sp>
      <p:sp>
        <p:nvSpPr>
          <p:cNvPr id="556" name="Google Shape;556;p84"/>
          <p:cNvSpPr txBox="1"/>
          <p:nvPr/>
        </p:nvSpPr>
        <p:spPr>
          <a:xfrm>
            <a:off x="6615500" y="2456850"/>
            <a:ext cx="4023000" cy="203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3000">
                <a:solidFill>
                  <a:schemeClr val="lt1"/>
                </a:solidFill>
                <a:latin typeface="Source Sans Pro"/>
                <a:ea typeface="Source Sans Pro"/>
                <a:cs typeface="Source Sans Pro"/>
                <a:sym typeface="Source Sans Pro"/>
              </a:rPr>
              <a:t>Driving </a:t>
            </a:r>
            <a:r>
              <a:rPr lang="en-US" sz="3000" b="1">
                <a:solidFill>
                  <a:schemeClr val="lt1"/>
                </a:solidFill>
                <a:latin typeface="Source Sans Pro"/>
                <a:ea typeface="Source Sans Pro"/>
                <a:cs typeface="Source Sans Pro"/>
                <a:sym typeface="Source Sans Pro"/>
              </a:rPr>
              <a:t>economic growth</a:t>
            </a:r>
            <a:r>
              <a:rPr lang="en-US" sz="3000">
                <a:solidFill>
                  <a:schemeClr val="lt1"/>
                </a:solidFill>
                <a:latin typeface="Source Sans Pro"/>
                <a:ea typeface="Source Sans Pro"/>
                <a:cs typeface="Source Sans Pro"/>
                <a:sym typeface="Source Sans Pro"/>
              </a:rPr>
              <a:t> by facilitating the </a:t>
            </a:r>
            <a:r>
              <a:rPr lang="en-US" sz="3000" b="1">
                <a:solidFill>
                  <a:schemeClr val="lt1"/>
                </a:solidFill>
                <a:latin typeface="Source Sans Pro"/>
                <a:ea typeface="Source Sans Pro"/>
                <a:cs typeface="Source Sans Pro"/>
                <a:sym typeface="Source Sans Pro"/>
              </a:rPr>
              <a:t>commercialization</a:t>
            </a:r>
            <a:r>
              <a:rPr lang="en-US" sz="3000">
                <a:solidFill>
                  <a:schemeClr val="lt1"/>
                </a:solidFill>
                <a:latin typeface="Source Sans Pro"/>
                <a:ea typeface="Source Sans Pro"/>
                <a:cs typeface="Source Sans Pro"/>
                <a:sym typeface="Source Sans Pro"/>
              </a:rPr>
              <a:t> of </a:t>
            </a:r>
            <a:r>
              <a:rPr lang="en-US" sz="3000" b="1">
                <a:solidFill>
                  <a:schemeClr val="lt1"/>
                </a:solidFill>
                <a:latin typeface="Source Sans Pro"/>
                <a:ea typeface="Source Sans Pro"/>
                <a:cs typeface="Source Sans Pro"/>
                <a:sym typeface="Source Sans Pro"/>
              </a:rPr>
              <a:t>research discoveries</a:t>
            </a:r>
            <a:endParaRPr sz="3000" b="1">
              <a:solidFill>
                <a:schemeClr val="lt1"/>
              </a:solidFill>
              <a:latin typeface="Source Sans Pro"/>
              <a:ea typeface="Source Sans Pro"/>
              <a:cs typeface="Source Sans Pro"/>
              <a:sym typeface="Source Sans Pro"/>
            </a:endParaRPr>
          </a:p>
        </p:txBody>
      </p:sp>
      <p:sp>
        <p:nvSpPr>
          <p:cNvPr id="557" name="Google Shape;557;p84"/>
          <p:cNvSpPr txBox="1"/>
          <p:nvPr/>
        </p:nvSpPr>
        <p:spPr>
          <a:xfrm>
            <a:off x="469950" y="1517825"/>
            <a:ext cx="4571100" cy="146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434343"/>
                </a:solidFill>
                <a:latin typeface="Source Sans Pro"/>
                <a:ea typeface="Source Sans Pro"/>
                <a:cs typeface="Source Sans Pro"/>
                <a:sym typeface="Source Sans Pro"/>
              </a:rPr>
              <a:t>Office of Research Commercialization</a:t>
            </a:r>
            <a:endParaRPr sz="4000" b="1">
              <a:solidFill>
                <a:srgbClr val="434343"/>
              </a:solidFill>
              <a:latin typeface="Source Sans Pro"/>
              <a:ea typeface="Source Sans Pro"/>
              <a:cs typeface="Source Sans Pro"/>
              <a:sym typeface="Source Sans Pro"/>
            </a:endParaRPr>
          </a:p>
        </p:txBody>
      </p:sp>
      <p:sp>
        <p:nvSpPr>
          <p:cNvPr id="558" name="Google Shape;558;p84"/>
          <p:cNvSpPr txBox="1"/>
          <p:nvPr/>
        </p:nvSpPr>
        <p:spPr>
          <a:xfrm>
            <a:off x="415650" y="2983025"/>
            <a:ext cx="4861500" cy="3362400"/>
          </a:xfrm>
          <a:prstGeom prst="rect">
            <a:avLst/>
          </a:prstGeom>
          <a:noFill/>
          <a:ln>
            <a:noFill/>
          </a:ln>
        </p:spPr>
        <p:txBody>
          <a:bodyPr spcFirstLastPara="1" wrap="square" lIns="91400" tIns="45700" rIns="91400" bIns="45700" anchor="t" anchorCtr="0">
            <a:noAutofit/>
          </a:bodyPr>
          <a:lstStyle/>
          <a:p>
            <a:pPr marL="457200" marR="0" lvl="0" indent="-361950" algn="l" rtl="0">
              <a:lnSpc>
                <a:spcPct val="115000"/>
              </a:lnSpc>
              <a:spcBef>
                <a:spcPts val="0"/>
              </a:spcBef>
              <a:spcAft>
                <a:spcPts val="0"/>
              </a:spcAft>
              <a:buClr>
                <a:srgbClr val="434343"/>
              </a:buClr>
              <a:buSzPts val="2100"/>
              <a:buFont typeface="Source Sans Pro"/>
              <a:buChar char="●"/>
            </a:pPr>
            <a:r>
              <a:rPr lang="en-US" sz="2100">
                <a:solidFill>
                  <a:srgbClr val="434343"/>
                </a:solidFill>
                <a:latin typeface="Source Sans Pro"/>
                <a:ea typeface="Source Sans Pro"/>
                <a:cs typeface="Source Sans Pro"/>
                <a:sym typeface="Source Sans Pro"/>
              </a:rPr>
              <a:t>Protecting and promoting university research discoveries and intellectual property</a:t>
            </a:r>
            <a:endParaRPr sz="2100">
              <a:solidFill>
                <a:srgbClr val="434343"/>
              </a:solidFill>
              <a:latin typeface="Source Sans Pro"/>
              <a:ea typeface="Source Sans Pro"/>
              <a:cs typeface="Source Sans Pro"/>
              <a:sym typeface="Source Sans Pro"/>
            </a:endParaRPr>
          </a:p>
          <a:p>
            <a:pPr marL="457200" marR="0" lvl="0" indent="-361950" algn="l" rtl="0">
              <a:lnSpc>
                <a:spcPct val="115000"/>
              </a:lnSpc>
              <a:spcBef>
                <a:spcPts val="0"/>
              </a:spcBef>
              <a:spcAft>
                <a:spcPts val="0"/>
              </a:spcAft>
              <a:buClr>
                <a:srgbClr val="434343"/>
              </a:buClr>
              <a:buSzPts val="2100"/>
              <a:buFont typeface="Source Sans Pro"/>
              <a:buChar char="●"/>
            </a:pPr>
            <a:r>
              <a:rPr lang="en-US" sz="2100">
                <a:solidFill>
                  <a:srgbClr val="434343"/>
                </a:solidFill>
                <a:latin typeface="Source Sans Pro"/>
                <a:ea typeface="Source Sans Pro"/>
                <a:cs typeface="Source Sans Pro"/>
                <a:sym typeface="Source Sans Pro"/>
              </a:rPr>
              <a:t>Engaging and guiding industry partners</a:t>
            </a:r>
            <a:endParaRPr sz="2100">
              <a:solidFill>
                <a:srgbClr val="434343"/>
              </a:solidFill>
              <a:latin typeface="Source Sans Pro"/>
              <a:ea typeface="Source Sans Pro"/>
              <a:cs typeface="Source Sans Pro"/>
              <a:sym typeface="Source Sans Pro"/>
            </a:endParaRPr>
          </a:p>
          <a:p>
            <a:pPr marL="457200" marR="0" lvl="0" indent="-361950" algn="l" rtl="0">
              <a:lnSpc>
                <a:spcPct val="115000"/>
              </a:lnSpc>
              <a:spcBef>
                <a:spcPts val="0"/>
              </a:spcBef>
              <a:spcAft>
                <a:spcPts val="0"/>
              </a:spcAft>
              <a:buClr>
                <a:srgbClr val="434343"/>
              </a:buClr>
              <a:buSzPts val="2100"/>
              <a:buFont typeface="Source Sans Pro"/>
              <a:buChar char="●"/>
            </a:pPr>
            <a:r>
              <a:rPr lang="en-US" sz="2100">
                <a:solidFill>
                  <a:srgbClr val="434343"/>
                </a:solidFill>
                <a:latin typeface="Source Sans Pro"/>
                <a:ea typeface="Source Sans Pro"/>
                <a:cs typeface="Source Sans Pro"/>
                <a:sym typeface="Source Sans Pro"/>
              </a:rPr>
              <a:t>Boosting the acceleration of startups</a:t>
            </a:r>
            <a:endParaRPr sz="2100">
              <a:solidFill>
                <a:srgbClr val="434343"/>
              </a:solidFill>
              <a:latin typeface="Source Sans Pro"/>
              <a:ea typeface="Source Sans Pro"/>
              <a:cs typeface="Source Sans Pro"/>
              <a:sym typeface="Source Sans Pro"/>
            </a:endParaRPr>
          </a:p>
          <a:p>
            <a:pPr marL="457200" marR="0" lvl="0" indent="-361950" algn="l" rtl="0">
              <a:lnSpc>
                <a:spcPct val="115000"/>
              </a:lnSpc>
              <a:spcBef>
                <a:spcPts val="0"/>
              </a:spcBef>
              <a:spcAft>
                <a:spcPts val="0"/>
              </a:spcAft>
              <a:buClr>
                <a:srgbClr val="434343"/>
              </a:buClr>
              <a:buSzPts val="2100"/>
              <a:buFont typeface="Source Sans Pro"/>
              <a:buChar char="●"/>
            </a:pPr>
            <a:r>
              <a:rPr lang="en-US" sz="2100">
                <a:solidFill>
                  <a:srgbClr val="434343"/>
                </a:solidFill>
                <a:latin typeface="Source Sans Pro"/>
                <a:ea typeface="Source Sans Pro"/>
                <a:cs typeface="Source Sans Pro"/>
                <a:sym typeface="Source Sans Pro"/>
              </a:rPr>
              <a:t>Solving complex problems</a:t>
            </a:r>
            <a:endParaRPr sz="2100">
              <a:solidFill>
                <a:srgbClr val="434343"/>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53"/>
                                        </p:tgtEl>
                                        <p:attrNameLst>
                                          <p:attrName>style.visibility</p:attrName>
                                        </p:attrNameLst>
                                      </p:cBhvr>
                                      <p:to>
                                        <p:strVal val="visible"/>
                                      </p:to>
                                    </p:set>
                                    <p:anim calcmode="lin" valueType="num">
                                      <p:cBhvr additive="base">
                                        <p:cTn id="7" dur="500"/>
                                        <p:tgtEl>
                                          <p:spTgt spid="55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54"/>
                                        </p:tgtEl>
                                        <p:attrNameLst>
                                          <p:attrName>style.visibility</p:attrName>
                                        </p:attrNameLst>
                                      </p:cBhvr>
                                      <p:to>
                                        <p:strVal val="visible"/>
                                      </p:to>
                                    </p:set>
                                    <p:anim calcmode="lin" valueType="num">
                                      <p:cBhvr additive="base">
                                        <p:cTn id="11" dur="500"/>
                                        <p:tgtEl>
                                          <p:spTgt spid="55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55"/>
                                        </p:tgtEl>
                                        <p:attrNameLst>
                                          <p:attrName>style.visibility</p:attrName>
                                        </p:attrNameLst>
                                      </p:cBhvr>
                                      <p:to>
                                        <p:strVal val="visible"/>
                                      </p:to>
                                    </p:set>
                                    <p:anim calcmode="lin" valueType="num">
                                      <p:cBhvr additive="base">
                                        <p:cTn id="15" dur="500"/>
                                        <p:tgtEl>
                                          <p:spTgt spid="555"/>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56"/>
                                        </p:tgtEl>
                                        <p:attrNameLst>
                                          <p:attrName>style.visibility</p:attrName>
                                        </p:attrNameLst>
                                      </p:cBhvr>
                                      <p:to>
                                        <p:strVal val="visible"/>
                                      </p:to>
                                    </p:set>
                                    <p:animEffect transition="in" filter="fade">
                                      <p:cBhvr>
                                        <p:cTn id="18" dur="500"/>
                                        <p:tgtEl>
                                          <p:spTgt spid="556"/>
                                        </p:tgtEl>
                                      </p:cBhvr>
                                    </p:animEffect>
                                  </p:childTnLst>
                                </p:cTn>
                              </p:par>
                              <p:par>
                                <p:cTn id="19" presetID="2" presetClass="entr" presetSubtype="8" fill="hold" nodeType="withEffect">
                                  <p:stCondLst>
                                    <p:cond delay="0"/>
                                  </p:stCondLst>
                                  <p:childTnLst>
                                    <p:set>
                                      <p:cBhvr>
                                        <p:cTn id="20" dur="1" fill="hold">
                                          <p:stCondLst>
                                            <p:cond delay="0"/>
                                          </p:stCondLst>
                                        </p:cTn>
                                        <p:tgtEl>
                                          <p:spTgt spid="557"/>
                                        </p:tgtEl>
                                        <p:attrNameLst>
                                          <p:attrName>style.visibility</p:attrName>
                                        </p:attrNameLst>
                                      </p:cBhvr>
                                      <p:to>
                                        <p:strVal val="visible"/>
                                      </p:to>
                                    </p:set>
                                    <p:anim calcmode="lin" valueType="num">
                                      <p:cBhvr additive="base">
                                        <p:cTn id="21" dur="500"/>
                                        <p:tgtEl>
                                          <p:spTgt spid="557"/>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558"/>
                                        </p:tgtEl>
                                        <p:attrNameLst>
                                          <p:attrName>style.visibility</p:attrName>
                                        </p:attrNameLst>
                                      </p:cBhvr>
                                      <p:to>
                                        <p:strVal val="visible"/>
                                      </p:to>
                                    </p:set>
                                    <p:anim calcmode="lin" valueType="num">
                                      <p:cBhvr additive="base">
                                        <p:cTn id="24" dur="500"/>
                                        <p:tgtEl>
                                          <p:spTgt spid="5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6"/>
          <p:cNvSpPr/>
          <p:nvPr/>
        </p:nvSpPr>
        <p:spPr>
          <a:xfrm>
            <a:off x="0" y="0"/>
            <a:ext cx="12192000" cy="3429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7" name="Google Shape;577;p86"/>
          <p:cNvPicPr preferRelativeResize="0">
            <a:picLocks noGrp="1"/>
          </p:cNvPicPr>
          <p:nvPr>
            <p:ph type="pic" idx="2"/>
          </p:nvPr>
        </p:nvPicPr>
        <p:blipFill rotWithShape="1">
          <a:blip r:embed="rId3">
            <a:alphaModFix/>
          </a:blip>
          <a:srcRect l="258" r="268"/>
          <a:stretch/>
        </p:blipFill>
        <p:spPr>
          <a:xfrm>
            <a:off x="598500" y="0"/>
            <a:ext cx="11006100" cy="6223500"/>
          </a:xfrm>
          <a:prstGeom prst="rect">
            <a:avLst/>
          </a:prstGeom>
          <a:solidFill>
            <a:srgbClr val="F7F7F7"/>
          </a:solidFill>
          <a:ln>
            <a:noFill/>
          </a:ln>
        </p:spPr>
      </p:pic>
      <p:sp>
        <p:nvSpPr>
          <p:cNvPr id="578" name="Google Shape;578;p86"/>
          <p:cNvSpPr/>
          <p:nvPr/>
        </p:nvSpPr>
        <p:spPr>
          <a:xfrm>
            <a:off x="1364550" y="762900"/>
            <a:ext cx="9474000" cy="4697700"/>
          </a:xfrm>
          <a:prstGeom prst="rect">
            <a:avLst/>
          </a:prstGeom>
          <a:noFill/>
          <a:ln w="762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86"/>
          <p:cNvSpPr txBox="1"/>
          <p:nvPr/>
        </p:nvSpPr>
        <p:spPr>
          <a:xfrm>
            <a:off x="1687025" y="1972350"/>
            <a:ext cx="8817900" cy="3218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3200" b="1">
                <a:solidFill>
                  <a:schemeClr val="lt1"/>
                </a:solidFill>
                <a:latin typeface="Source Sans Pro"/>
                <a:ea typeface="Source Sans Pro"/>
                <a:cs typeface="Source Sans Pro"/>
                <a:sym typeface="Source Sans Pro"/>
              </a:rPr>
              <a:t>Our IP &amp; commercialization expertise accelerates university inventions into the marketplace through unparalleled support and guidance, increasing the impact of university research &amp; innovation on a global scale.</a:t>
            </a:r>
            <a:endParaRPr sz="3200" b="1">
              <a:solidFill>
                <a:schemeClr val="lt1"/>
              </a:solidFill>
              <a:latin typeface="Source Sans Pro"/>
              <a:ea typeface="Source Sans Pro"/>
              <a:cs typeface="Source Sans Pro"/>
              <a:sym typeface="Source Sans Pro"/>
            </a:endParaRPr>
          </a:p>
        </p:txBody>
      </p:sp>
      <p:sp>
        <p:nvSpPr>
          <p:cNvPr id="580" name="Google Shape;580;p86"/>
          <p:cNvSpPr txBox="1"/>
          <p:nvPr/>
        </p:nvSpPr>
        <p:spPr>
          <a:xfrm>
            <a:off x="3842220" y="1476744"/>
            <a:ext cx="45075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lt1"/>
                </a:solidFill>
                <a:latin typeface="Source Sans Pro"/>
                <a:ea typeface="Source Sans Pro"/>
                <a:cs typeface="Source Sans Pro"/>
                <a:sym typeface="Source Sans Pro"/>
              </a:rPr>
              <a:t>ORC VALUE PROPOSITION</a:t>
            </a:r>
            <a:endParaRPr sz="210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76"/>
                                        </p:tgtEl>
                                        <p:attrNameLst>
                                          <p:attrName>style.visibility</p:attrName>
                                        </p:attrNameLst>
                                      </p:cBhvr>
                                      <p:to>
                                        <p:strVal val="visible"/>
                                      </p:to>
                                    </p:set>
                                    <p:anim calcmode="lin" valueType="num">
                                      <p:cBhvr additive="base">
                                        <p:cTn id="7" dur="500"/>
                                        <p:tgtEl>
                                          <p:spTgt spid="57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77"/>
                                        </p:tgtEl>
                                        <p:attrNameLst>
                                          <p:attrName>style.visibility</p:attrName>
                                        </p:attrNameLst>
                                      </p:cBhvr>
                                      <p:to>
                                        <p:strVal val="visible"/>
                                      </p:to>
                                    </p:set>
                                    <p:anim calcmode="lin" valueType="num">
                                      <p:cBhvr additive="base">
                                        <p:cTn id="11" dur="500"/>
                                        <p:tgtEl>
                                          <p:spTgt spid="577"/>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8"/>
                                        </p:tgtEl>
                                        <p:attrNameLst>
                                          <p:attrName>style.visibility</p:attrName>
                                        </p:attrNameLst>
                                      </p:cBhvr>
                                      <p:to>
                                        <p:strVal val="visible"/>
                                      </p:to>
                                    </p:set>
                                    <p:animEffect transition="in" filter="fade">
                                      <p:cBhvr>
                                        <p:cTn id="15" dur="500"/>
                                        <p:tgtEl>
                                          <p:spTgt spid="578"/>
                                        </p:tgtEl>
                                      </p:cBhvr>
                                    </p:animEffect>
                                  </p:childTnLst>
                                </p:cTn>
                              </p:par>
                              <p:par>
                                <p:cTn id="16" presetID="10" presetClass="entr" presetSubtype="0" fill="hold" nodeType="withEffect">
                                  <p:stCondLst>
                                    <p:cond delay="0"/>
                                  </p:stCondLst>
                                  <p:childTnLst>
                                    <p:set>
                                      <p:cBhvr>
                                        <p:cTn id="17" dur="1" fill="hold">
                                          <p:stCondLst>
                                            <p:cond delay="0"/>
                                          </p:stCondLst>
                                        </p:cTn>
                                        <p:tgtEl>
                                          <p:spTgt spid="580"/>
                                        </p:tgtEl>
                                        <p:attrNameLst>
                                          <p:attrName>style.visibility</p:attrName>
                                        </p:attrNameLst>
                                      </p:cBhvr>
                                      <p:to>
                                        <p:strVal val="visible"/>
                                      </p:to>
                                    </p:set>
                                    <p:animEffect transition="in" filter="fade">
                                      <p:cBhvr>
                                        <p:cTn id="18" dur="500"/>
                                        <p:tgtEl>
                                          <p:spTgt spid="580"/>
                                        </p:tgtEl>
                                      </p:cBhvr>
                                    </p:animEffect>
                                  </p:childTnLst>
                                </p:cTn>
                              </p:par>
                              <p:par>
                                <p:cTn id="19" presetID="10" presetClass="entr" presetSubtype="0" fill="hold" nodeType="withEffect">
                                  <p:stCondLst>
                                    <p:cond delay="0"/>
                                  </p:stCondLst>
                                  <p:childTnLst>
                                    <p:set>
                                      <p:cBhvr>
                                        <p:cTn id="20" dur="1" fill="hold">
                                          <p:stCondLst>
                                            <p:cond delay="0"/>
                                          </p:stCondLst>
                                        </p:cTn>
                                        <p:tgtEl>
                                          <p:spTgt spid="579"/>
                                        </p:tgtEl>
                                        <p:attrNameLst>
                                          <p:attrName>style.visibility</p:attrName>
                                        </p:attrNameLst>
                                      </p:cBhvr>
                                      <p:to>
                                        <p:strVal val="visible"/>
                                      </p:to>
                                    </p:set>
                                    <p:animEffect transition="in" filter="fade">
                                      <p:cBhvr>
                                        <p:cTn id="21" dur="5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7"/>
          <p:cNvSpPr txBox="1">
            <a:spLocks noGrp="1"/>
          </p:cNvSpPr>
          <p:nvPr>
            <p:ph type="title"/>
          </p:nvPr>
        </p:nvSpPr>
        <p:spPr>
          <a:xfrm>
            <a:off x="811275" y="418841"/>
            <a:ext cx="10972800" cy="7290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SzPts val="1800"/>
              <a:buNone/>
            </a:pPr>
            <a:r>
              <a:rPr lang="en-US">
                <a:solidFill>
                  <a:srgbClr val="3F3F3F"/>
                </a:solidFill>
                <a:latin typeface="Source Sans Pro"/>
                <a:ea typeface="Source Sans Pro"/>
                <a:cs typeface="Source Sans Pro"/>
                <a:sym typeface="Source Sans Pro"/>
              </a:rPr>
              <a:t>Ecosystem Partners</a:t>
            </a:r>
            <a:endParaRPr>
              <a:solidFill>
                <a:srgbClr val="3F3F3F"/>
              </a:solidFill>
              <a:latin typeface="Source Sans Pro"/>
              <a:ea typeface="Source Sans Pro"/>
              <a:cs typeface="Source Sans Pro"/>
              <a:sym typeface="Source Sans Pro"/>
            </a:endParaRPr>
          </a:p>
        </p:txBody>
      </p:sp>
      <p:pic>
        <p:nvPicPr>
          <p:cNvPr id="586" name="Google Shape;586;p87"/>
          <p:cNvPicPr preferRelativeResize="0"/>
          <p:nvPr/>
        </p:nvPicPr>
        <p:blipFill rotWithShape="1">
          <a:blip r:embed="rId3">
            <a:alphaModFix/>
          </a:blip>
          <a:srcRect/>
          <a:stretch/>
        </p:blipFill>
        <p:spPr>
          <a:xfrm>
            <a:off x="811272" y="3118626"/>
            <a:ext cx="2198357" cy="917945"/>
          </a:xfrm>
          <a:prstGeom prst="rect">
            <a:avLst/>
          </a:prstGeom>
          <a:noFill/>
          <a:ln>
            <a:noFill/>
          </a:ln>
        </p:spPr>
      </p:pic>
      <p:pic>
        <p:nvPicPr>
          <p:cNvPr id="587" name="Google Shape;587;p87"/>
          <p:cNvPicPr preferRelativeResize="0"/>
          <p:nvPr/>
        </p:nvPicPr>
        <p:blipFill rotWithShape="1">
          <a:blip r:embed="rId4">
            <a:alphaModFix/>
          </a:blip>
          <a:srcRect/>
          <a:stretch/>
        </p:blipFill>
        <p:spPr>
          <a:xfrm>
            <a:off x="7602592" y="1388392"/>
            <a:ext cx="3267718" cy="724965"/>
          </a:xfrm>
          <a:prstGeom prst="rect">
            <a:avLst/>
          </a:prstGeom>
          <a:noFill/>
          <a:ln>
            <a:noFill/>
          </a:ln>
        </p:spPr>
      </p:pic>
      <p:pic>
        <p:nvPicPr>
          <p:cNvPr id="588" name="Google Shape;588;p87"/>
          <p:cNvPicPr preferRelativeResize="0"/>
          <p:nvPr/>
        </p:nvPicPr>
        <p:blipFill rotWithShape="1">
          <a:blip r:embed="rId5">
            <a:alphaModFix/>
          </a:blip>
          <a:srcRect/>
          <a:stretch/>
        </p:blipFill>
        <p:spPr>
          <a:xfrm>
            <a:off x="8520472" y="4676238"/>
            <a:ext cx="2896234" cy="553720"/>
          </a:xfrm>
          <a:prstGeom prst="rect">
            <a:avLst/>
          </a:prstGeom>
          <a:noFill/>
          <a:ln>
            <a:noFill/>
          </a:ln>
        </p:spPr>
      </p:pic>
      <p:pic>
        <p:nvPicPr>
          <p:cNvPr id="589" name="Google Shape;589;p87"/>
          <p:cNvPicPr preferRelativeResize="0"/>
          <p:nvPr/>
        </p:nvPicPr>
        <p:blipFill rotWithShape="1">
          <a:blip r:embed="rId6">
            <a:alphaModFix/>
          </a:blip>
          <a:srcRect t="18099" b="17422"/>
          <a:stretch/>
        </p:blipFill>
        <p:spPr>
          <a:xfrm>
            <a:off x="8288203" y="2546334"/>
            <a:ext cx="3262206" cy="894080"/>
          </a:xfrm>
          <a:prstGeom prst="rect">
            <a:avLst/>
          </a:prstGeom>
          <a:noFill/>
          <a:ln>
            <a:noFill/>
          </a:ln>
        </p:spPr>
      </p:pic>
      <p:pic>
        <p:nvPicPr>
          <p:cNvPr id="590" name="Google Shape;590;p87" descr="600_467657158.jpeg.png"/>
          <p:cNvPicPr preferRelativeResize="0"/>
          <p:nvPr/>
        </p:nvPicPr>
        <p:blipFill rotWithShape="1">
          <a:blip r:embed="rId7">
            <a:alphaModFix/>
          </a:blip>
          <a:srcRect/>
          <a:stretch/>
        </p:blipFill>
        <p:spPr>
          <a:xfrm>
            <a:off x="4439893" y="4449786"/>
            <a:ext cx="1944635" cy="1231601"/>
          </a:xfrm>
          <a:prstGeom prst="rect">
            <a:avLst/>
          </a:prstGeom>
          <a:noFill/>
          <a:ln>
            <a:noFill/>
          </a:ln>
        </p:spPr>
      </p:pic>
      <p:pic>
        <p:nvPicPr>
          <p:cNvPr id="591" name="Google Shape;591;p87" descr="WIN_logo_3.ai"/>
          <p:cNvPicPr preferRelativeResize="0"/>
          <p:nvPr/>
        </p:nvPicPr>
        <p:blipFill rotWithShape="1">
          <a:blip r:embed="rId8">
            <a:alphaModFix/>
          </a:blip>
          <a:srcRect/>
          <a:stretch/>
        </p:blipFill>
        <p:spPr>
          <a:xfrm>
            <a:off x="4439900" y="2635978"/>
            <a:ext cx="1598594" cy="1586040"/>
          </a:xfrm>
          <a:prstGeom prst="rect">
            <a:avLst/>
          </a:prstGeom>
          <a:noFill/>
          <a:ln>
            <a:noFill/>
          </a:ln>
        </p:spPr>
      </p:pic>
      <p:pic>
        <p:nvPicPr>
          <p:cNvPr id="592" name="Google Shape;592;p87" descr="Launch-Email-1-1024x486.gif"/>
          <p:cNvPicPr preferRelativeResize="0"/>
          <p:nvPr/>
        </p:nvPicPr>
        <p:blipFill rotWithShape="1">
          <a:blip r:embed="rId9">
            <a:alphaModFix/>
          </a:blip>
          <a:srcRect l="11271" t="24524" r="10401" b="34216"/>
          <a:stretch/>
        </p:blipFill>
        <p:spPr>
          <a:xfrm>
            <a:off x="6623150" y="5434000"/>
            <a:ext cx="4793556" cy="1003725"/>
          </a:xfrm>
          <a:prstGeom prst="rect">
            <a:avLst/>
          </a:prstGeom>
          <a:noFill/>
          <a:ln>
            <a:noFill/>
          </a:ln>
        </p:spPr>
      </p:pic>
      <p:pic>
        <p:nvPicPr>
          <p:cNvPr id="593" name="Google Shape;593;p87" descr="logo-2.png"/>
          <p:cNvPicPr preferRelativeResize="0"/>
          <p:nvPr/>
        </p:nvPicPr>
        <p:blipFill rotWithShape="1">
          <a:blip r:embed="rId10">
            <a:alphaModFix/>
          </a:blip>
          <a:srcRect/>
          <a:stretch/>
        </p:blipFill>
        <p:spPr>
          <a:xfrm>
            <a:off x="5139170" y="757714"/>
            <a:ext cx="1913659" cy="1344734"/>
          </a:xfrm>
          <a:prstGeom prst="rect">
            <a:avLst/>
          </a:prstGeom>
          <a:noFill/>
          <a:ln>
            <a:noFill/>
          </a:ln>
        </p:spPr>
      </p:pic>
      <p:pic>
        <p:nvPicPr>
          <p:cNvPr id="594" name="Google Shape;594;p87" descr="kenan-ncsu-web-2.png"/>
          <p:cNvPicPr preferRelativeResize="0"/>
          <p:nvPr/>
        </p:nvPicPr>
        <p:blipFill rotWithShape="1">
          <a:blip r:embed="rId11">
            <a:alphaModFix/>
          </a:blip>
          <a:srcRect/>
          <a:stretch/>
        </p:blipFill>
        <p:spPr>
          <a:xfrm>
            <a:off x="1149728" y="2113357"/>
            <a:ext cx="2925084" cy="731271"/>
          </a:xfrm>
          <a:prstGeom prst="rect">
            <a:avLst/>
          </a:prstGeom>
          <a:noFill/>
          <a:ln>
            <a:noFill/>
          </a:ln>
        </p:spPr>
      </p:pic>
      <p:pic>
        <p:nvPicPr>
          <p:cNvPr id="595" name="Google Shape;595;p87"/>
          <p:cNvPicPr preferRelativeResize="0"/>
          <p:nvPr/>
        </p:nvPicPr>
        <p:blipFill rotWithShape="1">
          <a:blip r:embed="rId12">
            <a:alphaModFix/>
          </a:blip>
          <a:srcRect/>
          <a:stretch/>
        </p:blipFill>
        <p:spPr>
          <a:xfrm>
            <a:off x="6657808" y="2984584"/>
            <a:ext cx="1144830" cy="1578184"/>
          </a:xfrm>
          <a:prstGeom prst="rect">
            <a:avLst/>
          </a:prstGeom>
          <a:noFill/>
          <a:ln>
            <a:noFill/>
          </a:ln>
        </p:spPr>
      </p:pic>
      <p:pic>
        <p:nvPicPr>
          <p:cNvPr id="596" name="Google Shape;596;p87"/>
          <p:cNvPicPr preferRelativeResize="0"/>
          <p:nvPr/>
        </p:nvPicPr>
        <p:blipFill rotWithShape="1">
          <a:blip r:embed="rId13">
            <a:alphaModFix/>
          </a:blip>
          <a:srcRect l="7430" t="18169" r="18114" b="18718"/>
          <a:stretch/>
        </p:blipFill>
        <p:spPr>
          <a:xfrm>
            <a:off x="8366881" y="3723336"/>
            <a:ext cx="2850511" cy="553720"/>
          </a:xfrm>
          <a:prstGeom prst="rect">
            <a:avLst/>
          </a:prstGeom>
          <a:noFill/>
          <a:ln>
            <a:noFill/>
          </a:ln>
        </p:spPr>
      </p:pic>
      <p:pic>
        <p:nvPicPr>
          <p:cNvPr id="597" name="Google Shape;597;p87"/>
          <p:cNvPicPr preferRelativeResize="0"/>
          <p:nvPr/>
        </p:nvPicPr>
        <p:blipFill>
          <a:blip r:embed="rId14">
            <a:alphaModFix/>
          </a:blip>
          <a:stretch>
            <a:fillRect/>
          </a:stretch>
        </p:blipFill>
        <p:spPr>
          <a:xfrm>
            <a:off x="1972075" y="803812"/>
            <a:ext cx="2925084" cy="1081777"/>
          </a:xfrm>
          <a:prstGeom prst="rect">
            <a:avLst/>
          </a:prstGeom>
          <a:noFill/>
          <a:ln>
            <a:noFill/>
          </a:ln>
        </p:spPr>
      </p:pic>
      <p:pic>
        <p:nvPicPr>
          <p:cNvPr id="598" name="Google Shape;598;p87"/>
          <p:cNvPicPr preferRelativeResize="0"/>
          <p:nvPr/>
        </p:nvPicPr>
        <p:blipFill>
          <a:blip r:embed="rId15">
            <a:alphaModFix/>
          </a:blip>
          <a:stretch>
            <a:fillRect/>
          </a:stretch>
        </p:blipFill>
        <p:spPr>
          <a:xfrm>
            <a:off x="3159625" y="5909132"/>
            <a:ext cx="2998250" cy="833514"/>
          </a:xfrm>
          <a:prstGeom prst="rect">
            <a:avLst/>
          </a:prstGeom>
          <a:noFill/>
          <a:ln>
            <a:noFill/>
          </a:ln>
        </p:spPr>
      </p:pic>
      <p:pic>
        <p:nvPicPr>
          <p:cNvPr id="599" name="Google Shape;599;p87"/>
          <p:cNvPicPr preferRelativeResize="0"/>
          <p:nvPr/>
        </p:nvPicPr>
        <p:blipFill>
          <a:blip r:embed="rId16">
            <a:alphaModFix/>
          </a:blip>
          <a:stretch>
            <a:fillRect/>
          </a:stretch>
        </p:blipFill>
        <p:spPr>
          <a:xfrm>
            <a:off x="248973" y="4203100"/>
            <a:ext cx="1376909" cy="917950"/>
          </a:xfrm>
          <a:prstGeom prst="rect">
            <a:avLst/>
          </a:prstGeom>
          <a:noFill/>
          <a:ln>
            <a:noFill/>
          </a:ln>
        </p:spPr>
      </p:pic>
      <p:pic>
        <p:nvPicPr>
          <p:cNvPr id="600" name="Google Shape;600;p87"/>
          <p:cNvPicPr preferRelativeResize="0"/>
          <p:nvPr/>
        </p:nvPicPr>
        <p:blipFill>
          <a:blip r:embed="rId17">
            <a:alphaModFix/>
          </a:blip>
          <a:stretch>
            <a:fillRect/>
          </a:stretch>
        </p:blipFill>
        <p:spPr>
          <a:xfrm>
            <a:off x="1972075" y="4036575"/>
            <a:ext cx="2121626" cy="917950"/>
          </a:xfrm>
          <a:prstGeom prst="rect">
            <a:avLst/>
          </a:prstGeom>
          <a:noFill/>
          <a:ln>
            <a:noFill/>
          </a:ln>
        </p:spPr>
      </p:pic>
      <p:pic>
        <p:nvPicPr>
          <p:cNvPr id="601" name="Google Shape;601;p87"/>
          <p:cNvPicPr preferRelativeResize="0"/>
          <p:nvPr/>
        </p:nvPicPr>
        <p:blipFill rotWithShape="1">
          <a:blip r:embed="rId18">
            <a:alphaModFix/>
          </a:blip>
          <a:srcRect t="14480" b="23874"/>
          <a:stretch/>
        </p:blipFill>
        <p:spPr>
          <a:xfrm>
            <a:off x="146825" y="5287570"/>
            <a:ext cx="2266769" cy="1397350"/>
          </a:xfrm>
          <a:prstGeom prst="rect">
            <a:avLst/>
          </a:prstGeom>
          <a:noFill/>
          <a:ln>
            <a:noFill/>
          </a:ln>
        </p:spPr>
      </p:pic>
      <p:pic>
        <p:nvPicPr>
          <p:cNvPr id="1026" name="Picture 2" descr="Entrepalooza Test Session 1 - Sep 14 | Hopin">
            <a:extLst>
              <a:ext uri="{FF2B5EF4-FFF2-40B4-BE49-F238E27FC236}">
                <a16:creationId xmlns:a16="http://schemas.microsoft.com/office/drawing/2014/main" id="{74BF1C0C-1567-AB08-C150-05014702363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590" y="0"/>
            <a:ext cx="2041232" cy="20412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02"/>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102"/>
          <p:cNvSpPr/>
          <p:nvPr/>
        </p:nvSpPr>
        <p:spPr>
          <a:xfrm>
            <a:off x="347600" y="333750"/>
            <a:ext cx="7180500" cy="6190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763" name="Google Shape;763;p102"/>
          <p:cNvSpPr txBox="1"/>
          <p:nvPr/>
        </p:nvSpPr>
        <p:spPr>
          <a:xfrm>
            <a:off x="7808750" y="2449650"/>
            <a:ext cx="4218900" cy="195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Significant Growth</a:t>
            </a:r>
            <a:endParaRPr sz="5750" b="1">
              <a:solidFill>
                <a:srgbClr val="434343"/>
              </a:solidFill>
              <a:latin typeface="Source Sans Pro"/>
              <a:ea typeface="Source Sans Pro"/>
              <a:cs typeface="Source Sans Pro"/>
              <a:sym typeface="Source Sans Pro"/>
            </a:endParaRPr>
          </a:p>
        </p:txBody>
      </p:sp>
      <p:pic>
        <p:nvPicPr>
          <p:cNvPr id="764" name="Google Shape;764;p102"/>
          <p:cNvPicPr preferRelativeResize="0"/>
          <p:nvPr/>
        </p:nvPicPr>
        <p:blipFill rotWithShape="1">
          <a:blip r:embed="rId3">
            <a:alphaModFix/>
          </a:blip>
          <a:srcRect/>
          <a:stretch/>
        </p:blipFill>
        <p:spPr>
          <a:xfrm>
            <a:off x="554025" y="1876750"/>
            <a:ext cx="6775741" cy="4188501"/>
          </a:xfrm>
          <a:prstGeom prst="rect">
            <a:avLst/>
          </a:prstGeom>
          <a:noFill/>
          <a:ln>
            <a:noFill/>
          </a:ln>
        </p:spPr>
      </p:pic>
      <p:sp>
        <p:nvSpPr>
          <p:cNvPr id="765" name="Google Shape;765;p102"/>
          <p:cNvSpPr txBox="1"/>
          <p:nvPr/>
        </p:nvSpPr>
        <p:spPr>
          <a:xfrm>
            <a:off x="892825" y="614650"/>
            <a:ext cx="6001500" cy="12621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sz="2000">
                <a:solidFill>
                  <a:srgbClr val="434343"/>
                </a:solidFill>
                <a:latin typeface="Source Sans Pro"/>
                <a:ea typeface="Source Sans Pro"/>
                <a:cs typeface="Source Sans Pro"/>
                <a:sym typeface="Source Sans Pro"/>
              </a:rPr>
              <a:t>Office of Research Commercialization </a:t>
            </a:r>
            <a:endParaRPr sz="2000">
              <a:solidFill>
                <a:srgbClr val="434343"/>
              </a:solidFill>
              <a:latin typeface="Source Sans Pro"/>
              <a:ea typeface="Source Sans Pro"/>
              <a:cs typeface="Source Sans Pro"/>
              <a:sym typeface="Source Sans Pro"/>
            </a:endParaRPr>
          </a:p>
          <a:p>
            <a:pPr marL="0" lvl="0" indent="0" algn="ctr" rtl="0">
              <a:lnSpc>
                <a:spcPct val="130000"/>
              </a:lnSpc>
              <a:spcBef>
                <a:spcPts val="0"/>
              </a:spcBef>
              <a:spcAft>
                <a:spcPts val="0"/>
              </a:spcAft>
              <a:buNone/>
            </a:pPr>
            <a:r>
              <a:rPr lang="en-US" sz="2000" b="1">
                <a:solidFill>
                  <a:srgbClr val="434343"/>
                </a:solidFill>
                <a:latin typeface="Source Sans Pro"/>
                <a:ea typeface="Source Sans Pro"/>
                <a:cs typeface="Source Sans Pro"/>
                <a:sym typeface="Source Sans Pro"/>
              </a:rPr>
              <a:t>Licenses &amp; Startups</a:t>
            </a:r>
            <a:r>
              <a:rPr lang="en-US" sz="2000">
                <a:solidFill>
                  <a:srgbClr val="434343"/>
                </a:solidFill>
                <a:latin typeface="Source Sans Pro"/>
                <a:ea typeface="Source Sans Pro"/>
                <a:cs typeface="Source Sans Pro"/>
                <a:sym typeface="Source Sans Pro"/>
              </a:rPr>
              <a:t> </a:t>
            </a:r>
            <a:endParaRPr sz="2000">
              <a:solidFill>
                <a:srgbClr val="434343"/>
              </a:solidFill>
              <a:latin typeface="Source Sans Pro"/>
              <a:ea typeface="Source Sans Pro"/>
              <a:cs typeface="Source Sans Pro"/>
              <a:sym typeface="Source Sans Pro"/>
            </a:endParaRPr>
          </a:p>
          <a:p>
            <a:pPr marL="0" lvl="0" indent="0" algn="ctr" rtl="0">
              <a:lnSpc>
                <a:spcPct val="130000"/>
              </a:lnSpc>
              <a:spcBef>
                <a:spcPts val="0"/>
              </a:spcBef>
              <a:spcAft>
                <a:spcPts val="0"/>
              </a:spcAft>
              <a:buNone/>
            </a:pPr>
            <a:r>
              <a:rPr lang="en-US" sz="1800" b="1">
                <a:solidFill>
                  <a:srgbClr val="CC0000"/>
                </a:solidFill>
                <a:latin typeface="Source Sans Pro"/>
                <a:ea typeface="Source Sans Pro"/>
                <a:cs typeface="Source Sans Pro"/>
                <a:sym typeface="Source Sans Pro"/>
              </a:rPr>
              <a:t>FY12 - FY21</a:t>
            </a:r>
            <a:endParaRPr sz="1800" b="1">
              <a:solidFill>
                <a:srgbClr val="CC0000"/>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1"/>
                                        </p:tgtEl>
                                        <p:attrNameLst>
                                          <p:attrName>style.visibility</p:attrName>
                                        </p:attrNameLst>
                                      </p:cBhvr>
                                      <p:to>
                                        <p:strVal val="visible"/>
                                      </p:to>
                                    </p:set>
                                    <p:anim calcmode="lin" valueType="num">
                                      <p:cBhvr additive="base">
                                        <p:cTn id="7" dur="500"/>
                                        <p:tgtEl>
                                          <p:spTgt spid="76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62"/>
                                        </p:tgtEl>
                                        <p:attrNameLst>
                                          <p:attrName>style.visibility</p:attrName>
                                        </p:attrNameLst>
                                      </p:cBhvr>
                                      <p:to>
                                        <p:strVal val="visible"/>
                                      </p:to>
                                    </p:set>
                                    <p:anim calcmode="lin" valueType="num">
                                      <p:cBhvr additive="base">
                                        <p:cTn id="10" dur="500"/>
                                        <p:tgtEl>
                                          <p:spTgt spid="762"/>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64"/>
                                        </p:tgtEl>
                                        <p:attrNameLst>
                                          <p:attrName>style.visibility</p:attrName>
                                        </p:attrNameLst>
                                      </p:cBhvr>
                                      <p:to>
                                        <p:strVal val="visible"/>
                                      </p:to>
                                    </p:set>
                                    <p:animEffect transition="in" filter="fade">
                                      <p:cBhvr>
                                        <p:cTn id="14" dur="1000"/>
                                        <p:tgtEl>
                                          <p:spTgt spid="764"/>
                                        </p:tgtEl>
                                      </p:cBhvr>
                                    </p:animEffect>
                                  </p:childTnLst>
                                </p:cTn>
                              </p:par>
                              <p:par>
                                <p:cTn id="15" presetID="10" presetClass="entr" presetSubtype="0" fill="hold" nodeType="withEffect">
                                  <p:stCondLst>
                                    <p:cond delay="0"/>
                                  </p:stCondLst>
                                  <p:childTnLst>
                                    <p:set>
                                      <p:cBhvr>
                                        <p:cTn id="16" dur="1" fill="hold">
                                          <p:stCondLst>
                                            <p:cond delay="0"/>
                                          </p:stCondLst>
                                        </p:cTn>
                                        <p:tgtEl>
                                          <p:spTgt spid="765"/>
                                        </p:tgtEl>
                                        <p:attrNameLst>
                                          <p:attrName>style.visibility</p:attrName>
                                        </p:attrNameLst>
                                      </p:cBhvr>
                                      <p:to>
                                        <p:strVal val="visible"/>
                                      </p:to>
                                    </p:set>
                                    <p:animEffect transition="in" filter="fade">
                                      <p:cBhvr>
                                        <p:cTn id="17" dur="1000"/>
                                        <p:tgtEl>
                                          <p:spTgt spid="765"/>
                                        </p:tgtEl>
                                      </p:cBhvr>
                                    </p:animEffect>
                                  </p:childTnLst>
                                </p:cTn>
                              </p:par>
                              <p:par>
                                <p:cTn id="18" presetID="2" presetClass="entr" presetSubtype="2" fill="hold" nodeType="withEffect">
                                  <p:stCondLst>
                                    <p:cond delay="0"/>
                                  </p:stCondLst>
                                  <p:childTnLst>
                                    <p:set>
                                      <p:cBhvr>
                                        <p:cTn id="19" dur="1" fill="hold">
                                          <p:stCondLst>
                                            <p:cond delay="0"/>
                                          </p:stCondLst>
                                        </p:cTn>
                                        <p:tgtEl>
                                          <p:spTgt spid="763"/>
                                        </p:tgtEl>
                                        <p:attrNameLst>
                                          <p:attrName>style.visibility</p:attrName>
                                        </p:attrNameLst>
                                      </p:cBhvr>
                                      <p:to>
                                        <p:strVal val="visible"/>
                                      </p:to>
                                    </p:set>
                                    <p:anim calcmode="lin" valueType="num">
                                      <p:cBhvr additive="base">
                                        <p:cTn id="20" dur="500"/>
                                        <p:tgtEl>
                                          <p:spTgt spid="7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8"/>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07" name="Google Shape;607;p88"/>
          <p:cNvPicPr preferRelativeResize="0">
            <a:picLocks noGrp="1"/>
          </p:cNvPicPr>
          <p:nvPr>
            <p:ph type="pic" idx="2"/>
          </p:nvPr>
        </p:nvPicPr>
        <p:blipFill rotWithShape="1">
          <a:blip r:embed="rId3">
            <a:alphaModFix/>
          </a:blip>
          <a:srcRect t="7835" b="7826"/>
          <a:stretch/>
        </p:blipFill>
        <p:spPr>
          <a:xfrm>
            <a:off x="359790" y="332295"/>
            <a:ext cx="11472300" cy="6193500"/>
          </a:xfrm>
          <a:prstGeom prst="rect">
            <a:avLst/>
          </a:prstGeom>
          <a:solidFill>
            <a:srgbClr val="F7F7F7"/>
          </a:solidFill>
          <a:ln>
            <a:noFill/>
          </a:ln>
        </p:spPr>
      </p:pic>
      <p:sp>
        <p:nvSpPr>
          <p:cNvPr id="608" name="Google Shape;608;p88"/>
          <p:cNvSpPr/>
          <p:nvPr/>
        </p:nvSpPr>
        <p:spPr>
          <a:xfrm>
            <a:off x="990375" y="1871775"/>
            <a:ext cx="8200800" cy="2678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POWERFUL</a:t>
            </a:r>
            <a:endParaRPr sz="8800" b="1">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PROGRAMS</a:t>
            </a:r>
            <a:endParaRPr sz="1800" b="1">
              <a:solidFill>
                <a:schemeClr val="dk1"/>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p:tgtEl>
                                          <p:spTgt spid="60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07"/>
                                        </p:tgtEl>
                                        <p:attrNameLst>
                                          <p:attrName>style.visibility</p:attrName>
                                        </p:attrNameLst>
                                      </p:cBhvr>
                                      <p:to>
                                        <p:strVal val="visible"/>
                                      </p:to>
                                    </p:set>
                                    <p:anim calcmode="lin" valueType="num">
                                      <p:cBhvr additive="base">
                                        <p:cTn id="11" dur="500"/>
                                        <p:tgtEl>
                                          <p:spTgt spid="60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8"/>
                                        </p:tgtEl>
                                        <p:attrNameLst>
                                          <p:attrName>style.visibility</p:attrName>
                                        </p:attrNameLst>
                                      </p:cBhvr>
                                      <p:to>
                                        <p:strVal val="visible"/>
                                      </p:to>
                                    </p:set>
                                    <p:animEffect transition="in" filter="fade">
                                      <p:cBhvr>
                                        <p:cTn id="15"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9"/>
          <p:cNvSpPr/>
          <p:nvPr/>
        </p:nvSpPr>
        <p:spPr>
          <a:xfrm>
            <a:off x="610153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614" name="Google Shape;614;p89"/>
          <p:cNvSpPr/>
          <p:nvPr/>
        </p:nvSpPr>
        <p:spPr>
          <a:xfrm>
            <a:off x="5133100" y="486150"/>
            <a:ext cx="6748800" cy="5214900"/>
          </a:xfrm>
          <a:prstGeom prst="rect">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15" name="Google Shape;615;p89"/>
          <p:cNvPicPr preferRelativeResize="0"/>
          <p:nvPr/>
        </p:nvPicPr>
        <p:blipFill>
          <a:blip r:embed="rId3">
            <a:alphaModFix/>
          </a:blip>
          <a:stretch>
            <a:fillRect/>
          </a:stretch>
        </p:blipFill>
        <p:spPr>
          <a:xfrm>
            <a:off x="5381000" y="844396"/>
            <a:ext cx="6294150" cy="4494105"/>
          </a:xfrm>
          <a:prstGeom prst="rect">
            <a:avLst/>
          </a:prstGeom>
          <a:noFill/>
          <a:ln>
            <a:noFill/>
          </a:ln>
        </p:spPr>
      </p:pic>
      <p:sp>
        <p:nvSpPr>
          <p:cNvPr id="616" name="Google Shape;616;p89"/>
          <p:cNvSpPr txBox="1"/>
          <p:nvPr/>
        </p:nvSpPr>
        <p:spPr>
          <a:xfrm>
            <a:off x="6135125" y="5891700"/>
            <a:ext cx="4785900" cy="813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800" dirty="0">
                <a:solidFill>
                  <a:schemeClr val="lt1"/>
                </a:solidFill>
                <a:latin typeface="Source Sans Pro" panose="020B0503030403020204" pitchFamily="34" charset="0"/>
                <a:ea typeface="Source Sans Pro" panose="020B0503030403020204" pitchFamily="34" charset="0"/>
                <a:cs typeface="Source Sans Pro"/>
                <a:sym typeface="Source Sans Pro"/>
              </a:rPr>
              <a:t>20:1 ROI</a:t>
            </a:r>
            <a:endParaRPr sz="38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sp>
        <p:nvSpPr>
          <p:cNvPr id="617" name="Google Shape;617;p89"/>
          <p:cNvSpPr txBox="1"/>
          <p:nvPr/>
        </p:nvSpPr>
        <p:spPr>
          <a:xfrm>
            <a:off x="518900" y="1258500"/>
            <a:ext cx="5251500" cy="207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dirty="0">
                <a:solidFill>
                  <a:srgbClr val="434343"/>
                </a:solidFill>
                <a:latin typeface="Source Sans Pro" panose="020B0503030403020204" pitchFamily="34" charset="0"/>
                <a:ea typeface="Source Sans Pro" panose="020B0503030403020204" pitchFamily="34" charset="0"/>
                <a:cs typeface="Source Sans Pro"/>
                <a:sym typeface="Source Sans Pro"/>
              </a:rPr>
              <a:t>Chancellor’s Innovation Fund (CIF)</a:t>
            </a:r>
            <a:endParaRPr sz="1100" dirty="0">
              <a:solidFill>
                <a:srgbClr val="434343"/>
              </a:solidFill>
            </a:endParaRPr>
          </a:p>
        </p:txBody>
      </p:sp>
      <p:sp>
        <p:nvSpPr>
          <p:cNvPr id="618" name="Google Shape;618;p89"/>
          <p:cNvSpPr txBox="1"/>
          <p:nvPr/>
        </p:nvSpPr>
        <p:spPr>
          <a:xfrm>
            <a:off x="429535" y="3927505"/>
            <a:ext cx="4785900" cy="24117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434343"/>
              </a:buClr>
              <a:buSzPts val="2400"/>
              <a:buFont typeface="Source Sans Pro"/>
              <a:buChar char="●"/>
            </a:pPr>
            <a:r>
              <a:rPr lang="en-US" sz="2400" dirty="0">
                <a:solidFill>
                  <a:srgbClr val="434343"/>
                </a:solidFill>
                <a:latin typeface="Source Sans Pro" panose="020B0503030403020204" pitchFamily="34" charset="0"/>
                <a:ea typeface="Source Sans Pro" panose="020B0503030403020204" pitchFamily="34" charset="0"/>
                <a:cs typeface="Source Sans Pro"/>
                <a:sym typeface="Source Sans Pro"/>
              </a:rPr>
              <a:t>$5M fund launched in 2010</a:t>
            </a:r>
          </a:p>
          <a:p>
            <a:pPr marL="457200" lvl="0" indent="-381000" algn="l" rtl="0">
              <a:spcBef>
                <a:spcPts val="0"/>
              </a:spcBef>
              <a:spcAft>
                <a:spcPts val="0"/>
              </a:spcAft>
              <a:buClr>
                <a:srgbClr val="434343"/>
              </a:buClr>
              <a:buSzPts val="2400"/>
              <a:buFont typeface="Source Sans Pro"/>
              <a:buChar char="●"/>
            </a:pPr>
            <a:r>
              <a:rPr lang="en-US" sz="2400" dirty="0">
                <a:solidFill>
                  <a:srgbClr val="434343"/>
                </a:solidFill>
                <a:latin typeface="Source Sans Pro" panose="020B0503030403020204" pitchFamily="34" charset="0"/>
                <a:ea typeface="Source Sans Pro" panose="020B0503030403020204" pitchFamily="34" charset="0"/>
                <a:cs typeface="Source Sans Pro"/>
                <a:sym typeface="Source Sans Pro"/>
              </a:rPr>
              <a:t>$5.1 Invested to date</a:t>
            </a:r>
            <a:endParaRPr sz="24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a:p>
            <a:pPr marL="457200" lvl="0" indent="-381000" algn="l" rtl="0">
              <a:spcBef>
                <a:spcPts val="0"/>
              </a:spcBef>
              <a:spcAft>
                <a:spcPts val="0"/>
              </a:spcAft>
              <a:buClr>
                <a:srgbClr val="434343"/>
              </a:buClr>
              <a:buSzPts val="2400"/>
              <a:buFont typeface="Source Sans Pro"/>
              <a:buChar char="●"/>
            </a:pPr>
            <a:r>
              <a:rPr lang="en-US" sz="2400" dirty="0">
                <a:solidFill>
                  <a:srgbClr val="434343"/>
                </a:solidFill>
                <a:latin typeface="Source Sans Pro" panose="020B0503030403020204" pitchFamily="34" charset="0"/>
                <a:ea typeface="Source Sans Pro" panose="020B0503030403020204" pitchFamily="34" charset="0"/>
                <a:cs typeface="Source Sans Pro"/>
                <a:sym typeface="Source Sans Pro"/>
              </a:rPr>
              <a:t>Supporting early-stage, industry-relevant projects</a:t>
            </a:r>
          </a:p>
          <a:p>
            <a:pPr marL="457200" lvl="0" indent="-381000" algn="l" rtl="0">
              <a:spcBef>
                <a:spcPts val="0"/>
              </a:spcBef>
              <a:spcAft>
                <a:spcPts val="0"/>
              </a:spcAft>
              <a:buClr>
                <a:srgbClr val="434343"/>
              </a:buClr>
              <a:buSzPts val="2400"/>
              <a:buFont typeface="Source Sans Pro"/>
              <a:buChar char="●"/>
            </a:pPr>
            <a:r>
              <a:rPr lang="en-US" sz="2400" dirty="0">
                <a:solidFill>
                  <a:srgbClr val="434343"/>
                </a:solidFill>
                <a:latin typeface="Source Sans Pro" panose="020B0503030403020204" pitchFamily="34" charset="0"/>
                <a:ea typeface="Source Sans Pro" panose="020B0503030403020204" pitchFamily="34" charset="0"/>
                <a:cs typeface="Source Sans Pro"/>
                <a:sym typeface="Source Sans Pro"/>
              </a:rPr>
              <a:t>9% WIN rate</a:t>
            </a:r>
          </a:p>
          <a:p>
            <a:pPr marL="457200" lvl="0" indent="-381000" algn="l" rtl="0">
              <a:spcBef>
                <a:spcPts val="0"/>
              </a:spcBef>
              <a:spcAft>
                <a:spcPts val="0"/>
              </a:spcAft>
              <a:buClr>
                <a:srgbClr val="434343"/>
              </a:buClr>
              <a:buSzPts val="2400"/>
              <a:buFont typeface="Source Sans Pro"/>
              <a:buChar char="●"/>
            </a:pPr>
            <a:r>
              <a:rPr lang="en-US" sz="2400" dirty="0">
                <a:solidFill>
                  <a:srgbClr val="434343"/>
                </a:solidFill>
                <a:latin typeface="Source Sans Pro" panose="020B0503030403020204" pitchFamily="34" charset="0"/>
                <a:ea typeface="Source Sans Pro" panose="020B0503030403020204" pitchFamily="34" charset="0"/>
                <a:cs typeface="Source Sans Pro"/>
                <a:sym typeface="Source Sans Pro"/>
              </a:rPr>
              <a:t>$80.7M in follow on funding</a:t>
            </a:r>
          </a:p>
          <a:p>
            <a:pPr marL="457200" lvl="0" indent="-381000" algn="l" rtl="0">
              <a:spcBef>
                <a:spcPts val="0"/>
              </a:spcBef>
              <a:spcAft>
                <a:spcPts val="0"/>
              </a:spcAft>
              <a:buClr>
                <a:srgbClr val="434343"/>
              </a:buClr>
              <a:buSzPts val="2400"/>
              <a:buFont typeface="Source Sans Pro"/>
              <a:buChar char="●"/>
            </a:pPr>
            <a:r>
              <a:rPr lang="en-US" sz="2400" dirty="0">
                <a:solidFill>
                  <a:srgbClr val="434343"/>
                </a:solidFill>
                <a:latin typeface="Source Sans Pro" panose="020B0503030403020204" pitchFamily="34" charset="0"/>
                <a:ea typeface="Source Sans Pro" panose="020B0503030403020204" pitchFamily="34" charset="0"/>
                <a:cs typeface="Source Sans Pro"/>
                <a:sym typeface="Source Sans Pro"/>
              </a:rPr>
              <a:t>$2.5M in licensing revenue </a:t>
            </a:r>
            <a:r>
              <a:rPr lang="en-US" sz="3000" dirty="0">
                <a:solidFill>
                  <a:srgbClr val="434343"/>
                </a:solidFill>
                <a:latin typeface="Source Sans Pro" panose="020B0503030403020204" pitchFamily="34" charset="0"/>
                <a:ea typeface="Source Sans Pro" panose="020B0503030403020204" pitchFamily="34" charset="0"/>
                <a:cs typeface="Source Sans Pro"/>
                <a:sym typeface="Source Sans Pro"/>
              </a:rPr>
              <a:t> </a:t>
            </a:r>
            <a:endParaRPr sz="3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pic>
        <p:nvPicPr>
          <p:cNvPr id="13" name="Picture 12">
            <a:extLst>
              <a:ext uri="{FF2B5EF4-FFF2-40B4-BE49-F238E27FC236}">
                <a16:creationId xmlns:a16="http://schemas.microsoft.com/office/drawing/2014/main" id="{C9E089A7-B5C3-E418-38D8-C04BD1F96557}"/>
              </a:ext>
            </a:extLst>
          </p:cNvPr>
          <p:cNvPicPr>
            <a:picLocks noChangeAspect="1"/>
          </p:cNvPicPr>
          <p:nvPr/>
        </p:nvPicPr>
        <p:blipFill>
          <a:blip r:embed="rId4"/>
          <a:stretch>
            <a:fillRect/>
          </a:stretch>
        </p:blipFill>
        <p:spPr>
          <a:xfrm>
            <a:off x="5119206" y="772535"/>
            <a:ext cx="6762694" cy="4275538"/>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3"/>
                                        </p:tgtEl>
                                        <p:attrNameLst>
                                          <p:attrName>style.visibility</p:attrName>
                                        </p:attrNameLst>
                                      </p:cBhvr>
                                      <p:to>
                                        <p:strVal val="visible"/>
                                      </p:to>
                                    </p:set>
                                    <p:anim calcmode="lin" valueType="num">
                                      <p:cBhvr additive="base">
                                        <p:cTn id="7" dur="500"/>
                                        <p:tgtEl>
                                          <p:spTgt spid="61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
                                        </p:tgtEl>
                                        <p:attrNameLst>
                                          <p:attrName>style.visibility</p:attrName>
                                        </p:attrNameLst>
                                      </p:cBhvr>
                                      <p:to>
                                        <p:strVal val="visible"/>
                                      </p:to>
                                    </p:set>
                                    <p:animEffect transition="in" filter="fade">
                                      <p:cBhvr>
                                        <p:cTn id="11" dur="1000"/>
                                        <p:tgtEl>
                                          <p:spTgt spid="61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15"/>
                                        </p:tgtEl>
                                        <p:attrNameLst>
                                          <p:attrName>style.visibility</p:attrName>
                                        </p:attrNameLst>
                                      </p:cBhvr>
                                      <p:to>
                                        <p:strVal val="visible"/>
                                      </p:to>
                                    </p:set>
                                    <p:animEffect transition="in" filter="fade">
                                      <p:cBhvr>
                                        <p:cTn id="15" dur="1000"/>
                                        <p:tgtEl>
                                          <p:spTgt spid="615"/>
                                        </p:tgtEl>
                                      </p:cBhvr>
                                    </p:animEffect>
                                  </p:childTnLst>
                                </p:cTn>
                              </p:par>
                              <p:par>
                                <p:cTn id="16" presetID="2" presetClass="entr" presetSubtype="4" fill="hold" nodeType="withEffect">
                                  <p:stCondLst>
                                    <p:cond delay="0"/>
                                  </p:stCondLst>
                                  <p:childTnLst>
                                    <p:set>
                                      <p:cBhvr>
                                        <p:cTn id="17" dur="1" fill="hold">
                                          <p:stCondLst>
                                            <p:cond delay="0"/>
                                          </p:stCondLst>
                                        </p:cTn>
                                        <p:tgtEl>
                                          <p:spTgt spid="616"/>
                                        </p:tgtEl>
                                        <p:attrNameLst>
                                          <p:attrName>style.visibility</p:attrName>
                                        </p:attrNameLst>
                                      </p:cBhvr>
                                      <p:to>
                                        <p:strVal val="visible"/>
                                      </p:to>
                                    </p:set>
                                    <p:anim calcmode="lin" valueType="num">
                                      <p:cBhvr additive="base">
                                        <p:cTn id="18" dur="1000"/>
                                        <p:tgtEl>
                                          <p:spTgt spid="616"/>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17"/>
                                        </p:tgtEl>
                                        <p:attrNameLst>
                                          <p:attrName>style.visibility</p:attrName>
                                        </p:attrNameLst>
                                      </p:cBhvr>
                                      <p:to>
                                        <p:strVal val="visible"/>
                                      </p:to>
                                    </p:set>
                                    <p:anim calcmode="lin" valueType="num">
                                      <p:cBhvr additive="base">
                                        <p:cTn id="21" dur="1000"/>
                                        <p:tgtEl>
                                          <p:spTgt spid="617"/>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618"/>
                                        </p:tgtEl>
                                        <p:attrNameLst>
                                          <p:attrName>style.visibility</p:attrName>
                                        </p:attrNameLst>
                                      </p:cBhvr>
                                      <p:to>
                                        <p:strVal val="visible"/>
                                      </p:to>
                                    </p:set>
                                    <p:anim calcmode="lin" valueType="num">
                                      <p:cBhvr additive="base">
                                        <p:cTn id="24" dur="1000"/>
                                        <p:tgtEl>
                                          <p:spTgt spid="6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1"/>
          <p:cNvSpPr/>
          <p:nvPr/>
        </p:nvSpPr>
        <p:spPr>
          <a:xfrm>
            <a:off x="7265301" y="0"/>
            <a:ext cx="49323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634" name="Google Shape;634;p91"/>
          <p:cNvSpPr txBox="1"/>
          <p:nvPr/>
        </p:nvSpPr>
        <p:spPr>
          <a:xfrm>
            <a:off x="518900" y="653050"/>
            <a:ext cx="5251500" cy="207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Daugherty Endowment</a:t>
            </a:r>
            <a:endParaRPr>
              <a:solidFill>
                <a:srgbClr val="434343"/>
              </a:solidFill>
            </a:endParaRPr>
          </a:p>
        </p:txBody>
      </p:sp>
      <p:sp>
        <p:nvSpPr>
          <p:cNvPr id="635" name="Google Shape;635;p91"/>
          <p:cNvSpPr txBox="1"/>
          <p:nvPr/>
        </p:nvSpPr>
        <p:spPr>
          <a:xfrm>
            <a:off x="518900" y="2611375"/>
            <a:ext cx="4181400" cy="33660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SzPts val="2400"/>
              <a:buFont typeface="Source Sans Pro"/>
              <a:buChar char="●"/>
            </a:pPr>
            <a:r>
              <a:rPr lang="en-US" sz="2400">
                <a:latin typeface="Source Sans Pro"/>
                <a:ea typeface="Source Sans Pro"/>
                <a:cs typeface="Source Sans Pro"/>
                <a:sym typeface="Source Sans Pro"/>
              </a:rPr>
              <a:t>To date $518,847 has been invested (2008 – 2022)</a:t>
            </a:r>
            <a:endParaRPr sz="1600">
              <a:latin typeface="Source Sans Pro"/>
              <a:ea typeface="Source Sans Pro"/>
              <a:cs typeface="Source Sans Pro"/>
              <a:sym typeface="Source Sans Pro"/>
            </a:endParaRPr>
          </a:p>
          <a:p>
            <a:pPr marL="457200" lvl="0" indent="-381000" algn="l" rtl="0">
              <a:spcBef>
                <a:spcPts val="0"/>
              </a:spcBef>
              <a:spcAft>
                <a:spcPts val="0"/>
              </a:spcAft>
              <a:buSzPts val="2400"/>
              <a:buFont typeface="Source Sans Pro"/>
              <a:buChar char="●"/>
            </a:pPr>
            <a:r>
              <a:rPr lang="en-US" sz="2400">
                <a:latin typeface="Source Sans Pro"/>
                <a:ea typeface="Source Sans Pro"/>
                <a:cs typeface="Source Sans Pro"/>
                <a:sym typeface="Source Sans Pro"/>
              </a:rPr>
              <a:t>45 companies and 2 research projects have received support</a:t>
            </a:r>
            <a:endParaRPr sz="2400">
              <a:latin typeface="Source Sans Pro"/>
              <a:ea typeface="Source Sans Pro"/>
              <a:cs typeface="Source Sans Pro"/>
              <a:sym typeface="Source Sans Pro"/>
            </a:endParaRPr>
          </a:p>
          <a:p>
            <a:pPr marL="457200" lvl="0" indent="-381000" algn="l" rtl="0">
              <a:spcBef>
                <a:spcPts val="0"/>
              </a:spcBef>
              <a:spcAft>
                <a:spcPts val="0"/>
              </a:spcAft>
              <a:buSzPts val="2400"/>
              <a:buFont typeface="Source Sans Pro"/>
              <a:buChar char="●"/>
            </a:pPr>
            <a:r>
              <a:rPr lang="en-US" sz="2400">
                <a:latin typeface="Source Sans Pro"/>
                <a:ea typeface="Source Sans Pro"/>
                <a:cs typeface="Source Sans Pro"/>
                <a:sym typeface="Source Sans Pro"/>
              </a:rPr>
              <a:t>Funded companies have gone on to raise $65,576,706 combined in follow-on funding</a:t>
            </a:r>
            <a:endParaRPr sz="2400">
              <a:solidFill>
                <a:srgbClr val="434343"/>
              </a:solidFill>
              <a:latin typeface="Source Sans Pro"/>
              <a:ea typeface="Source Sans Pro"/>
              <a:cs typeface="Source Sans Pro"/>
              <a:sym typeface="Source Sans Pro"/>
            </a:endParaRPr>
          </a:p>
        </p:txBody>
      </p:sp>
      <p:pic>
        <p:nvPicPr>
          <p:cNvPr id="636" name="Google Shape;636;p91"/>
          <p:cNvPicPr preferRelativeResize="0"/>
          <p:nvPr/>
        </p:nvPicPr>
        <p:blipFill>
          <a:blip r:embed="rId3">
            <a:alphaModFix/>
          </a:blip>
          <a:stretch>
            <a:fillRect/>
          </a:stretch>
        </p:blipFill>
        <p:spPr>
          <a:xfrm>
            <a:off x="5124250" y="1212675"/>
            <a:ext cx="6648975" cy="443265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additive="base">
                                        <p:cTn id="7" dur="500"/>
                                        <p:tgtEl>
                                          <p:spTgt spid="63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634"/>
                                        </p:tgtEl>
                                        <p:attrNameLst>
                                          <p:attrName>style.visibility</p:attrName>
                                        </p:attrNameLst>
                                      </p:cBhvr>
                                      <p:to>
                                        <p:strVal val="visible"/>
                                      </p:to>
                                    </p:set>
                                    <p:anim calcmode="lin" valueType="num">
                                      <p:cBhvr additive="base">
                                        <p:cTn id="10" dur="1000"/>
                                        <p:tgtEl>
                                          <p:spTgt spid="63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635"/>
                                        </p:tgtEl>
                                        <p:attrNameLst>
                                          <p:attrName>style.visibility</p:attrName>
                                        </p:attrNameLst>
                                      </p:cBhvr>
                                      <p:to>
                                        <p:strVal val="visible"/>
                                      </p:to>
                                    </p:set>
                                    <p:anim calcmode="lin" valueType="num">
                                      <p:cBhvr additive="base">
                                        <p:cTn id="13" dur="1000"/>
                                        <p:tgtEl>
                                          <p:spTgt spid="63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75"/>
          <p:cNvSpPr/>
          <p:nvPr/>
        </p:nvSpPr>
        <p:spPr>
          <a:xfrm>
            <a:off x="0" y="0"/>
            <a:ext cx="12192000" cy="1569900"/>
          </a:xfrm>
          <a:prstGeom prst="rect">
            <a:avLst/>
          </a:prstGeom>
          <a:solidFill>
            <a:srgbClr val="4A494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47" name="Google Shape;447;p75"/>
          <p:cNvPicPr preferRelativeResize="0"/>
          <p:nvPr/>
        </p:nvPicPr>
        <p:blipFill rotWithShape="1">
          <a:blip r:embed="rId3">
            <a:alphaModFix/>
          </a:blip>
          <a:srcRect/>
          <a:stretch/>
        </p:blipFill>
        <p:spPr>
          <a:xfrm>
            <a:off x="3661159" y="5478142"/>
            <a:ext cx="2437500" cy="898026"/>
          </a:xfrm>
          <a:prstGeom prst="rect">
            <a:avLst/>
          </a:prstGeom>
          <a:noFill/>
          <a:ln>
            <a:noFill/>
          </a:ln>
        </p:spPr>
      </p:pic>
      <p:pic>
        <p:nvPicPr>
          <p:cNvPr id="448" name="Google Shape;448;p75"/>
          <p:cNvPicPr preferRelativeResize="0"/>
          <p:nvPr/>
        </p:nvPicPr>
        <p:blipFill rotWithShape="1">
          <a:blip r:embed="rId4">
            <a:alphaModFix/>
          </a:blip>
          <a:srcRect/>
          <a:stretch/>
        </p:blipFill>
        <p:spPr>
          <a:xfrm>
            <a:off x="3522964" y="1988600"/>
            <a:ext cx="4037526" cy="954325"/>
          </a:xfrm>
          <a:prstGeom prst="rect">
            <a:avLst/>
          </a:prstGeom>
          <a:noFill/>
          <a:ln>
            <a:noFill/>
          </a:ln>
        </p:spPr>
      </p:pic>
      <p:pic>
        <p:nvPicPr>
          <p:cNvPr id="449" name="Google Shape;449;p75"/>
          <p:cNvPicPr preferRelativeResize="0"/>
          <p:nvPr/>
        </p:nvPicPr>
        <p:blipFill rotWithShape="1">
          <a:blip r:embed="rId5">
            <a:alphaModFix/>
          </a:blip>
          <a:srcRect/>
          <a:stretch/>
        </p:blipFill>
        <p:spPr>
          <a:xfrm>
            <a:off x="3549884" y="3621166"/>
            <a:ext cx="4013158" cy="1053454"/>
          </a:xfrm>
          <a:prstGeom prst="rect">
            <a:avLst/>
          </a:prstGeom>
          <a:noFill/>
          <a:ln>
            <a:noFill/>
          </a:ln>
        </p:spPr>
      </p:pic>
      <p:sp>
        <p:nvSpPr>
          <p:cNvPr id="450" name="Google Shape;450;p75"/>
          <p:cNvSpPr txBox="1"/>
          <p:nvPr/>
        </p:nvSpPr>
        <p:spPr>
          <a:xfrm rot="-5400000">
            <a:off x="-1728650" y="3757526"/>
            <a:ext cx="49968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5500" b="1" dirty="0">
                <a:solidFill>
                  <a:srgbClr val="7F7F7F"/>
                </a:solidFill>
                <a:latin typeface="Open Sans"/>
                <a:ea typeface="Open Sans"/>
                <a:cs typeface="Open Sans"/>
                <a:sym typeface="Open Sans"/>
              </a:rPr>
              <a:t>Who are we?</a:t>
            </a:r>
            <a:endParaRPr sz="5500" b="0" i="0" u="none" strike="noStrike" cap="none" dirty="0">
              <a:solidFill>
                <a:srgbClr val="7F7F7F"/>
              </a:solidFill>
              <a:latin typeface="Arial"/>
              <a:ea typeface="Arial"/>
              <a:cs typeface="Arial"/>
              <a:sym typeface="Arial"/>
            </a:endParaRPr>
          </a:p>
        </p:txBody>
      </p:sp>
      <p:cxnSp>
        <p:nvCxnSpPr>
          <p:cNvPr id="451" name="Google Shape;451;p75"/>
          <p:cNvCxnSpPr/>
          <p:nvPr/>
        </p:nvCxnSpPr>
        <p:spPr>
          <a:xfrm flipH="1">
            <a:off x="1367275" y="2033675"/>
            <a:ext cx="11100" cy="4474500"/>
          </a:xfrm>
          <a:prstGeom prst="straightConnector1">
            <a:avLst/>
          </a:prstGeom>
          <a:noFill/>
          <a:ln w="28575" cap="flat" cmpd="sng">
            <a:solidFill>
              <a:srgbClr val="BFBFBF"/>
            </a:solidFill>
            <a:prstDash val="dot"/>
            <a:round/>
            <a:headEnd type="none" w="med" len="med"/>
            <a:tailEnd type="none" w="med" len="med"/>
          </a:ln>
        </p:spPr>
      </p:cxnSp>
      <p:pic>
        <p:nvPicPr>
          <p:cNvPr id="452" name="Google Shape;452;p75"/>
          <p:cNvPicPr preferRelativeResize="0"/>
          <p:nvPr/>
        </p:nvPicPr>
        <p:blipFill>
          <a:blip r:embed="rId6">
            <a:alphaModFix/>
          </a:blip>
          <a:stretch>
            <a:fillRect/>
          </a:stretch>
        </p:blipFill>
        <p:spPr>
          <a:xfrm>
            <a:off x="0" y="0"/>
            <a:ext cx="9084001" cy="1674975"/>
          </a:xfrm>
          <a:prstGeom prst="rect">
            <a:avLst/>
          </a:prstGeom>
          <a:noFill/>
          <a:ln>
            <a:noFill/>
          </a:ln>
        </p:spPr>
      </p:pic>
      <p:cxnSp>
        <p:nvCxnSpPr>
          <p:cNvPr id="453" name="Google Shape;453;p75"/>
          <p:cNvCxnSpPr/>
          <p:nvPr/>
        </p:nvCxnSpPr>
        <p:spPr>
          <a:xfrm rot="10800000" flipH="1">
            <a:off x="1367275" y="2500325"/>
            <a:ext cx="2011800" cy="5700"/>
          </a:xfrm>
          <a:prstGeom prst="straightConnector1">
            <a:avLst/>
          </a:prstGeom>
          <a:noFill/>
          <a:ln w="28575" cap="flat" cmpd="sng">
            <a:solidFill>
              <a:srgbClr val="BFBFBF"/>
            </a:solidFill>
            <a:prstDash val="dot"/>
            <a:round/>
            <a:headEnd type="none" w="med" len="med"/>
            <a:tailEnd type="none" w="med" len="med"/>
          </a:ln>
        </p:spPr>
      </p:cxnSp>
      <p:cxnSp>
        <p:nvCxnSpPr>
          <p:cNvPr id="454" name="Google Shape;454;p75"/>
          <p:cNvCxnSpPr/>
          <p:nvPr/>
        </p:nvCxnSpPr>
        <p:spPr>
          <a:xfrm rot="10800000" flipH="1">
            <a:off x="1367275" y="4113300"/>
            <a:ext cx="2011800" cy="5700"/>
          </a:xfrm>
          <a:prstGeom prst="straightConnector1">
            <a:avLst/>
          </a:prstGeom>
          <a:noFill/>
          <a:ln w="28575" cap="flat" cmpd="sng">
            <a:solidFill>
              <a:srgbClr val="BFBFBF"/>
            </a:solidFill>
            <a:prstDash val="dot"/>
            <a:round/>
            <a:headEnd type="none" w="med" len="med"/>
            <a:tailEnd type="none" w="med" len="med"/>
          </a:ln>
        </p:spPr>
      </p:cxnSp>
      <p:cxnSp>
        <p:nvCxnSpPr>
          <p:cNvPr id="455" name="Google Shape;455;p75"/>
          <p:cNvCxnSpPr/>
          <p:nvPr/>
        </p:nvCxnSpPr>
        <p:spPr>
          <a:xfrm rot="10800000" flipH="1">
            <a:off x="1367275" y="5924300"/>
            <a:ext cx="2011800" cy="5700"/>
          </a:xfrm>
          <a:prstGeom prst="straightConnector1">
            <a:avLst/>
          </a:prstGeom>
          <a:noFill/>
          <a:ln w="28575" cap="flat" cmpd="sng">
            <a:solidFill>
              <a:srgbClr val="BFBFBF"/>
            </a:solidFill>
            <a:prstDash val="dot"/>
            <a:round/>
            <a:headEnd type="none" w="med" len="med"/>
            <a:tailEnd type="none" w="med" len="med"/>
          </a:ln>
        </p:spPr>
      </p:cxnSp>
      <p:sp>
        <p:nvSpPr>
          <p:cNvPr id="456" name="Google Shape;456;p75"/>
          <p:cNvSpPr txBox="1"/>
          <p:nvPr/>
        </p:nvSpPr>
        <p:spPr>
          <a:xfrm>
            <a:off x="1515633" y="2094137"/>
            <a:ext cx="1715100" cy="411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600" b="1" dirty="0">
                <a:solidFill>
                  <a:srgbClr val="3F3F3F"/>
                </a:solidFill>
                <a:latin typeface="Open Sans"/>
                <a:ea typeface="Open Sans"/>
                <a:cs typeface="Open Sans"/>
                <a:sym typeface="Open Sans"/>
              </a:rPr>
              <a:t>2018 - Present</a:t>
            </a:r>
            <a:endParaRPr sz="2100" b="0" i="0" u="none" strike="noStrike" cap="none" dirty="0">
              <a:solidFill>
                <a:srgbClr val="000000"/>
              </a:solidFill>
              <a:latin typeface="Arial"/>
              <a:ea typeface="Arial"/>
              <a:cs typeface="Arial"/>
              <a:sym typeface="Arial"/>
            </a:endParaRPr>
          </a:p>
        </p:txBody>
      </p:sp>
      <p:sp>
        <p:nvSpPr>
          <p:cNvPr id="457" name="Google Shape;457;p75"/>
          <p:cNvSpPr txBox="1"/>
          <p:nvPr/>
        </p:nvSpPr>
        <p:spPr>
          <a:xfrm>
            <a:off x="1515633" y="3707100"/>
            <a:ext cx="1715100" cy="411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600" b="1" dirty="0">
                <a:solidFill>
                  <a:srgbClr val="3F3F3F"/>
                </a:solidFill>
                <a:latin typeface="Open Sans"/>
                <a:ea typeface="Open Sans"/>
                <a:cs typeface="Open Sans"/>
                <a:sym typeface="Open Sans"/>
              </a:rPr>
              <a:t>2013 - 2018</a:t>
            </a:r>
            <a:endParaRPr sz="2100" b="0" i="0" u="none" strike="noStrike" cap="none" dirty="0">
              <a:solidFill>
                <a:srgbClr val="000000"/>
              </a:solidFill>
              <a:latin typeface="Arial"/>
              <a:ea typeface="Arial"/>
              <a:cs typeface="Arial"/>
              <a:sym typeface="Arial"/>
            </a:endParaRPr>
          </a:p>
        </p:txBody>
      </p:sp>
      <p:sp>
        <p:nvSpPr>
          <p:cNvPr id="458" name="Google Shape;458;p75"/>
          <p:cNvSpPr txBox="1"/>
          <p:nvPr/>
        </p:nvSpPr>
        <p:spPr>
          <a:xfrm>
            <a:off x="1515633" y="5478149"/>
            <a:ext cx="1715100" cy="411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600" b="1" dirty="0">
                <a:solidFill>
                  <a:srgbClr val="3F3F3F"/>
                </a:solidFill>
                <a:latin typeface="Open Sans"/>
                <a:ea typeface="Open Sans"/>
                <a:cs typeface="Open Sans"/>
                <a:sym typeface="Open Sans"/>
              </a:rPr>
              <a:t>1984 - 2013</a:t>
            </a:r>
            <a:endParaRPr sz="2100" b="0" i="0" u="none" strike="noStrike" cap="none" dirty="0">
              <a:solidFill>
                <a:srgbClr val="000000"/>
              </a:solidFill>
              <a:latin typeface="Arial"/>
              <a:ea typeface="Arial"/>
              <a:cs typeface="Arial"/>
              <a:sym typeface="Arial"/>
            </a:endParaRPr>
          </a:p>
        </p:txBody>
      </p:sp>
      <p:sp>
        <p:nvSpPr>
          <p:cNvPr id="459" name="Google Shape;459;p75"/>
          <p:cNvSpPr/>
          <p:nvPr/>
        </p:nvSpPr>
        <p:spPr>
          <a:xfrm>
            <a:off x="3290550" y="2451875"/>
            <a:ext cx="102600" cy="102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75"/>
          <p:cNvSpPr/>
          <p:nvPr/>
        </p:nvSpPr>
        <p:spPr>
          <a:xfrm>
            <a:off x="3290550" y="4064850"/>
            <a:ext cx="102600" cy="102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75"/>
          <p:cNvSpPr/>
          <p:nvPr/>
        </p:nvSpPr>
        <p:spPr>
          <a:xfrm>
            <a:off x="3290550" y="5875850"/>
            <a:ext cx="102600" cy="102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62" name="Google Shape;462;p75"/>
          <p:cNvCxnSpPr/>
          <p:nvPr/>
        </p:nvCxnSpPr>
        <p:spPr>
          <a:xfrm rot="10800000" flipH="1">
            <a:off x="7611975" y="2477525"/>
            <a:ext cx="1572300" cy="5700"/>
          </a:xfrm>
          <a:prstGeom prst="straightConnector1">
            <a:avLst/>
          </a:prstGeom>
          <a:noFill/>
          <a:ln w="28575" cap="flat" cmpd="sng">
            <a:solidFill>
              <a:srgbClr val="BFBFBF"/>
            </a:solidFill>
            <a:prstDash val="dot"/>
            <a:round/>
            <a:headEnd type="none" w="med" len="med"/>
            <a:tailEnd type="none" w="med" len="med"/>
          </a:ln>
        </p:spPr>
      </p:cxnSp>
      <p:sp>
        <p:nvSpPr>
          <p:cNvPr id="463" name="Google Shape;463;p75"/>
          <p:cNvSpPr/>
          <p:nvPr/>
        </p:nvSpPr>
        <p:spPr>
          <a:xfrm>
            <a:off x="7535775" y="2429075"/>
            <a:ext cx="102600" cy="102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75"/>
          <p:cNvSpPr/>
          <p:nvPr/>
        </p:nvSpPr>
        <p:spPr>
          <a:xfrm>
            <a:off x="9083975" y="1100800"/>
            <a:ext cx="2908800" cy="5654600"/>
          </a:xfrm>
          <a:prstGeom prst="rect">
            <a:avLst/>
          </a:prstGeom>
          <a:solidFill>
            <a:schemeClr val="lt1"/>
          </a:solidFill>
          <a:ln w="28575" cap="flat" cmpd="sng">
            <a:solidFill>
              <a:srgbClr val="BFBFB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000"/>
                                        <p:tgtEl>
                                          <p:spTgt spid="44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9"/>
                                        </p:tgtEl>
                                        <p:attrNameLst>
                                          <p:attrName>style.visibility</p:attrName>
                                        </p:attrNameLst>
                                      </p:cBhvr>
                                      <p:to>
                                        <p:strVal val="visible"/>
                                      </p:to>
                                    </p:set>
                                    <p:animEffect transition="in" filter="fade">
                                      <p:cBhvr>
                                        <p:cTn id="11" dur="1000"/>
                                        <p:tgtEl>
                                          <p:spTgt spid="44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48"/>
                                        </p:tgtEl>
                                        <p:attrNameLst>
                                          <p:attrName>style.visibility</p:attrName>
                                        </p:attrNameLst>
                                      </p:cBhvr>
                                      <p:to>
                                        <p:strVal val="visible"/>
                                      </p:to>
                                    </p:set>
                                    <p:animEffect transition="in" filter="fade">
                                      <p:cBhvr>
                                        <p:cTn id="15" dur="1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92"/>
          <p:cNvPicPr preferRelativeResize="0">
            <a:picLocks noGrp="1"/>
          </p:cNvPicPr>
          <p:nvPr>
            <p:ph type="pic" idx="2"/>
          </p:nvPr>
        </p:nvPicPr>
        <p:blipFill rotWithShape="1">
          <a:blip r:embed="rId3">
            <a:alphaModFix/>
          </a:blip>
          <a:srcRect l="31816" r="31816"/>
          <a:stretch/>
        </p:blipFill>
        <p:spPr>
          <a:xfrm>
            <a:off x="-4509" y="0"/>
            <a:ext cx="3741000" cy="6858000"/>
          </a:xfrm>
          <a:prstGeom prst="rect">
            <a:avLst/>
          </a:prstGeom>
          <a:solidFill>
            <a:srgbClr val="F7F7F7"/>
          </a:solidFill>
          <a:ln>
            <a:noFill/>
          </a:ln>
        </p:spPr>
      </p:pic>
      <p:sp>
        <p:nvSpPr>
          <p:cNvPr id="643" name="Google Shape;643;p92"/>
          <p:cNvSpPr/>
          <p:nvPr/>
        </p:nvSpPr>
        <p:spPr>
          <a:xfrm>
            <a:off x="3736630" y="0"/>
            <a:ext cx="3769800" cy="6858000"/>
          </a:xfrm>
          <a:prstGeom prst="rect">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Source Sans Pro"/>
              <a:ea typeface="Source Sans Pro"/>
              <a:cs typeface="Source Sans Pro"/>
              <a:sym typeface="Source Sans Pro"/>
            </a:endParaRPr>
          </a:p>
        </p:txBody>
      </p:sp>
      <p:sp>
        <p:nvSpPr>
          <p:cNvPr id="644" name="Google Shape;644;p92"/>
          <p:cNvSpPr txBox="1"/>
          <p:nvPr/>
        </p:nvSpPr>
        <p:spPr>
          <a:xfrm>
            <a:off x="8895550" y="5110774"/>
            <a:ext cx="2925600" cy="800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r>
              <a:rPr lang="en-US" sz="2000" b="1">
                <a:solidFill>
                  <a:srgbClr val="434343"/>
                </a:solidFill>
                <a:latin typeface="Source Sans Pro"/>
                <a:ea typeface="Source Sans Pro"/>
                <a:cs typeface="Source Sans Pro"/>
                <a:sym typeface="Source Sans Pro"/>
              </a:rPr>
              <a:t>Grant Writing Assistance</a:t>
            </a:r>
            <a:endParaRPr sz="2000" b="1">
              <a:solidFill>
                <a:srgbClr val="434343"/>
              </a:solidFill>
              <a:latin typeface="Source Sans Pro"/>
              <a:ea typeface="Source Sans Pro"/>
              <a:cs typeface="Source Sans Pro"/>
              <a:sym typeface="Source Sans Pro"/>
            </a:endParaRPr>
          </a:p>
        </p:txBody>
      </p:sp>
      <p:sp>
        <p:nvSpPr>
          <p:cNvPr id="645" name="Google Shape;645;p92"/>
          <p:cNvSpPr txBox="1"/>
          <p:nvPr/>
        </p:nvSpPr>
        <p:spPr>
          <a:xfrm>
            <a:off x="8182740" y="1995194"/>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2</a:t>
            </a:r>
            <a:endParaRPr sz="4800">
              <a:solidFill>
                <a:srgbClr val="CC0000"/>
              </a:solidFill>
            </a:endParaRPr>
          </a:p>
        </p:txBody>
      </p:sp>
      <p:sp>
        <p:nvSpPr>
          <p:cNvPr id="646" name="Google Shape;646;p92"/>
          <p:cNvSpPr txBox="1"/>
          <p:nvPr/>
        </p:nvSpPr>
        <p:spPr>
          <a:xfrm>
            <a:off x="8182740" y="2996556"/>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3</a:t>
            </a:r>
            <a:endParaRPr sz="4800">
              <a:solidFill>
                <a:srgbClr val="CC0000"/>
              </a:solidFill>
            </a:endParaRPr>
          </a:p>
        </p:txBody>
      </p:sp>
      <p:sp>
        <p:nvSpPr>
          <p:cNvPr id="647" name="Google Shape;647;p92"/>
          <p:cNvSpPr txBox="1"/>
          <p:nvPr/>
        </p:nvSpPr>
        <p:spPr>
          <a:xfrm>
            <a:off x="8182740" y="958519"/>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1</a:t>
            </a:r>
            <a:endParaRPr sz="4800">
              <a:solidFill>
                <a:srgbClr val="CC0000"/>
              </a:solidFill>
            </a:endParaRPr>
          </a:p>
        </p:txBody>
      </p:sp>
      <p:sp>
        <p:nvSpPr>
          <p:cNvPr id="648" name="Google Shape;648;p92"/>
          <p:cNvSpPr txBox="1"/>
          <p:nvPr/>
        </p:nvSpPr>
        <p:spPr>
          <a:xfrm>
            <a:off x="4177700" y="3901475"/>
            <a:ext cx="2990400" cy="2289300"/>
          </a:xfrm>
          <a:prstGeom prst="rect">
            <a:avLst/>
          </a:prstGeom>
          <a:noFill/>
          <a:ln>
            <a:noFill/>
          </a:ln>
        </p:spPr>
        <p:txBody>
          <a:bodyPr spcFirstLastPara="1" wrap="square" lIns="108725" tIns="54350" rIns="108725" bIns="54350" anchor="t" anchorCtr="0">
            <a:noAutofit/>
          </a:bodyPr>
          <a:lstStyle/>
          <a:p>
            <a:pPr marL="0" marR="0" lvl="0" indent="0" algn="l" rtl="0">
              <a:lnSpc>
                <a:spcPct val="150000"/>
              </a:lnSpc>
              <a:spcBef>
                <a:spcPts val="0"/>
              </a:spcBef>
              <a:spcAft>
                <a:spcPts val="0"/>
              </a:spcAft>
              <a:buClr>
                <a:schemeClr val="lt1"/>
              </a:buClr>
              <a:buFont typeface="Arial"/>
              <a:buNone/>
            </a:pPr>
            <a:r>
              <a:rPr lang="en-US" sz="2200">
                <a:solidFill>
                  <a:schemeClr val="lt1"/>
                </a:solidFill>
                <a:latin typeface="Source Sans Pro Light"/>
                <a:ea typeface="Source Sans Pro Light"/>
                <a:cs typeface="Source Sans Pro Light"/>
                <a:sym typeface="Source Sans Pro Light"/>
              </a:rPr>
              <a:t>Providing early-stage companies with free services to boost their growth </a:t>
            </a:r>
            <a:endParaRPr sz="2200">
              <a:solidFill>
                <a:schemeClr val="lt1"/>
              </a:solidFill>
              <a:latin typeface="Source Sans Pro Light"/>
              <a:ea typeface="Source Sans Pro Light"/>
              <a:cs typeface="Source Sans Pro Light"/>
              <a:sym typeface="Source Sans Pro Light"/>
            </a:endParaRPr>
          </a:p>
        </p:txBody>
      </p:sp>
      <p:sp>
        <p:nvSpPr>
          <p:cNvPr id="649" name="Google Shape;649;p92"/>
          <p:cNvSpPr txBox="1"/>
          <p:nvPr/>
        </p:nvSpPr>
        <p:spPr>
          <a:xfrm>
            <a:off x="4177700" y="950977"/>
            <a:ext cx="3239100" cy="2950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chemeClr val="lt1"/>
                </a:solidFill>
                <a:latin typeface="Source Sans Pro"/>
                <a:ea typeface="Source Sans Pro"/>
                <a:cs typeface="Source Sans Pro"/>
                <a:sym typeface="Source Sans Pro"/>
              </a:rPr>
              <a:t>NC State</a:t>
            </a:r>
            <a:endParaRPr sz="5750" b="1">
              <a:solidFill>
                <a:schemeClr val="lt1"/>
              </a:solidFill>
              <a:latin typeface="Source Sans Pro"/>
              <a:ea typeface="Source Sans Pro"/>
              <a:cs typeface="Source Sans Pro"/>
              <a:sym typeface="Source Sans Pro"/>
            </a:endParaRPr>
          </a:p>
          <a:p>
            <a:pPr marL="0" marR="0" lvl="0" indent="0" algn="l" rtl="0">
              <a:spcBef>
                <a:spcPts val="0"/>
              </a:spcBef>
              <a:spcAft>
                <a:spcPts val="0"/>
              </a:spcAft>
              <a:buNone/>
            </a:pPr>
            <a:r>
              <a:rPr lang="en-US" sz="5750" b="1">
                <a:solidFill>
                  <a:schemeClr val="lt1"/>
                </a:solidFill>
                <a:latin typeface="Source Sans Pro"/>
                <a:ea typeface="Source Sans Pro"/>
                <a:cs typeface="Source Sans Pro"/>
                <a:sym typeface="Source Sans Pro"/>
              </a:rPr>
              <a:t>Startup</a:t>
            </a:r>
            <a:endParaRPr sz="5750" b="1">
              <a:solidFill>
                <a:schemeClr val="lt1"/>
              </a:solidFill>
              <a:latin typeface="Source Sans Pro"/>
              <a:ea typeface="Source Sans Pro"/>
              <a:cs typeface="Source Sans Pro"/>
              <a:sym typeface="Source Sans Pro"/>
            </a:endParaRPr>
          </a:p>
          <a:p>
            <a:pPr marL="0" marR="0" lvl="0" indent="0" algn="l" rtl="0">
              <a:spcBef>
                <a:spcPts val="0"/>
              </a:spcBef>
              <a:spcAft>
                <a:spcPts val="0"/>
              </a:spcAft>
              <a:buNone/>
            </a:pPr>
            <a:r>
              <a:rPr lang="en-US" sz="5750" b="1">
                <a:solidFill>
                  <a:schemeClr val="lt1"/>
                </a:solidFill>
                <a:latin typeface="Source Sans Pro"/>
                <a:ea typeface="Source Sans Pro"/>
                <a:cs typeface="Source Sans Pro"/>
                <a:sym typeface="Source Sans Pro"/>
              </a:rPr>
              <a:t>Support</a:t>
            </a:r>
            <a:endParaRPr sz="5750" b="1">
              <a:solidFill>
                <a:schemeClr val="lt1"/>
              </a:solidFill>
              <a:latin typeface="Source Sans Pro"/>
              <a:ea typeface="Source Sans Pro"/>
              <a:cs typeface="Source Sans Pro"/>
              <a:sym typeface="Source Sans Pro"/>
            </a:endParaRPr>
          </a:p>
        </p:txBody>
      </p:sp>
      <p:sp>
        <p:nvSpPr>
          <p:cNvPr id="650" name="Google Shape;650;p92"/>
          <p:cNvSpPr txBox="1"/>
          <p:nvPr/>
        </p:nvSpPr>
        <p:spPr>
          <a:xfrm>
            <a:off x="8182740" y="4021907"/>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4</a:t>
            </a:r>
            <a:endParaRPr sz="4800">
              <a:solidFill>
                <a:srgbClr val="CC0000"/>
              </a:solidFill>
            </a:endParaRPr>
          </a:p>
        </p:txBody>
      </p:sp>
      <p:sp>
        <p:nvSpPr>
          <p:cNvPr id="651" name="Google Shape;651;p92"/>
          <p:cNvSpPr txBox="1"/>
          <p:nvPr/>
        </p:nvSpPr>
        <p:spPr>
          <a:xfrm>
            <a:off x="8182740" y="5034568"/>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5</a:t>
            </a:r>
            <a:endParaRPr sz="4800">
              <a:solidFill>
                <a:srgbClr val="CC0000"/>
              </a:solidFill>
            </a:endParaRPr>
          </a:p>
        </p:txBody>
      </p:sp>
      <p:sp>
        <p:nvSpPr>
          <p:cNvPr id="652" name="Google Shape;652;p92"/>
          <p:cNvSpPr txBox="1"/>
          <p:nvPr/>
        </p:nvSpPr>
        <p:spPr>
          <a:xfrm>
            <a:off x="8858350" y="1024025"/>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434343"/>
                </a:solidFill>
                <a:latin typeface="Source Sans Pro"/>
                <a:ea typeface="Source Sans Pro"/>
                <a:cs typeface="Source Sans Pro"/>
                <a:sym typeface="Source Sans Pro"/>
              </a:rPr>
              <a:t>Discounted Incorporation</a:t>
            </a:r>
            <a:endParaRPr>
              <a:solidFill>
                <a:srgbClr val="434343"/>
              </a:solidFill>
            </a:endParaRPr>
          </a:p>
        </p:txBody>
      </p:sp>
      <p:sp>
        <p:nvSpPr>
          <p:cNvPr id="653" name="Google Shape;653;p92"/>
          <p:cNvSpPr txBox="1"/>
          <p:nvPr/>
        </p:nvSpPr>
        <p:spPr>
          <a:xfrm>
            <a:off x="8858350" y="2064125"/>
            <a:ext cx="2283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434343"/>
                </a:solidFill>
                <a:latin typeface="Source Sans Pro"/>
                <a:ea typeface="Source Sans Pro"/>
                <a:cs typeface="Source Sans Pro"/>
                <a:sym typeface="Source Sans Pro"/>
              </a:rPr>
              <a:t>Logo &amp; Website Design</a:t>
            </a:r>
            <a:endParaRPr sz="2000" b="1">
              <a:solidFill>
                <a:srgbClr val="434343"/>
              </a:solidFill>
              <a:latin typeface="Source Sans Pro"/>
              <a:ea typeface="Source Sans Pro"/>
              <a:cs typeface="Source Sans Pro"/>
              <a:sym typeface="Source Sans Pro"/>
            </a:endParaRPr>
          </a:p>
        </p:txBody>
      </p:sp>
      <p:sp>
        <p:nvSpPr>
          <p:cNvPr id="654" name="Google Shape;654;p92"/>
          <p:cNvSpPr txBox="1"/>
          <p:nvPr/>
        </p:nvSpPr>
        <p:spPr>
          <a:xfrm>
            <a:off x="8895550" y="2991188"/>
            <a:ext cx="2388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434343"/>
                </a:solidFill>
                <a:latin typeface="Source Sans Pro"/>
                <a:ea typeface="Source Sans Pro"/>
                <a:cs typeface="Source Sans Pro"/>
                <a:sym typeface="Source Sans Pro"/>
              </a:rPr>
              <a:t>Access to Shared Office Space</a:t>
            </a:r>
            <a:endParaRPr>
              <a:solidFill>
                <a:srgbClr val="434343"/>
              </a:solidFill>
            </a:endParaRPr>
          </a:p>
        </p:txBody>
      </p:sp>
      <p:sp>
        <p:nvSpPr>
          <p:cNvPr id="655" name="Google Shape;655;p92"/>
          <p:cNvSpPr txBox="1"/>
          <p:nvPr/>
        </p:nvSpPr>
        <p:spPr>
          <a:xfrm>
            <a:off x="8858350" y="4166788"/>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434343"/>
                </a:solidFill>
                <a:latin typeface="Source Sans Pro"/>
                <a:ea typeface="Source Sans Pro"/>
                <a:cs typeface="Source Sans Pro"/>
                <a:sym typeface="Source Sans Pro"/>
              </a:rPr>
              <a:t>Mentorship Network</a:t>
            </a:r>
            <a:endParaRPr sz="2000" b="1">
              <a:solidFill>
                <a:srgbClr val="434343"/>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2"/>
                                        </p:tgtEl>
                                        <p:attrNameLst>
                                          <p:attrName>style.visibility</p:attrName>
                                        </p:attrNameLst>
                                      </p:cBhvr>
                                      <p:to>
                                        <p:strVal val="visible"/>
                                      </p:to>
                                    </p:set>
                                    <p:anim calcmode="lin" valueType="num">
                                      <p:cBhvr additive="base">
                                        <p:cTn id="7" dur="500"/>
                                        <p:tgtEl>
                                          <p:spTgt spid="64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643"/>
                                        </p:tgtEl>
                                        <p:attrNameLst>
                                          <p:attrName>style.visibility</p:attrName>
                                        </p:attrNameLst>
                                      </p:cBhvr>
                                      <p:to>
                                        <p:strVal val="visible"/>
                                      </p:to>
                                    </p:set>
                                    <p:anim calcmode="lin" valueType="num">
                                      <p:cBhvr additive="base">
                                        <p:cTn id="11" dur="500"/>
                                        <p:tgtEl>
                                          <p:spTgt spid="643"/>
                                        </p:tgtEl>
                                        <p:attrNameLst>
                                          <p:attrName>ppt_y</p:attrName>
                                        </p:attrNameLst>
                                      </p:cBhvr>
                                      <p:tavLst>
                                        <p:tav tm="0">
                                          <p:val>
                                            <p:strVal val="#ppt_y-1"/>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649"/>
                                        </p:tgtEl>
                                        <p:attrNameLst>
                                          <p:attrName>style.visibility</p:attrName>
                                        </p:attrNameLst>
                                      </p:cBhvr>
                                      <p:to>
                                        <p:strVal val="visible"/>
                                      </p:to>
                                    </p:set>
                                    <p:anim calcmode="lin" valueType="num">
                                      <p:cBhvr additive="base">
                                        <p:cTn id="14" dur="500"/>
                                        <p:tgtEl>
                                          <p:spTgt spid="649"/>
                                        </p:tgtEl>
                                        <p:attrNameLst>
                                          <p:attrName>ppt_x</p:attrName>
                                        </p:attrNameLst>
                                      </p:cBhvr>
                                      <p:tavLst>
                                        <p:tav tm="0">
                                          <p:val>
                                            <p:strVal val="#ppt_x-1"/>
                                          </p:val>
                                        </p:tav>
                                        <p:tav tm="100000">
                                          <p:val>
                                            <p:strVal val="#ppt_x"/>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48"/>
                                        </p:tgtEl>
                                        <p:attrNameLst>
                                          <p:attrName>style.visibility</p:attrName>
                                        </p:attrNameLst>
                                      </p:cBhvr>
                                      <p:to>
                                        <p:strVal val="visible"/>
                                      </p:to>
                                    </p:set>
                                    <p:animEffect transition="in" filter="fade">
                                      <p:cBhvr>
                                        <p:cTn id="18" dur="500"/>
                                        <p:tgtEl>
                                          <p:spTgt spid="648"/>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647"/>
                                        </p:tgtEl>
                                        <p:attrNameLst>
                                          <p:attrName>style.visibility</p:attrName>
                                        </p:attrNameLst>
                                      </p:cBhvr>
                                      <p:to>
                                        <p:strVal val="visible"/>
                                      </p:to>
                                    </p:set>
                                    <p:anim calcmode="lin" valueType="num">
                                      <p:cBhvr additive="base">
                                        <p:cTn id="22" dur="500"/>
                                        <p:tgtEl>
                                          <p:spTgt spid="647"/>
                                        </p:tgtEl>
                                        <p:attrNameLst>
                                          <p:attrName>ppt_w</p:attrName>
                                        </p:attrNameLst>
                                      </p:cBhvr>
                                      <p:tavLst>
                                        <p:tav tm="0">
                                          <p:val>
                                            <p:strVal val="0"/>
                                          </p:val>
                                        </p:tav>
                                        <p:tav tm="100000">
                                          <p:val>
                                            <p:strVal val="#ppt_w"/>
                                          </p:val>
                                        </p:tav>
                                      </p:tavLst>
                                    </p:anim>
                                    <p:anim calcmode="lin" valueType="num">
                                      <p:cBhvr additive="base">
                                        <p:cTn id="23" dur="500"/>
                                        <p:tgtEl>
                                          <p:spTgt spid="647"/>
                                        </p:tgtEl>
                                        <p:attrNameLst>
                                          <p:attrName>ppt_h</p:attrName>
                                        </p:attrNameLst>
                                      </p:cBhvr>
                                      <p:tavLst>
                                        <p:tav tm="0">
                                          <p:val>
                                            <p:str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652"/>
                                        </p:tgtEl>
                                        <p:attrNameLst>
                                          <p:attrName>style.visibility</p:attrName>
                                        </p:attrNameLst>
                                      </p:cBhvr>
                                      <p:to>
                                        <p:strVal val="visible"/>
                                      </p:to>
                                    </p:set>
                                    <p:animEffect transition="in" filter="fade">
                                      <p:cBhvr>
                                        <p:cTn id="26" dur="1000"/>
                                        <p:tgtEl>
                                          <p:spTgt spid="652"/>
                                        </p:tgtEl>
                                      </p:cBhvr>
                                    </p:animEffect>
                                  </p:childTnLst>
                                </p:cTn>
                              </p:par>
                            </p:childTnLst>
                          </p:cTn>
                        </p:par>
                        <p:par>
                          <p:cTn id="27" fill="hold">
                            <p:stCondLst>
                              <p:cond delay="2500"/>
                            </p:stCondLst>
                            <p:childTnLst>
                              <p:par>
                                <p:cTn id="28" presetID="23" presetClass="entr" presetSubtype="16" fill="hold" nodeType="afterEffect">
                                  <p:stCondLst>
                                    <p:cond delay="0"/>
                                  </p:stCondLst>
                                  <p:childTnLst>
                                    <p:set>
                                      <p:cBhvr>
                                        <p:cTn id="29" dur="1" fill="hold">
                                          <p:stCondLst>
                                            <p:cond delay="0"/>
                                          </p:stCondLst>
                                        </p:cTn>
                                        <p:tgtEl>
                                          <p:spTgt spid="645"/>
                                        </p:tgtEl>
                                        <p:attrNameLst>
                                          <p:attrName>style.visibility</p:attrName>
                                        </p:attrNameLst>
                                      </p:cBhvr>
                                      <p:to>
                                        <p:strVal val="visible"/>
                                      </p:to>
                                    </p:set>
                                    <p:anim calcmode="lin" valueType="num">
                                      <p:cBhvr additive="base">
                                        <p:cTn id="30" dur="500"/>
                                        <p:tgtEl>
                                          <p:spTgt spid="645"/>
                                        </p:tgtEl>
                                        <p:attrNameLst>
                                          <p:attrName>ppt_w</p:attrName>
                                        </p:attrNameLst>
                                      </p:cBhvr>
                                      <p:tavLst>
                                        <p:tav tm="0">
                                          <p:val>
                                            <p:strVal val="0"/>
                                          </p:val>
                                        </p:tav>
                                        <p:tav tm="100000">
                                          <p:val>
                                            <p:strVal val="#ppt_w"/>
                                          </p:val>
                                        </p:tav>
                                      </p:tavLst>
                                    </p:anim>
                                    <p:anim calcmode="lin" valueType="num">
                                      <p:cBhvr additive="base">
                                        <p:cTn id="31" dur="500"/>
                                        <p:tgtEl>
                                          <p:spTgt spid="645"/>
                                        </p:tgtEl>
                                        <p:attrNameLst>
                                          <p:attrName>ppt_h</p:attrName>
                                        </p:attrNameLst>
                                      </p:cBhvr>
                                      <p:tavLst>
                                        <p:tav tm="0">
                                          <p:val>
                                            <p:strVal val="0"/>
                                          </p:val>
                                        </p:tav>
                                        <p:tav tm="100000">
                                          <p:val>
                                            <p:strVal val="#ppt_h"/>
                                          </p:val>
                                        </p:tav>
                                      </p:tavLst>
                                    </p:anim>
                                  </p:childTnLst>
                                </p:cTn>
                              </p:par>
                              <p:par>
                                <p:cTn id="32" presetID="10" presetClass="entr" presetSubtype="0" fill="hold" nodeType="withEffect">
                                  <p:stCondLst>
                                    <p:cond delay="0"/>
                                  </p:stCondLst>
                                  <p:childTnLst>
                                    <p:set>
                                      <p:cBhvr>
                                        <p:cTn id="33" dur="1" fill="hold">
                                          <p:stCondLst>
                                            <p:cond delay="0"/>
                                          </p:stCondLst>
                                        </p:cTn>
                                        <p:tgtEl>
                                          <p:spTgt spid="653"/>
                                        </p:tgtEl>
                                        <p:attrNameLst>
                                          <p:attrName>style.visibility</p:attrName>
                                        </p:attrNameLst>
                                      </p:cBhvr>
                                      <p:to>
                                        <p:strVal val="visible"/>
                                      </p:to>
                                    </p:set>
                                    <p:animEffect transition="in" filter="fade">
                                      <p:cBhvr>
                                        <p:cTn id="34" dur="1000"/>
                                        <p:tgtEl>
                                          <p:spTgt spid="653"/>
                                        </p:tgtEl>
                                      </p:cBhvr>
                                    </p:animEffect>
                                  </p:childTnLst>
                                </p:cTn>
                              </p:par>
                            </p:childTnLst>
                          </p:cTn>
                        </p:par>
                        <p:par>
                          <p:cTn id="35" fill="hold">
                            <p:stCondLst>
                              <p:cond delay="3500"/>
                            </p:stCondLst>
                            <p:childTnLst>
                              <p:par>
                                <p:cTn id="36" presetID="23" presetClass="entr" presetSubtype="16" fill="hold" nodeType="afterEffect">
                                  <p:stCondLst>
                                    <p:cond delay="0"/>
                                  </p:stCondLst>
                                  <p:childTnLst>
                                    <p:set>
                                      <p:cBhvr>
                                        <p:cTn id="37" dur="1" fill="hold">
                                          <p:stCondLst>
                                            <p:cond delay="0"/>
                                          </p:stCondLst>
                                        </p:cTn>
                                        <p:tgtEl>
                                          <p:spTgt spid="646"/>
                                        </p:tgtEl>
                                        <p:attrNameLst>
                                          <p:attrName>style.visibility</p:attrName>
                                        </p:attrNameLst>
                                      </p:cBhvr>
                                      <p:to>
                                        <p:strVal val="visible"/>
                                      </p:to>
                                    </p:set>
                                    <p:anim calcmode="lin" valueType="num">
                                      <p:cBhvr additive="base">
                                        <p:cTn id="38" dur="500"/>
                                        <p:tgtEl>
                                          <p:spTgt spid="646"/>
                                        </p:tgtEl>
                                        <p:attrNameLst>
                                          <p:attrName>ppt_w</p:attrName>
                                        </p:attrNameLst>
                                      </p:cBhvr>
                                      <p:tavLst>
                                        <p:tav tm="0">
                                          <p:val>
                                            <p:strVal val="0"/>
                                          </p:val>
                                        </p:tav>
                                        <p:tav tm="100000">
                                          <p:val>
                                            <p:strVal val="#ppt_w"/>
                                          </p:val>
                                        </p:tav>
                                      </p:tavLst>
                                    </p:anim>
                                    <p:anim calcmode="lin" valueType="num">
                                      <p:cBhvr additive="base">
                                        <p:cTn id="39" dur="500"/>
                                        <p:tgtEl>
                                          <p:spTgt spid="646"/>
                                        </p:tgtEl>
                                        <p:attrNameLst>
                                          <p:attrName>ppt_h</p:attrName>
                                        </p:attrNameLst>
                                      </p:cBhvr>
                                      <p:tavLst>
                                        <p:tav tm="0">
                                          <p:val>
                                            <p:strVal val="0"/>
                                          </p:val>
                                        </p:tav>
                                        <p:tav tm="100000">
                                          <p:val>
                                            <p:strVal val="#ppt_h"/>
                                          </p:val>
                                        </p:tav>
                                      </p:tavLst>
                                    </p:anim>
                                  </p:childTnLst>
                                </p:cTn>
                              </p:par>
                              <p:par>
                                <p:cTn id="40" presetID="10" presetClass="entr" presetSubtype="0" fill="hold" nodeType="withEffect">
                                  <p:stCondLst>
                                    <p:cond delay="0"/>
                                  </p:stCondLst>
                                  <p:childTnLst>
                                    <p:set>
                                      <p:cBhvr>
                                        <p:cTn id="41" dur="1" fill="hold">
                                          <p:stCondLst>
                                            <p:cond delay="0"/>
                                          </p:stCondLst>
                                        </p:cTn>
                                        <p:tgtEl>
                                          <p:spTgt spid="654"/>
                                        </p:tgtEl>
                                        <p:attrNameLst>
                                          <p:attrName>style.visibility</p:attrName>
                                        </p:attrNameLst>
                                      </p:cBhvr>
                                      <p:to>
                                        <p:strVal val="visible"/>
                                      </p:to>
                                    </p:set>
                                    <p:animEffect transition="in" filter="fade">
                                      <p:cBhvr>
                                        <p:cTn id="42" dur="1000"/>
                                        <p:tgtEl>
                                          <p:spTgt spid="654"/>
                                        </p:tgtEl>
                                      </p:cBhvr>
                                    </p:animEffect>
                                  </p:childTnLst>
                                </p:cTn>
                              </p:par>
                            </p:childTnLst>
                          </p:cTn>
                        </p:par>
                        <p:par>
                          <p:cTn id="43" fill="hold">
                            <p:stCondLst>
                              <p:cond delay="4500"/>
                            </p:stCondLst>
                            <p:childTnLst>
                              <p:par>
                                <p:cTn id="44" presetID="23" presetClass="entr" presetSubtype="16" fill="hold" nodeType="afterEffect">
                                  <p:stCondLst>
                                    <p:cond delay="0"/>
                                  </p:stCondLst>
                                  <p:childTnLst>
                                    <p:set>
                                      <p:cBhvr>
                                        <p:cTn id="45" dur="1" fill="hold">
                                          <p:stCondLst>
                                            <p:cond delay="0"/>
                                          </p:stCondLst>
                                        </p:cTn>
                                        <p:tgtEl>
                                          <p:spTgt spid="650"/>
                                        </p:tgtEl>
                                        <p:attrNameLst>
                                          <p:attrName>style.visibility</p:attrName>
                                        </p:attrNameLst>
                                      </p:cBhvr>
                                      <p:to>
                                        <p:strVal val="visible"/>
                                      </p:to>
                                    </p:set>
                                    <p:anim calcmode="lin" valueType="num">
                                      <p:cBhvr additive="base">
                                        <p:cTn id="46" dur="500"/>
                                        <p:tgtEl>
                                          <p:spTgt spid="650"/>
                                        </p:tgtEl>
                                        <p:attrNameLst>
                                          <p:attrName>ppt_w</p:attrName>
                                        </p:attrNameLst>
                                      </p:cBhvr>
                                      <p:tavLst>
                                        <p:tav tm="0">
                                          <p:val>
                                            <p:strVal val="0"/>
                                          </p:val>
                                        </p:tav>
                                        <p:tav tm="100000">
                                          <p:val>
                                            <p:strVal val="#ppt_w"/>
                                          </p:val>
                                        </p:tav>
                                      </p:tavLst>
                                    </p:anim>
                                    <p:anim calcmode="lin" valueType="num">
                                      <p:cBhvr additive="base">
                                        <p:cTn id="47" dur="500"/>
                                        <p:tgtEl>
                                          <p:spTgt spid="650"/>
                                        </p:tgtEl>
                                        <p:attrNameLst>
                                          <p:attrName>ppt_h</p:attrName>
                                        </p:attrNameLst>
                                      </p:cBhvr>
                                      <p:tavLst>
                                        <p:tav tm="0">
                                          <p:val>
                                            <p:strVal val="0"/>
                                          </p:val>
                                        </p:tav>
                                        <p:tav tm="100000">
                                          <p:val>
                                            <p:strVal val="#ppt_h"/>
                                          </p:val>
                                        </p:tav>
                                      </p:tavLst>
                                    </p:anim>
                                  </p:childTnLst>
                                </p:cTn>
                              </p:par>
                              <p:par>
                                <p:cTn id="48" presetID="10" presetClass="entr" presetSubtype="0" fill="hold" nodeType="withEffect">
                                  <p:stCondLst>
                                    <p:cond delay="0"/>
                                  </p:stCondLst>
                                  <p:childTnLst>
                                    <p:set>
                                      <p:cBhvr>
                                        <p:cTn id="49" dur="1" fill="hold">
                                          <p:stCondLst>
                                            <p:cond delay="0"/>
                                          </p:stCondLst>
                                        </p:cTn>
                                        <p:tgtEl>
                                          <p:spTgt spid="655"/>
                                        </p:tgtEl>
                                        <p:attrNameLst>
                                          <p:attrName>style.visibility</p:attrName>
                                        </p:attrNameLst>
                                      </p:cBhvr>
                                      <p:to>
                                        <p:strVal val="visible"/>
                                      </p:to>
                                    </p:set>
                                    <p:animEffect transition="in" filter="fade">
                                      <p:cBhvr>
                                        <p:cTn id="50" dur="1000"/>
                                        <p:tgtEl>
                                          <p:spTgt spid="655"/>
                                        </p:tgtEl>
                                      </p:cBhvr>
                                    </p:animEffect>
                                  </p:childTnLst>
                                </p:cTn>
                              </p:par>
                            </p:childTnLst>
                          </p:cTn>
                        </p:par>
                        <p:par>
                          <p:cTn id="51" fill="hold">
                            <p:stCondLst>
                              <p:cond delay="5500"/>
                            </p:stCondLst>
                            <p:childTnLst>
                              <p:par>
                                <p:cTn id="52" presetID="23" presetClass="entr" presetSubtype="16" fill="hold" nodeType="afterEffect">
                                  <p:stCondLst>
                                    <p:cond delay="0"/>
                                  </p:stCondLst>
                                  <p:childTnLst>
                                    <p:set>
                                      <p:cBhvr>
                                        <p:cTn id="53" dur="1" fill="hold">
                                          <p:stCondLst>
                                            <p:cond delay="0"/>
                                          </p:stCondLst>
                                        </p:cTn>
                                        <p:tgtEl>
                                          <p:spTgt spid="651"/>
                                        </p:tgtEl>
                                        <p:attrNameLst>
                                          <p:attrName>style.visibility</p:attrName>
                                        </p:attrNameLst>
                                      </p:cBhvr>
                                      <p:to>
                                        <p:strVal val="visible"/>
                                      </p:to>
                                    </p:set>
                                    <p:anim calcmode="lin" valueType="num">
                                      <p:cBhvr additive="base">
                                        <p:cTn id="54" dur="500"/>
                                        <p:tgtEl>
                                          <p:spTgt spid="651"/>
                                        </p:tgtEl>
                                        <p:attrNameLst>
                                          <p:attrName>ppt_w</p:attrName>
                                        </p:attrNameLst>
                                      </p:cBhvr>
                                      <p:tavLst>
                                        <p:tav tm="0">
                                          <p:val>
                                            <p:strVal val="0"/>
                                          </p:val>
                                        </p:tav>
                                        <p:tav tm="100000">
                                          <p:val>
                                            <p:strVal val="#ppt_w"/>
                                          </p:val>
                                        </p:tav>
                                      </p:tavLst>
                                    </p:anim>
                                    <p:anim calcmode="lin" valueType="num">
                                      <p:cBhvr additive="base">
                                        <p:cTn id="55" dur="500"/>
                                        <p:tgtEl>
                                          <p:spTgt spid="651"/>
                                        </p:tgtEl>
                                        <p:attrNameLst>
                                          <p:attrName>ppt_h</p:attrName>
                                        </p:attrNameLst>
                                      </p:cBhvr>
                                      <p:tavLst>
                                        <p:tav tm="0">
                                          <p:val>
                                            <p:strVal val="0"/>
                                          </p:val>
                                        </p:tav>
                                        <p:tav tm="100000">
                                          <p:val>
                                            <p:strVal val="#ppt_h"/>
                                          </p:val>
                                        </p:tav>
                                      </p:tavLst>
                                    </p:anim>
                                  </p:childTnLst>
                                </p:cTn>
                              </p:par>
                              <p:par>
                                <p:cTn id="56" presetID="10" presetClass="entr" presetSubtype="0" fill="hold" nodeType="withEffect">
                                  <p:stCondLst>
                                    <p:cond delay="0"/>
                                  </p:stCondLst>
                                  <p:childTnLst>
                                    <p:set>
                                      <p:cBhvr>
                                        <p:cTn id="57" dur="1" fill="hold">
                                          <p:stCondLst>
                                            <p:cond delay="0"/>
                                          </p:stCondLst>
                                        </p:cTn>
                                        <p:tgtEl>
                                          <p:spTgt spid="644"/>
                                        </p:tgtEl>
                                        <p:attrNameLst>
                                          <p:attrName>style.visibility</p:attrName>
                                        </p:attrNameLst>
                                      </p:cBhvr>
                                      <p:to>
                                        <p:strVal val="visible"/>
                                      </p:to>
                                    </p:set>
                                    <p:animEffect transition="in" filter="fade">
                                      <p:cBhvr>
                                        <p:cTn id="58" dur="1300"/>
                                        <p:tgtEl>
                                          <p:spTgt spid="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3"/>
          <p:cNvSpPr txBox="1"/>
          <p:nvPr/>
        </p:nvSpPr>
        <p:spPr>
          <a:xfrm>
            <a:off x="577314" y="543852"/>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a:solidFill>
                  <a:srgbClr val="CC0000"/>
                </a:solidFill>
                <a:latin typeface="Source Sans Pro"/>
                <a:ea typeface="Source Sans Pro"/>
                <a:cs typeface="Source Sans Pro"/>
                <a:sym typeface="Source Sans Pro"/>
              </a:rPr>
              <a:t>National Science Foundation</a:t>
            </a:r>
            <a:endParaRPr sz="1400" b="1">
              <a:solidFill>
                <a:srgbClr val="CC0000"/>
              </a:solidFill>
              <a:latin typeface="Source Sans Pro"/>
              <a:ea typeface="Source Sans Pro"/>
              <a:cs typeface="Source Sans Pro"/>
              <a:sym typeface="Source Sans Pro"/>
            </a:endParaRPr>
          </a:p>
        </p:txBody>
      </p:sp>
      <p:sp>
        <p:nvSpPr>
          <p:cNvPr id="661" name="Google Shape;661;p93"/>
          <p:cNvSpPr txBox="1"/>
          <p:nvPr/>
        </p:nvSpPr>
        <p:spPr>
          <a:xfrm>
            <a:off x="502351" y="774275"/>
            <a:ext cx="4701300" cy="279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750" b="1" dirty="0">
                <a:solidFill>
                  <a:srgbClr val="434343"/>
                </a:solidFill>
                <a:latin typeface="Source Sans Pro"/>
                <a:ea typeface="Source Sans Pro"/>
                <a:cs typeface="Source Sans Pro"/>
                <a:sym typeface="Source Sans Pro"/>
              </a:rPr>
              <a:t>NC State</a:t>
            </a:r>
            <a:br>
              <a:rPr lang="en-US" sz="5750" b="1" dirty="0">
                <a:solidFill>
                  <a:srgbClr val="434343"/>
                </a:solidFill>
                <a:latin typeface="Source Sans Pro"/>
                <a:ea typeface="Source Sans Pro"/>
                <a:cs typeface="Source Sans Pro"/>
                <a:sym typeface="Source Sans Pro"/>
              </a:rPr>
            </a:br>
            <a:r>
              <a:rPr lang="en-US" sz="5750" b="1" dirty="0">
                <a:solidFill>
                  <a:srgbClr val="434343"/>
                </a:solidFill>
                <a:latin typeface="Source Sans Pro"/>
                <a:ea typeface="Source Sans Pro"/>
                <a:cs typeface="Source Sans Pro"/>
                <a:sym typeface="Source Sans Pro"/>
              </a:rPr>
              <a:t>I-Corps Site</a:t>
            </a:r>
            <a:endParaRPr sz="5750" b="1" dirty="0">
              <a:solidFill>
                <a:srgbClr val="434343"/>
              </a:solidFill>
              <a:latin typeface="Source Sans Pro"/>
              <a:ea typeface="Source Sans Pro"/>
              <a:cs typeface="Source Sans Pro"/>
              <a:sym typeface="Source Sans Pro"/>
            </a:endParaRPr>
          </a:p>
        </p:txBody>
      </p:sp>
      <p:sp>
        <p:nvSpPr>
          <p:cNvPr id="662" name="Google Shape;662;p93"/>
          <p:cNvSpPr txBox="1"/>
          <p:nvPr/>
        </p:nvSpPr>
        <p:spPr>
          <a:xfrm>
            <a:off x="502350" y="3749075"/>
            <a:ext cx="3716700" cy="12867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Launched in 2017</a:t>
            </a:r>
            <a:endParaRPr sz="2400">
              <a:solidFill>
                <a:srgbClr val="434343"/>
              </a:solidFill>
              <a:latin typeface="Source Sans Pro"/>
              <a:ea typeface="Source Sans Pro"/>
              <a:cs typeface="Source Sans Pro"/>
              <a:sym typeface="Source Sans Pro"/>
            </a:endParaRPr>
          </a:p>
          <a:p>
            <a:pPr marL="457200" marR="0" lvl="0" indent="-381000" algn="l" rtl="0">
              <a:lnSpc>
                <a:spcPct val="90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Entrepreneurial training for faculty &amp; students</a:t>
            </a:r>
            <a:endParaRPr sz="2400">
              <a:solidFill>
                <a:srgbClr val="434343"/>
              </a:solidFill>
              <a:latin typeface="Source Sans Pro"/>
              <a:ea typeface="Source Sans Pro"/>
              <a:cs typeface="Source Sans Pro"/>
              <a:sym typeface="Source Sans Pro"/>
            </a:endParaRPr>
          </a:p>
        </p:txBody>
      </p:sp>
      <p:pic>
        <p:nvPicPr>
          <p:cNvPr id="663" name="Google Shape;663;p93"/>
          <p:cNvPicPr preferRelativeResize="0"/>
          <p:nvPr/>
        </p:nvPicPr>
        <p:blipFill rotWithShape="1">
          <a:blip r:embed="rId3">
            <a:alphaModFix/>
          </a:blip>
          <a:srcRect l="7997" r="7989"/>
          <a:stretch/>
        </p:blipFill>
        <p:spPr>
          <a:xfrm>
            <a:off x="4619200" y="916150"/>
            <a:ext cx="7572802" cy="5070449"/>
          </a:xfrm>
          <a:prstGeom prst="rect">
            <a:avLst/>
          </a:prstGeom>
          <a:noFill/>
          <a:ln>
            <a:noFill/>
          </a:ln>
        </p:spPr>
      </p:pic>
      <p:pic>
        <p:nvPicPr>
          <p:cNvPr id="664" name="Google Shape;664;p93"/>
          <p:cNvPicPr preferRelativeResize="0"/>
          <p:nvPr/>
        </p:nvPicPr>
        <p:blipFill>
          <a:blip r:embed="rId4">
            <a:alphaModFix/>
          </a:blip>
          <a:stretch>
            <a:fillRect/>
          </a:stretch>
        </p:blipFill>
        <p:spPr>
          <a:xfrm>
            <a:off x="502348" y="5388850"/>
            <a:ext cx="3297952" cy="1142676"/>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 calcmode="lin" valueType="num">
                                      <p:cBhvr additive="base">
                                        <p:cTn id="7" dur="500"/>
                                        <p:tgtEl>
                                          <p:spTgt spid="66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61"/>
                                        </p:tgtEl>
                                        <p:attrNameLst>
                                          <p:attrName>style.visibility</p:attrName>
                                        </p:attrNameLst>
                                      </p:cBhvr>
                                      <p:to>
                                        <p:strVal val="visible"/>
                                      </p:to>
                                    </p:set>
                                    <p:anim calcmode="lin" valueType="num">
                                      <p:cBhvr additive="base">
                                        <p:cTn id="10" dur="500"/>
                                        <p:tgtEl>
                                          <p:spTgt spid="661"/>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62"/>
                                        </p:tgtEl>
                                        <p:attrNameLst>
                                          <p:attrName>style.visibility</p:attrName>
                                        </p:attrNameLst>
                                      </p:cBhvr>
                                      <p:to>
                                        <p:strVal val="visible"/>
                                      </p:to>
                                    </p:set>
                                    <p:animEffect transition="in" filter="fade">
                                      <p:cBhvr>
                                        <p:cTn id="14" dur="500"/>
                                        <p:tgtEl>
                                          <p:spTgt spid="662"/>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664"/>
                                        </p:tgtEl>
                                        <p:attrNameLst>
                                          <p:attrName>style.visibility</p:attrName>
                                        </p:attrNameLst>
                                      </p:cBhvr>
                                      <p:to>
                                        <p:strVal val="visible"/>
                                      </p:to>
                                    </p:set>
                                    <p:anim calcmode="lin" valueType="num">
                                      <p:cBhvr additive="base">
                                        <p:cTn id="18" dur="1000"/>
                                        <p:tgtEl>
                                          <p:spTgt spid="66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663"/>
                                        </p:tgtEl>
                                        <p:attrNameLst>
                                          <p:attrName>style.visibility</p:attrName>
                                        </p:attrNameLst>
                                      </p:cBhvr>
                                      <p:to>
                                        <p:strVal val="visible"/>
                                      </p:to>
                                    </p:set>
                                    <p:anim calcmode="lin" valueType="num">
                                      <p:cBhvr additive="base">
                                        <p:cTn id="21" dur="1000"/>
                                        <p:tgtEl>
                                          <p:spTgt spid="6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4"/>
          <p:cNvSpPr txBox="1"/>
          <p:nvPr/>
        </p:nvSpPr>
        <p:spPr>
          <a:xfrm>
            <a:off x="563539" y="543827"/>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a:solidFill>
                  <a:srgbClr val="1B7390"/>
                </a:solidFill>
                <a:latin typeface="Source Sans Pro"/>
                <a:ea typeface="Source Sans Pro"/>
                <a:cs typeface="Source Sans Pro"/>
                <a:sym typeface="Source Sans Pro"/>
              </a:rPr>
              <a:t>National Science Foundation</a:t>
            </a:r>
            <a:endParaRPr sz="1400" b="1">
              <a:solidFill>
                <a:srgbClr val="1B7390"/>
              </a:solidFill>
              <a:latin typeface="Source Sans Pro"/>
              <a:ea typeface="Source Sans Pro"/>
              <a:cs typeface="Source Sans Pro"/>
              <a:sym typeface="Source Sans Pro"/>
            </a:endParaRPr>
          </a:p>
        </p:txBody>
      </p:sp>
      <p:sp>
        <p:nvSpPr>
          <p:cNvPr id="670" name="Google Shape;670;p94"/>
          <p:cNvSpPr txBox="1"/>
          <p:nvPr/>
        </p:nvSpPr>
        <p:spPr>
          <a:xfrm>
            <a:off x="502338" y="774276"/>
            <a:ext cx="9371400" cy="9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Mid-Atlantic I-Corps Hub</a:t>
            </a:r>
            <a:endParaRPr sz="5750" b="1">
              <a:solidFill>
                <a:srgbClr val="434343"/>
              </a:solidFill>
              <a:latin typeface="Source Sans Pro"/>
              <a:ea typeface="Source Sans Pro"/>
              <a:cs typeface="Source Sans Pro"/>
              <a:sym typeface="Source Sans Pro"/>
            </a:endParaRPr>
          </a:p>
        </p:txBody>
      </p:sp>
      <p:sp>
        <p:nvSpPr>
          <p:cNvPr id="671" name="Google Shape;671;p94"/>
          <p:cNvSpPr txBox="1"/>
          <p:nvPr/>
        </p:nvSpPr>
        <p:spPr>
          <a:xfrm>
            <a:off x="6699700" y="2338875"/>
            <a:ext cx="4857600" cy="3076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a:solidFill>
                  <a:srgbClr val="434343"/>
                </a:solidFill>
                <a:latin typeface="Source Sans Pro"/>
                <a:ea typeface="Source Sans Pro"/>
                <a:cs typeface="Source Sans Pro"/>
                <a:sym typeface="Source Sans Pro"/>
              </a:rPr>
              <a:t>$15M</a:t>
            </a:r>
            <a:r>
              <a:rPr lang="en-US" sz="3600">
                <a:solidFill>
                  <a:srgbClr val="434343"/>
                </a:solidFill>
                <a:latin typeface="Source Sans Pro"/>
                <a:ea typeface="Source Sans Pro"/>
                <a:cs typeface="Source Sans Pro"/>
                <a:sym typeface="Source Sans Pro"/>
              </a:rPr>
              <a:t> initiative to create a </a:t>
            </a:r>
            <a:r>
              <a:rPr lang="en-US" sz="3600" b="1">
                <a:solidFill>
                  <a:srgbClr val="434343"/>
                </a:solidFill>
                <a:latin typeface="Source Sans Pro"/>
                <a:ea typeface="Source Sans Pro"/>
                <a:cs typeface="Source Sans Pro"/>
                <a:sym typeface="Source Sans Pro"/>
              </a:rPr>
              <a:t>diverse, inclusive innovation ecosystem</a:t>
            </a:r>
            <a:r>
              <a:rPr lang="en-US" sz="3600">
                <a:solidFill>
                  <a:srgbClr val="434343"/>
                </a:solidFill>
                <a:latin typeface="Source Sans Pro"/>
                <a:ea typeface="Source Sans Pro"/>
                <a:cs typeface="Source Sans Pro"/>
                <a:sym typeface="Source Sans Pro"/>
              </a:rPr>
              <a:t> in the United States</a:t>
            </a:r>
            <a:endParaRPr sz="3600">
              <a:solidFill>
                <a:srgbClr val="434343"/>
              </a:solidFill>
              <a:latin typeface="Source Sans Pro"/>
              <a:ea typeface="Source Sans Pro"/>
              <a:cs typeface="Source Sans Pro"/>
              <a:sym typeface="Source Sans Pro"/>
            </a:endParaRPr>
          </a:p>
        </p:txBody>
      </p:sp>
      <p:pic>
        <p:nvPicPr>
          <p:cNvPr id="672" name="Google Shape;672;p94"/>
          <p:cNvPicPr preferRelativeResize="0"/>
          <p:nvPr/>
        </p:nvPicPr>
        <p:blipFill>
          <a:blip r:embed="rId3">
            <a:alphaModFix/>
          </a:blip>
          <a:stretch>
            <a:fillRect/>
          </a:stretch>
        </p:blipFill>
        <p:spPr>
          <a:xfrm>
            <a:off x="0" y="1892900"/>
            <a:ext cx="6421750" cy="4963698"/>
          </a:xfrm>
          <a:prstGeom prst="rect">
            <a:avLst/>
          </a:prstGeom>
          <a:noFill/>
          <a:ln>
            <a:noFill/>
          </a:ln>
        </p:spPr>
      </p:pic>
      <p:pic>
        <p:nvPicPr>
          <p:cNvPr id="673" name="Google Shape;673;p94"/>
          <p:cNvPicPr preferRelativeResize="0"/>
          <p:nvPr/>
        </p:nvPicPr>
        <p:blipFill>
          <a:blip r:embed="rId4">
            <a:alphaModFix/>
          </a:blip>
          <a:stretch>
            <a:fillRect/>
          </a:stretch>
        </p:blipFill>
        <p:spPr>
          <a:xfrm>
            <a:off x="6881996" y="4897903"/>
            <a:ext cx="4675304" cy="140260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9"/>
                                        </p:tgtEl>
                                        <p:attrNameLst>
                                          <p:attrName>style.visibility</p:attrName>
                                        </p:attrNameLst>
                                      </p:cBhvr>
                                      <p:to>
                                        <p:strVal val="visible"/>
                                      </p:to>
                                    </p:set>
                                    <p:anim calcmode="lin" valueType="num">
                                      <p:cBhvr additive="base">
                                        <p:cTn id="7" dur="500"/>
                                        <p:tgtEl>
                                          <p:spTgt spid="66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70"/>
                                        </p:tgtEl>
                                        <p:attrNameLst>
                                          <p:attrName>style.visibility</p:attrName>
                                        </p:attrNameLst>
                                      </p:cBhvr>
                                      <p:to>
                                        <p:strVal val="visible"/>
                                      </p:to>
                                    </p:set>
                                    <p:anim calcmode="lin" valueType="num">
                                      <p:cBhvr additive="base">
                                        <p:cTn id="10" dur="500"/>
                                        <p:tgtEl>
                                          <p:spTgt spid="670"/>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71"/>
                                        </p:tgtEl>
                                        <p:attrNameLst>
                                          <p:attrName>style.visibility</p:attrName>
                                        </p:attrNameLst>
                                      </p:cBhvr>
                                      <p:to>
                                        <p:strVal val="visible"/>
                                      </p:to>
                                    </p:set>
                                    <p:animEffect transition="in" filter="fade">
                                      <p:cBhvr>
                                        <p:cTn id="14" dur="500"/>
                                        <p:tgtEl>
                                          <p:spTgt spid="671"/>
                                        </p:tgtEl>
                                      </p:cBhvr>
                                    </p:animEffect>
                                  </p:childTnLst>
                                </p:cTn>
                              </p:par>
                              <p:par>
                                <p:cTn id="15" presetID="10" presetClass="entr" presetSubtype="0" fill="hold" nodeType="withEffect">
                                  <p:stCondLst>
                                    <p:cond delay="0"/>
                                  </p:stCondLst>
                                  <p:childTnLst>
                                    <p:set>
                                      <p:cBhvr>
                                        <p:cTn id="16" dur="1" fill="hold">
                                          <p:stCondLst>
                                            <p:cond delay="0"/>
                                          </p:stCondLst>
                                        </p:cTn>
                                        <p:tgtEl>
                                          <p:spTgt spid="672"/>
                                        </p:tgtEl>
                                        <p:attrNameLst>
                                          <p:attrName>style.visibility</p:attrName>
                                        </p:attrNameLst>
                                      </p:cBhvr>
                                      <p:to>
                                        <p:strVal val="visible"/>
                                      </p:to>
                                    </p:set>
                                    <p:animEffect transition="in" filter="fade">
                                      <p:cBhvr>
                                        <p:cTn id="17" dur="1000"/>
                                        <p:tgtEl>
                                          <p:spTgt spid="672"/>
                                        </p:tgtEl>
                                      </p:cBhvr>
                                    </p:animEffect>
                                  </p:childTnLst>
                                </p:cTn>
                              </p:par>
                              <p:par>
                                <p:cTn id="18" presetID="2" presetClass="entr" presetSubtype="4" fill="hold" nodeType="withEffect">
                                  <p:stCondLst>
                                    <p:cond delay="0"/>
                                  </p:stCondLst>
                                  <p:childTnLst>
                                    <p:set>
                                      <p:cBhvr>
                                        <p:cTn id="19" dur="1" fill="hold">
                                          <p:stCondLst>
                                            <p:cond delay="0"/>
                                          </p:stCondLst>
                                        </p:cTn>
                                        <p:tgtEl>
                                          <p:spTgt spid="673"/>
                                        </p:tgtEl>
                                        <p:attrNameLst>
                                          <p:attrName>style.visibility</p:attrName>
                                        </p:attrNameLst>
                                      </p:cBhvr>
                                      <p:to>
                                        <p:strVal val="visible"/>
                                      </p:to>
                                    </p:set>
                                    <p:anim calcmode="lin" valueType="num">
                                      <p:cBhvr additive="base">
                                        <p:cTn id="20" dur="1000"/>
                                        <p:tgtEl>
                                          <p:spTgt spid="6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5"/>
          <p:cNvSpPr/>
          <p:nvPr/>
        </p:nvSpPr>
        <p:spPr>
          <a:xfrm>
            <a:off x="609600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79" name="Google Shape;679;p95"/>
          <p:cNvPicPr preferRelativeResize="0">
            <a:picLocks noGrp="1"/>
          </p:cNvPicPr>
          <p:nvPr>
            <p:ph type="pic" idx="2"/>
          </p:nvPr>
        </p:nvPicPr>
        <p:blipFill rotWithShape="1">
          <a:blip r:embed="rId3">
            <a:alphaModFix/>
          </a:blip>
          <a:srcRect t="10599" b="10591"/>
          <a:stretch/>
        </p:blipFill>
        <p:spPr>
          <a:xfrm>
            <a:off x="359790" y="332295"/>
            <a:ext cx="11472300" cy="6193500"/>
          </a:xfrm>
          <a:prstGeom prst="rect">
            <a:avLst/>
          </a:prstGeom>
          <a:solidFill>
            <a:srgbClr val="F7F7F7"/>
          </a:solidFill>
          <a:ln>
            <a:noFill/>
          </a:ln>
        </p:spPr>
      </p:pic>
      <p:sp>
        <p:nvSpPr>
          <p:cNvPr id="680" name="Google Shape;680;p95"/>
          <p:cNvSpPr/>
          <p:nvPr/>
        </p:nvSpPr>
        <p:spPr>
          <a:xfrm>
            <a:off x="2643690" y="2089701"/>
            <a:ext cx="6913500" cy="26787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IMPACTFUL</a:t>
            </a:r>
            <a:endParaRPr/>
          </a:p>
          <a:p>
            <a:pPr marL="0" marR="0" lvl="0" indent="0" algn="ctr"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INITIATIVES</a:t>
            </a:r>
            <a:endParaRPr sz="1800" b="1">
              <a:solidFill>
                <a:schemeClr val="dk1"/>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additive="base">
                                        <p:cTn id="7" dur="500"/>
                                        <p:tgtEl>
                                          <p:spTgt spid="67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79"/>
                                        </p:tgtEl>
                                        <p:attrNameLst>
                                          <p:attrName>style.visibility</p:attrName>
                                        </p:attrNameLst>
                                      </p:cBhvr>
                                      <p:to>
                                        <p:strVal val="visible"/>
                                      </p:to>
                                    </p:set>
                                    <p:anim calcmode="lin" valueType="num">
                                      <p:cBhvr additive="base">
                                        <p:cTn id="11" dur="500"/>
                                        <p:tgtEl>
                                          <p:spTgt spid="679"/>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0"/>
                                        </p:tgtEl>
                                        <p:attrNameLst>
                                          <p:attrName>style.visibility</p:attrName>
                                        </p:attrNameLst>
                                      </p:cBhvr>
                                      <p:to>
                                        <p:strVal val="visible"/>
                                      </p:to>
                                    </p:set>
                                    <p:animEffect transition="in" filter="fade">
                                      <p:cBhvr>
                                        <p:cTn id="15" dur="500"/>
                                        <p:tgtEl>
                                          <p:spTgt spid="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6"/>
          <p:cNvSpPr txBox="1"/>
          <p:nvPr/>
        </p:nvSpPr>
        <p:spPr>
          <a:xfrm>
            <a:off x="502339" y="543827"/>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a:solidFill>
                  <a:srgbClr val="CC0000"/>
                </a:solidFill>
                <a:latin typeface="Source Sans Pro"/>
                <a:ea typeface="Source Sans Pro"/>
                <a:cs typeface="Source Sans Pro"/>
                <a:sym typeface="Source Sans Pro"/>
              </a:rPr>
              <a:t>Funding for Software Prototype Development</a:t>
            </a:r>
            <a:endParaRPr sz="1400" b="1">
              <a:solidFill>
                <a:srgbClr val="CC0000"/>
              </a:solidFill>
              <a:latin typeface="Source Sans Pro"/>
              <a:ea typeface="Source Sans Pro"/>
              <a:cs typeface="Source Sans Pro"/>
              <a:sym typeface="Source Sans Pro"/>
            </a:endParaRPr>
          </a:p>
        </p:txBody>
      </p:sp>
      <p:sp>
        <p:nvSpPr>
          <p:cNvPr id="686" name="Google Shape;686;p96"/>
          <p:cNvSpPr txBox="1"/>
          <p:nvPr/>
        </p:nvSpPr>
        <p:spPr>
          <a:xfrm>
            <a:off x="502338" y="774276"/>
            <a:ext cx="9371400" cy="9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Sweat Equity Challenge</a:t>
            </a:r>
            <a:endParaRPr>
              <a:solidFill>
                <a:srgbClr val="434343"/>
              </a:solidFill>
            </a:endParaRPr>
          </a:p>
        </p:txBody>
      </p:sp>
      <p:grpSp>
        <p:nvGrpSpPr>
          <p:cNvPr id="687" name="Google Shape;687;p96"/>
          <p:cNvGrpSpPr/>
          <p:nvPr/>
        </p:nvGrpSpPr>
        <p:grpSpPr>
          <a:xfrm>
            <a:off x="935580" y="3132097"/>
            <a:ext cx="2743131" cy="784752"/>
            <a:chOff x="701702" y="2634888"/>
            <a:chExt cx="2057400" cy="588579"/>
          </a:xfrm>
        </p:grpSpPr>
        <p:sp>
          <p:nvSpPr>
            <p:cNvPr id="688" name="Google Shape;688;p96"/>
            <p:cNvSpPr/>
            <p:nvPr/>
          </p:nvSpPr>
          <p:spPr>
            <a:xfrm>
              <a:off x="701702" y="2766267"/>
              <a:ext cx="2057400" cy="457200"/>
            </a:xfrm>
            <a:prstGeom prst="roundRect">
              <a:avLst>
                <a:gd name="adj" fmla="val 50000"/>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689" name="Google Shape;689;p96"/>
            <p:cNvSpPr txBox="1"/>
            <p:nvPr/>
          </p:nvSpPr>
          <p:spPr>
            <a:xfrm>
              <a:off x="965587" y="2865061"/>
              <a:ext cx="1524300" cy="275400"/>
            </a:xfrm>
            <a:prstGeom prst="rect">
              <a:avLst/>
            </a:prstGeom>
            <a:solidFill>
              <a:srgbClr val="CC0000"/>
            </a:solidFill>
            <a:ln>
              <a:noFill/>
            </a:ln>
          </p:spPr>
          <p:txBody>
            <a:bodyPr spcFirstLastPara="1" wrap="square" lIns="121900" tIns="60950" rIns="121900" bIns="60950" anchor="t" anchorCtr="0">
              <a:noAutofit/>
            </a:bodyPr>
            <a:lstStyle/>
            <a:p>
              <a:pPr marL="0" marR="0" lvl="0" indent="0" algn="ctr" rtl="0">
                <a:spcBef>
                  <a:spcPts val="0"/>
                </a:spcBef>
                <a:spcAft>
                  <a:spcPts val="0"/>
                </a:spcAft>
                <a:buClr>
                  <a:schemeClr val="lt1"/>
                </a:buClr>
                <a:buFont typeface="Arial"/>
                <a:buNone/>
              </a:pPr>
              <a:r>
                <a:rPr lang="en-US" sz="1467" b="1">
                  <a:solidFill>
                    <a:schemeClr val="lt1"/>
                  </a:solidFill>
                  <a:latin typeface="Source Sans Pro"/>
                  <a:ea typeface="Source Sans Pro"/>
                  <a:cs typeface="Source Sans Pro"/>
                  <a:sym typeface="Source Sans Pro"/>
                </a:rPr>
                <a:t>JAN 23 - FEB 9</a:t>
              </a:r>
              <a:endParaRPr sz="1067" b="1">
                <a:solidFill>
                  <a:schemeClr val="lt1"/>
                </a:solidFill>
                <a:latin typeface="Source Sans Pro"/>
                <a:ea typeface="Source Sans Pro"/>
                <a:cs typeface="Source Sans Pro"/>
                <a:sym typeface="Source Sans Pro"/>
              </a:endParaRPr>
            </a:p>
          </p:txBody>
        </p:sp>
        <p:sp>
          <p:nvSpPr>
            <p:cNvPr id="690" name="Google Shape;690;p96"/>
            <p:cNvSpPr/>
            <p:nvPr/>
          </p:nvSpPr>
          <p:spPr>
            <a:xfrm>
              <a:off x="1651537" y="2634888"/>
              <a:ext cx="152400" cy="131400"/>
            </a:xfrm>
            <a:prstGeom prst="triangle">
              <a:avLst>
                <a:gd name="adj" fmla="val 50000"/>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grpSp>
      <p:grpSp>
        <p:nvGrpSpPr>
          <p:cNvPr id="691" name="Google Shape;691;p96"/>
          <p:cNvGrpSpPr/>
          <p:nvPr/>
        </p:nvGrpSpPr>
        <p:grpSpPr>
          <a:xfrm>
            <a:off x="3407784" y="3307266"/>
            <a:ext cx="2743131" cy="787501"/>
            <a:chOff x="2555902" y="2766267"/>
            <a:chExt cx="2057400" cy="590641"/>
          </a:xfrm>
        </p:grpSpPr>
        <p:sp>
          <p:nvSpPr>
            <p:cNvPr id="692" name="Google Shape;692;p96"/>
            <p:cNvSpPr/>
            <p:nvPr/>
          </p:nvSpPr>
          <p:spPr>
            <a:xfrm>
              <a:off x="2555902" y="2766267"/>
              <a:ext cx="2057400" cy="457200"/>
            </a:xfrm>
            <a:prstGeom prst="roundRect">
              <a:avLst>
                <a:gd name="adj" fmla="val 50000"/>
              </a:avLst>
            </a:prstGeom>
            <a:solidFill>
              <a:srgbClr val="D149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693" name="Google Shape;693;p96"/>
            <p:cNvSpPr txBox="1"/>
            <p:nvPr/>
          </p:nvSpPr>
          <p:spPr>
            <a:xfrm>
              <a:off x="2818479" y="2865061"/>
              <a:ext cx="1524300" cy="275400"/>
            </a:xfrm>
            <a:prstGeom prst="rect">
              <a:avLst/>
            </a:prstGeom>
            <a:solidFill>
              <a:srgbClr val="D14905"/>
            </a:solidFill>
            <a:ln>
              <a:noFill/>
            </a:ln>
          </p:spPr>
          <p:txBody>
            <a:bodyPr spcFirstLastPara="1" wrap="square" lIns="121900" tIns="60950" rIns="121900" bIns="60950" anchor="t" anchorCtr="0">
              <a:noAutofit/>
            </a:bodyPr>
            <a:lstStyle/>
            <a:p>
              <a:pPr marL="0" marR="0" lvl="0" indent="0" algn="ctr" rtl="0">
                <a:spcBef>
                  <a:spcPts val="0"/>
                </a:spcBef>
                <a:spcAft>
                  <a:spcPts val="0"/>
                </a:spcAft>
                <a:buClr>
                  <a:schemeClr val="lt1"/>
                </a:buClr>
                <a:buFont typeface="Arial"/>
                <a:buNone/>
              </a:pPr>
              <a:r>
                <a:rPr lang="en-US" sz="1467" b="1">
                  <a:solidFill>
                    <a:schemeClr val="lt1"/>
                  </a:solidFill>
                  <a:latin typeface="Source Sans Pro"/>
                  <a:ea typeface="Source Sans Pro"/>
                  <a:cs typeface="Source Sans Pro"/>
                  <a:sym typeface="Source Sans Pro"/>
                </a:rPr>
                <a:t>FEB - MAR</a:t>
              </a:r>
              <a:endParaRPr sz="1067" b="1">
                <a:solidFill>
                  <a:schemeClr val="lt1"/>
                </a:solidFill>
                <a:latin typeface="Source Sans Pro"/>
                <a:ea typeface="Source Sans Pro"/>
                <a:cs typeface="Source Sans Pro"/>
                <a:sym typeface="Source Sans Pro"/>
              </a:endParaRPr>
            </a:p>
          </p:txBody>
        </p:sp>
        <p:sp>
          <p:nvSpPr>
            <p:cNvPr id="694" name="Google Shape;694;p96"/>
            <p:cNvSpPr/>
            <p:nvPr/>
          </p:nvSpPr>
          <p:spPr>
            <a:xfrm rot="10800000" flipH="1">
              <a:off x="3505049" y="3225508"/>
              <a:ext cx="152400" cy="131400"/>
            </a:xfrm>
            <a:prstGeom prst="triangle">
              <a:avLst>
                <a:gd name="adj" fmla="val 50000"/>
              </a:avLst>
            </a:prstGeom>
            <a:solidFill>
              <a:srgbClr val="D149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grpSp>
      <p:sp>
        <p:nvSpPr>
          <p:cNvPr id="695" name="Google Shape;695;p96"/>
          <p:cNvSpPr txBox="1"/>
          <p:nvPr/>
        </p:nvSpPr>
        <p:spPr>
          <a:xfrm>
            <a:off x="1008141" y="2098803"/>
            <a:ext cx="2598000" cy="1089600"/>
          </a:xfrm>
          <a:prstGeom prst="rect">
            <a:avLst/>
          </a:prstGeom>
          <a:noFill/>
          <a:ln>
            <a:noFill/>
          </a:ln>
        </p:spPr>
        <p:txBody>
          <a:bodyPr spcFirstLastPara="1" wrap="square" lIns="121900" tIns="60950" rIns="121900" bIns="60950" anchor="t" anchorCtr="0">
            <a:noAutofit/>
          </a:bodyPr>
          <a:lstStyle/>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Review of Submissions</a:t>
            </a:r>
            <a:endParaRPr sz="2100" b="1">
              <a:solidFill>
                <a:srgbClr val="434343"/>
              </a:solidFill>
              <a:latin typeface="Source Sans Pro"/>
              <a:ea typeface="Source Sans Pro"/>
              <a:cs typeface="Source Sans Pro"/>
              <a:sym typeface="Source Sans Pro"/>
            </a:endParaRPr>
          </a:p>
        </p:txBody>
      </p:sp>
      <p:sp>
        <p:nvSpPr>
          <p:cNvPr id="696" name="Google Shape;696;p96"/>
          <p:cNvSpPr txBox="1"/>
          <p:nvPr/>
        </p:nvSpPr>
        <p:spPr>
          <a:xfrm>
            <a:off x="3475114" y="4173376"/>
            <a:ext cx="2598000" cy="1089600"/>
          </a:xfrm>
          <a:prstGeom prst="rect">
            <a:avLst/>
          </a:prstGeom>
          <a:noFill/>
          <a:ln>
            <a:noFill/>
          </a:ln>
        </p:spPr>
        <p:txBody>
          <a:bodyPr spcFirstLastPara="1" wrap="square" lIns="121900" tIns="60950" rIns="121900" bIns="60950" anchor="t" anchorCtr="0">
            <a:noAutofit/>
          </a:bodyPr>
          <a:lstStyle/>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I-Corps Market Validation Begins</a:t>
            </a:r>
            <a:endParaRPr sz="2100" b="1">
              <a:solidFill>
                <a:srgbClr val="434343"/>
              </a:solidFill>
              <a:latin typeface="Source Sans Pro"/>
              <a:ea typeface="Source Sans Pro"/>
              <a:cs typeface="Source Sans Pro"/>
              <a:sym typeface="Source Sans Pro"/>
            </a:endParaRPr>
          </a:p>
        </p:txBody>
      </p:sp>
      <p:sp>
        <p:nvSpPr>
          <p:cNvPr id="697" name="Google Shape;697;p96"/>
          <p:cNvSpPr txBox="1"/>
          <p:nvPr/>
        </p:nvSpPr>
        <p:spPr>
          <a:xfrm>
            <a:off x="8424945" y="4173368"/>
            <a:ext cx="2598000" cy="1089600"/>
          </a:xfrm>
          <a:prstGeom prst="rect">
            <a:avLst/>
          </a:prstGeom>
          <a:noFill/>
          <a:ln>
            <a:noFill/>
          </a:ln>
        </p:spPr>
        <p:txBody>
          <a:bodyPr spcFirstLastPara="1" wrap="square" lIns="121900" tIns="60950" rIns="121900" bIns="60950" anchor="t" anchorCtr="0">
            <a:noAutofit/>
          </a:bodyPr>
          <a:lstStyle/>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Startup </a:t>
            </a:r>
            <a:endParaRPr sz="2100" b="1">
              <a:solidFill>
                <a:srgbClr val="434343"/>
              </a:solidFill>
              <a:latin typeface="Source Sans Pro"/>
              <a:ea typeface="Source Sans Pro"/>
              <a:cs typeface="Source Sans Pro"/>
              <a:sym typeface="Source Sans Pro"/>
            </a:endParaRPr>
          </a:p>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Launch</a:t>
            </a:r>
            <a:endParaRPr sz="2100" b="1">
              <a:solidFill>
                <a:srgbClr val="434343"/>
              </a:solidFill>
              <a:latin typeface="Source Sans Pro"/>
              <a:ea typeface="Source Sans Pro"/>
              <a:cs typeface="Source Sans Pro"/>
              <a:sym typeface="Source Sans Pro"/>
            </a:endParaRPr>
          </a:p>
        </p:txBody>
      </p:sp>
      <p:sp>
        <p:nvSpPr>
          <p:cNvPr id="698" name="Google Shape;698;p96"/>
          <p:cNvSpPr txBox="1"/>
          <p:nvPr/>
        </p:nvSpPr>
        <p:spPr>
          <a:xfrm>
            <a:off x="5716123" y="2048025"/>
            <a:ext cx="2993100" cy="1089600"/>
          </a:xfrm>
          <a:prstGeom prst="rect">
            <a:avLst/>
          </a:prstGeom>
          <a:noFill/>
          <a:ln>
            <a:noFill/>
          </a:ln>
        </p:spPr>
        <p:txBody>
          <a:bodyPr spcFirstLastPara="1" wrap="square" lIns="121900" tIns="60950" rIns="121900" bIns="60950" anchor="t" anchorCtr="0">
            <a:noAutofit/>
          </a:bodyPr>
          <a:lstStyle/>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Prototype Development Begins</a:t>
            </a:r>
            <a:endParaRPr sz="2100" b="1">
              <a:solidFill>
                <a:srgbClr val="434343"/>
              </a:solidFill>
              <a:latin typeface="Source Sans Pro"/>
              <a:ea typeface="Source Sans Pro"/>
              <a:cs typeface="Source Sans Pro"/>
              <a:sym typeface="Source Sans Pro"/>
            </a:endParaRPr>
          </a:p>
        </p:txBody>
      </p:sp>
      <p:sp>
        <p:nvSpPr>
          <p:cNvPr id="699" name="Google Shape;699;p96"/>
          <p:cNvSpPr txBox="1"/>
          <p:nvPr/>
        </p:nvSpPr>
        <p:spPr>
          <a:xfrm>
            <a:off x="1387840" y="3916845"/>
            <a:ext cx="1693500" cy="12312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chemeClr val="accent2"/>
              </a:buClr>
              <a:buFont typeface="Source Sans Pro"/>
              <a:buNone/>
            </a:pPr>
            <a:r>
              <a:rPr lang="en-US" sz="7200" b="1">
                <a:solidFill>
                  <a:srgbClr val="CC0000"/>
                </a:solidFill>
                <a:latin typeface="Source Sans Pro"/>
                <a:ea typeface="Source Sans Pro"/>
                <a:cs typeface="Source Sans Pro"/>
                <a:sym typeface="Source Sans Pro"/>
              </a:rPr>
              <a:t>01</a:t>
            </a:r>
            <a:endParaRPr>
              <a:solidFill>
                <a:srgbClr val="CC0000"/>
              </a:solidFill>
            </a:endParaRPr>
          </a:p>
        </p:txBody>
      </p:sp>
      <p:sp>
        <p:nvSpPr>
          <p:cNvPr id="700" name="Google Shape;700;p96"/>
          <p:cNvSpPr txBox="1"/>
          <p:nvPr/>
        </p:nvSpPr>
        <p:spPr>
          <a:xfrm>
            <a:off x="6365916" y="3916845"/>
            <a:ext cx="1693500" cy="12312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chemeClr val="accent4"/>
              </a:buClr>
              <a:buFont typeface="Source Sans Pro"/>
              <a:buNone/>
            </a:pPr>
            <a:r>
              <a:rPr lang="en-US" sz="7200" b="1">
                <a:solidFill>
                  <a:srgbClr val="6F7D1C"/>
                </a:solidFill>
                <a:latin typeface="Source Sans Pro"/>
                <a:ea typeface="Source Sans Pro"/>
                <a:cs typeface="Source Sans Pro"/>
                <a:sym typeface="Source Sans Pro"/>
              </a:rPr>
              <a:t>03</a:t>
            </a:r>
            <a:endParaRPr>
              <a:solidFill>
                <a:srgbClr val="6F7D1C"/>
              </a:solidFill>
            </a:endParaRPr>
          </a:p>
        </p:txBody>
      </p:sp>
      <p:sp>
        <p:nvSpPr>
          <p:cNvPr id="701" name="Google Shape;701;p96"/>
          <p:cNvSpPr txBox="1"/>
          <p:nvPr/>
        </p:nvSpPr>
        <p:spPr>
          <a:xfrm>
            <a:off x="3926712" y="2048032"/>
            <a:ext cx="1693500" cy="12312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chemeClr val="accent3"/>
              </a:buClr>
              <a:buFont typeface="Source Sans Pro"/>
              <a:buNone/>
            </a:pPr>
            <a:r>
              <a:rPr lang="en-US" sz="7200" b="1">
                <a:solidFill>
                  <a:srgbClr val="D14905"/>
                </a:solidFill>
                <a:latin typeface="Source Sans Pro"/>
                <a:ea typeface="Source Sans Pro"/>
                <a:cs typeface="Source Sans Pro"/>
                <a:sym typeface="Source Sans Pro"/>
              </a:rPr>
              <a:t>02</a:t>
            </a:r>
            <a:endParaRPr>
              <a:solidFill>
                <a:srgbClr val="D14905"/>
              </a:solidFill>
            </a:endParaRPr>
          </a:p>
        </p:txBody>
      </p:sp>
      <p:sp>
        <p:nvSpPr>
          <p:cNvPr id="702" name="Google Shape;702;p96"/>
          <p:cNvSpPr txBox="1"/>
          <p:nvPr/>
        </p:nvSpPr>
        <p:spPr>
          <a:xfrm>
            <a:off x="8877208" y="2048032"/>
            <a:ext cx="1693500" cy="12312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chemeClr val="accent5"/>
              </a:buClr>
              <a:buFont typeface="Source Sans Pro"/>
              <a:buNone/>
            </a:pPr>
            <a:r>
              <a:rPr lang="en-US" sz="7200" b="1">
                <a:solidFill>
                  <a:srgbClr val="4156A1"/>
                </a:solidFill>
                <a:latin typeface="Source Sans Pro"/>
                <a:ea typeface="Source Sans Pro"/>
                <a:cs typeface="Source Sans Pro"/>
                <a:sym typeface="Source Sans Pro"/>
              </a:rPr>
              <a:t>04</a:t>
            </a:r>
            <a:endParaRPr>
              <a:solidFill>
                <a:srgbClr val="4156A1"/>
              </a:solidFill>
            </a:endParaRPr>
          </a:p>
        </p:txBody>
      </p:sp>
      <p:grpSp>
        <p:nvGrpSpPr>
          <p:cNvPr id="703" name="Google Shape;703;p96"/>
          <p:cNvGrpSpPr/>
          <p:nvPr/>
        </p:nvGrpSpPr>
        <p:grpSpPr>
          <a:xfrm>
            <a:off x="5879989" y="3132097"/>
            <a:ext cx="2743131" cy="784752"/>
            <a:chOff x="4410102" y="2634888"/>
            <a:chExt cx="2057400" cy="588579"/>
          </a:xfrm>
        </p:grpSpPr>
        <p:sp>
          <p:nvSpPr>
            <p:cNvPr id="704" name="Google Shape;704;p96"/>
            <p:cNvSpPr/>
            <p:nvPr/>
          </p:nvSpPr>
          <p:spPr>
            <a:xfrm>
              <a:off x="4410102" y="2766267"/>
              <a:ext cx="2057400" cy="457200"/>
            </a:xfrm>
            <a:prstGeom prst="roundRect">
              <a:avLst>
                <a:gd name="adj" fmla="val 50000"/>
              </a:avLst>
            </a:prstGeom>
            <a:solidFill>
              <a:srgbClr val="6F7D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705" name="Google Shape;705;p96"/>
            <p:cNvSpPr/>
            <p:nvPr/>
          </p:nvSpPr>
          <p:spPr>
            <a:xfrm>
              <a:off x="5299252" y="2634888"/>
              <a:ext cx="152400" cy="131400"/>
            </a:xfrm>
            <a:prstGeom prst="triangle">
              <a:avLst>
                <a:gd name="adj" fmla="val 50000"/>
              </a:avLst>
            </a:prstGeom>
            <a:solidFill>
              <a:srgbClr val="6F7D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706" name="Google Shape;706;p96"/>
            <p:cNvSpPr txBox="1"/>
            <p:nvPr/>
          </p:nvSpPr>
          <p:spPr>
            <a:xfrm>
              <a:off x="4649537" y="2855038"/>
              <a:ext cx="1470900" cy="275400"/>
            </a:xfrm>
            <a:prstGeom prst="rect">
              <a:avLst/>
            </a:prstGeom>
            <a:solidFill>
              <a:srgbClr val="6F7D1C"/>
            </a:solidFill>
            <a:ln>
              <a:noFill/>
            </a:ln>
          </p:spPr>
          <p:txBody>
            <a:bodyPr spcFirstLastPara="1" wrap="square" lIns="121900" tIns="60950" rIns="121900" bIns="60950" anchor="t" anchorCtr="0">
              <a:noAutofit/>
            </a:bodyPr>
            <a:lstStyle/>
            <a:p>
              <a:pPr marL="0" marR="0" lvl="0" indent="0" algn="ctr" rtl="0">
                <a:spcBef>
                  <a:spcPts val="0"/>
                </a:spcBef>
                <a:spcAft>
                  <a:spcPts val="0"/>
                </a:spcAft>
                <a:buClr>
                  <a:schemeClr val="lt1"/>
                </a:buClr>
                <a:buFont typeface="Arial"/>
                <a:buNone/>
              </a:pPr>
              <a:r>
                <a:rPr lang="en-US" sz="1467" b="1">
                  <a:solidFill>
                    <a:schemeClr val="lt1"/>
                  </a:solidFill>
                  <a:latin typeface="Source Sans Pro"/>
                  <a:ea typeface="Source Sans Pro"/>
                  <a:cs typeface="Source Sans Pro"/>
                  <a:sym typeface="Source Sans Pro"/>
                </a:rPr>
                <a:t>MAY</a:t>
              </a:r>
              <a:endParaRPr sz="1067" b="1">
                <a:solidFill>
                  <a:schemeClr val="lt1"/>
                </a:solidFill>
                <a:latin typeface="Source Sans Pro"/>
                <a:ea typeface="Source Sans Pro"/>
                <a:cs typeface="Source Sans Pro"/>
                <a:sym typeface="Source Sans Pro"/>
              </a:endParaRPr>
            </a:p>
          </p:txBody>
        </p:sp>
      </p:grpSp>
      <p:grpSp>
        <p:nvGrpSpPr>
          <p:cNvPr id="707" name="Google Shape;707;p96"/>
          <p:cNvGrpSpPr/>
          <p:nvPr/>
        </p:nvGrpSpPr>
        <p:grpSpPr>
          <a:xfrm>
            <a:off x="8352194" y="3307266"/>
            <a:ext cx="2743131" cy="787501"/>
            <a:chOff x="6264302" y="2766267"/>
            <a:chExt cx="2057400" cy="590641"/>
          </a:xfrm>
        </p:grpSpPr>
        <p:sp>
          <p:nvSpPr>
            <p:cNvPr id="708" name="Google Shape;708;p96"/>
            <p:cNvSpPr/>
            <p:nvPr/>
          </p:nvSpPr>
          <p:spPr>
            <a:xfrm>
              <a:off x="6264302" y="2766267"/>
              <a:ext cx="2057400" cy="457200"/>
            </a:xfrm>
            <a:prstGeom prst="roundRect">
              <a:avLst>
                <a:gd name="adj" fmla="val 50000"/>
              </a:avLst>
            </a:prstGeom>
            <a:solidFill>
              <a:srgbClr val="415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709" name="Google Shape;709;p96"/>
            <p:cNvSpPr txBox="1"/>
            <p:nvPr/>
          </p:nvSpPr>
          <p:spPr>
            <a:xfrm>
              <a:off x="6544114" y="2865061"/>
              <a:ext cx="1524300" cy="275400"/>
            </a:xfrm>
            <a:prstGeom prst="rect">
              <a:avLst/>
            </a:prstGeom>
            <a:solidFill>
              <a:srgbClr val="4156A1"/>
            </a:solidFill>
            <a:ln>
              <a:noFill/>
            </a:ln>
          </p:spPr>
          <p:txBody>
            <a:bodyPr spcFirstLastPara="1" wrap="square" lIns="121900" tIns="60950" rIns="121900" bIns="60950" anchor="t" anchorCtr="0">
              <a:noAutofit/>
            </a:bodyPr>
            <a:lstStyle/>
            <a:p>
              <a:pPr marL="0" marR="0" lvl="0" indent="0" algn="ctr" rtl="0">
                <a:spcBef>
                  <a:spcPts val="0"/>
                </a:spcBef>
                <a:spcAft>
                  <a:spcPts val="0"/>
                </a:spcAft>
                <a:buClr>
                  <a:schemeClr val="lt1"/>
                </a:buClr>
                <a:buFont typeface="Arial"/>
                <a:buNone/>
              </a:pPr>
              <a:r>
                <a:rPr lang="en-US" sz="1467" b="1">
                  <a:solidFill>
                    <a:schemeClr val="lt1"/>
                  </a:solidFill>
                  <a:latin typeface="Source Sans Pro"/>
                  <a:ea typeface="Source Sans Pro"/>
                  <a:cs typeface="Source Sans Pro"/>
                  <a:sym typeface="Source Sans Pro"/>
                </a:rPr>
                <a:t>SEPT</a:t>
              </a:r>
              <a:endParaRPr sz="1067" b="1">
                <a:solidFill>
                  <a:schemeClr val="lt1"/>
                </a:solidFill>
                <a:latin typeface="Source Sans Pro"/>
                <a:ea typeface="Source Sans Pro"/>
                <a:cs typeface="Source Sans Pro"/>
                <a:sym typeface="Source Sans Pro"/>
              </a:endParaRPr>
            </a:p>
          </p:txBody>
        </p:sp>
        <p:sp>
          <p:nvSpPr>
            <p:cNvPr id="710" name="Google Shape;710;p96"/>
            <p:cNvSpPr/>
            <p:nvPr/>
          </p:nvSpPr>
          <p:spPr>
            <a:xfrm rot="10800000" flipH="1">
              <a:off x="7216802" y="3225508"/>
              <a:ext cx="152400" cy="131400"/>
            </a:xfrm>
            <a:prstGeom prst="triangle">
              <a:avLst>
                <a:gd name="adj" fmla="val 50000"/>
              </a:avLst>
            </a:prstGeom>
            <a:solidFill>
              <a:srgbClr val="415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grpSp>
      <p:sp>
        <p:nvSpPr>
          <p:cNvPr id="711" name="Google Shape;711;p96"/>
          <p:cNvSpPr txBox="1"/>
          <p:nvPr/>
        </p:nvSpPr>
        <p:spPr>
          <a:xfrm>
            <a:off x="1016100" y="5646425"/>
            <a:ext cx="10159800" cy="784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600">
                <a:solidFill>
                  <a:srgbClr val="434343"/>
                </a:solidFill>
                <a:latin typeface="Source Sans Pro"/>
                <a:ea typeface="Source Sans Pro"/>
                <a:cs typeface="Source Sans Pro"/>
                <a:sym typeface="Source Sans Pro"/>
              </a:rPr>
              <a:t>From </a:t>
            </a:r>
            <a:r>
              <a:rPr lang="en-US" sz="3600" b="1">
                <a:solidFill>
                  <a:srgbClr val="434343"/>
                </a:solidFill>
                <a:latin typeface="Source Sans Pro"/>
                <a:ea typeface="Source Sans Pro"/>
                <a:cs typeface="Source Sans Pro"/>
                <a:sym typeface="Source Sans Pro"/>
              </a:rPr>
              <a:t>Idea to Startup Launch</a:t>
            </a:r>
            <a:r>
              <a:rPr lang="en-US" sz="3600">
                <a:solidFill>
                  <a:srgbClr val="434343"/>
                </a:solidFill>
                <a:latin typeface="Source Sans Pro"/>
                <a:ea typeface="Source Sans Pro"/>
                <a:cs typeface="Source Sans Pro"/>
                <a:sym typeface="Source Sans Pro"/>
              </a:rPr>
              <a:t> in just </a:t>
            </a:r>
            <a:r>
              <a:rPr lang="en-US" sz="3600" b="1">
                <a:solidFill>
                  <a:srgbClr val="434343"/>
                </a:solidFill>
                <a:latin typeface="Source Sans Pro"/>
                <a:ea typeface="Source Sans Pro"/>
                <a:cs typeface="Source Sans Pro"/>
                <a:sym typeface="Source Sans Pro"/>
              </a:rPr>
              <a:t>9 Months!</a:t>
            </a:r>
            <a:endParaRPr sz="3600">
              <a:solidFill>
                <a:srgbClr val="434343"/>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85"/>
                                        </p:tgtEl>
                                        <p:attrNameLst>
                                          <p:attrName>style.visibility</p:attrName>
                                        </p:attrNameLst>
                                      </p:cBhvr>
                                      <p:to>
                                        <p:strVal val="visible"/>
                                      </p:to>
                                    </p:set>
                                    <p:anim calcmode="lin" valueType="num">
                                      <p:cBhvr additive="base">
                                        <p:cTn id="7" dur="500"/>
                                        <p:tgtEl>
                                          <p:spTgt spid="68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86"/>
                                        </p:tgtEl>
                                        <p:attrNameLst>
                                          <p:attrName>style.visibility</p:attrName>
                                        </p:attrNameLst>
                                      </p:cBhvr>
                                      <p:to>
                                        <p:strVal val="visible"/>
                                      </p:to>
                                    </p:set>
                                    <p:anim calcmode="lin" valueType="num">
                                      <p:cBhvr additive="base">
                                        <p:cTn id="10" dur="500"/>
                                        <p:tgtEl>
                                          <p:spTgt spid="686"/>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699"/>
                                        </p:tgtEl>
                                        <p:attrNameLst>
                                          <p:attrName>style.visibility</p:attrName>
                                        </p:attrNameLst>
                                      </p:cBhvr>
                                      <p:to>
                                        <p:strVal val="visible"/>
                                      </p:to>
                                    </p:set>
                                    <p:animEffect transition="in" filter="fade">
                                      <p:cBhvr>
                                        <p:cTn id="13" dur="500"/>
                                        <p:tgtEl>
                                          <p:spTgt spid="699"/>
                                        </p:tgtEl>
                                      </p:cBhvr>
                                    </p:animEffect>
                                  </p:childTnLst>
                                </p:cTn>
                              </p:par>
                              <p:par>
                                <p:cTn id="14" presetID="10" presetClass="entr" presetSubtype="0" fill="hold" nodeType="withEffect">
                                  <p:stCondLst>
                                    <p:cond delay="0"/>
                                  </p:stCondLst>
                                  <p:childTnLst>
                                    <p:set>
                                      <p:cBhvr>
                                        <p:cTn id="15" dur="1" fill="hold">
                                          <p:stCondLst>
                                            <p:cond delay="0"/>
                                          </p:stCondLst>
                                        </p:cTn>
                                        <p:tgtEl>
                                          <p:spTgt spid="687"/>
                                        </p:tgtEl>
                                        <p:attrNameLst>
                                          <p:attrName>style.visibility</p:attrName>
                                        </p:attrNameLst>
                                      </p:cBhvr>
                                      <p:to>
                                        <p:strVal val="visible"/>
                                      </p:to>
                                    </p:set>
                                    <p:animEffect transition="in" filter="fade">
                                      <p:cBhvr>
                                        <p:cTn id="16" dur="500"/>
                                        <p:tgtEl>
                                          <p:spTgt spid="687"/>
                                        </p:tgtEl>
                                      </p:cBhvr>
                                    </p:animEffect>
                                  </p:childTnLst>
                                </p:cTn>
                              </p:par>
                              <p:par>
                                <p:cTn id="17" presetID="10" presetClass="entr" presetSubtype="0" fill="hold" nodeType="withEffect">
                                  <p:stCondLst>
                                    <p:cond delay="0"/>
                                  </p:stCondLst>
                                  <p:childTnLst>
                                    <p:set>
                                      <p:cBhvr>
                                        <p:cTn id="18" dur="1" fill="hold">
                                          <p:stCondLst>
                                            <p:cond delay="0"/>
                                          </p:stCondLst>
                                        </p:cTn>
                                        <p:tgtEl>
                                          <p:spTgt spid="695"/>
                                        </p:tgtEl>
                                        <p:attrNameLst>
                                          <p:attrName>style.visibility</p:attrName>
                                        </p:attrNameLst>
                                      </p:cBhvr>
                                      <p:to>
                                        <p:strVal val="visible"/>
                                      </p:to>
                                    </p:set>
                                    <p:animEffect transition="in" filter="fade">
                                      <p:cBhvr>
                                        <p:cTn id="19" dur="500"/>
                                        <p:tgtEl>
                                          <p:spTgt spid="69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01"/>
                                        </p:tgtEl>
                                        <p:attrNameLst>
                                          <p:attrName>style.visibility</p:attrName>
                                        </p:attrNameLst>
                                      </p:cBhvr>
                                      <p:to>
                                        <p:strVal val="visible"/>
                                      </p:to>
                                    </p:set>
                                    <p:animEffect transition="in" filter="fade">
                                      <p:cBhvr>
                                        <p:cTn id="23" dur="500"/>
                                        <p:tgtEl>
                                          <p:spTgt spid="701"/>
                                        </p:tgtEl>
                                      </p:cBhvr>
                                    </p:animEffect>
                                  </p:childTnLst>
                                </p:cTn>
                              </p:par>
                              <p:par>
                                <p:cTn id="24" presetID="10" presetClass="entr" presetSubtype="0" fill="hold" nodeType="withEffect">
                                  <p:stCondLst>
                                    <p:cond delay="0"/>
                                  </p:stCondLst>
                                  <p:childTnLst>
                                    <p:set>
                                      <p:cBhvr>
                                        <p:cTn id="25" dur="1" fill="hold">
                                          <p:stCondLst>
                                            <p:cond delay="0"/>
                                          </p:stCondLst>
                                        </p:cTn>
                                        <p:tgtEl>
                                          <p:spTgt spid="691"/>
                                        </p:tgtEl>
                                        <p:attrNameLst>
                                          <p:attrName>style.visibility</p:attrName>
                                        </p:attrNameLst>
                                      </p:cBhvr>
                                      <p:to>
                                        <p:strVal val="visible"/>
                                      </p:to>
                                    </p:set>
                                    <p:animEffect transition="in" filter="fade">
                                      <p:cBhvr>
                                        <p:cTn id="26" dur="500"/>
                                        <p:tgtEl>
                                          <p:spTgt spid="691"/>
                                        </p:tgtEl>
                                      </p:cBhvr>
                                    </p:animEffect>
                                  </p:childTnLst>
                                </p:cTn>
                              </p:par>
                              <p:par>
                                <p:cTn id="27" presetID="10" presetClass="entr" presetSubtype="0" fill="hold" nodeType="withEffect">
                                  <p:stCondLst>
                                    <p:cond delay="0"/>
                                  </p:stCondLst>
                                  <p:childTnLst>
                                    <p:set>
                                      <p:cBhvr>
                                        <p:cTn id="28" dur="1" fill="hold">
                                          <p:stCondLst>
                                            <p:cond delay="0"/>
                                          </p:stCondLst>
                                        </p:cTn>
                                        <p:tgtEl>
                                          <p:spTgt spid="696"/>
                                        </p:tgtEl>
                                        <p:attrNameLst>
                                          <p:attrName>style.visibility</p:attrName>
                                        </p:attrNameLst>
                                      </p:cBhvr>
                                      <p:to>
                                        <p:strVal val="visible"/>
                                      </p:to>
                                    </p:set>
                                    <p:animEffect transition="in" filter="fade">
                                      <p:cBhvr>
                                        <p:cTn id="29" dur="500"/>
                                        <p:tgtEl>
                                          <p:spTgt spid="69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700"/>
                                        </p:tgtEl>
                                        <p:attrNameLst>
                                          <p:attrName>style.visibility</p:attrName>
                                        </p:attrNameLst>
                                      </p:cBhvr>
                                      <p:to>
                                        <p:strVal val="visible"/>
                                      </p:to>
                                    </p:set>
                                    <p:animEffect transition="in" filter="fade">
                                      <p:cBhvr>
                                        <p:cTn id="33" dur="500"/>
                                        <p:tgtEl>
                                          <p:spTgt spid="700"/>
                                        </p:tgtEl>
                                      </p:cBhvr>
                                    </p:animEffect>
                                  </p:childTnLst>
                                </p:cTn>
                              </p:par>
                              <p:par>
                                <p:cTn id="34" presetID="10" presetClass="entr" presetSubtype="0" fill="hold" nodeType="withEffect">
                                  <p:stCondLst>
                                    <p:cond delay="0"/>
                                  </p:stCondLst>
                                  <p:childTnLst>
                                    <p:set>
                                      <p:cBhvr>
                                        <p:cTn id="35" dur="1" fill="hold">
                                          <p:stCondLst>
                                            <p:cond delay="0"/>
                                          </p:stCondLst>
                                        </p:cTn>
                                        <p:tgtEl>
                                          <p:spTgt spid="703"/>
                                        </p:tgtEl>
                                        <p:attrNameLst>
                                          <p:attrName>style.visibility</p:attrName>
                                        </p:attrNameLst>
                                      </p:cBhvr>
                                      <p:to>
                                        <p:strVal val="visible"/>
                                      </p:to>
                                    </p:set>
                                    <p:animEffect transition="in" filter="fade">
                                      <p:cBhvr>
                                        <p:cTn id="36" dur="500"/>
                                        <p:tgtEl>
                                          <p:spTgt spid="703"/>
                                        </p:tgtEl>
                                      </p:cBhvr>
                                    </p:animEffect>
                                  </p:childTnLst>
                                </p:cTn>
                              </p:par>
                              <p:par>
                                <p:cTn id="37" presetID="10" presetClass="entr" presetSubtype="0" fill="hold" nodeType="withEffect">
                                  <p:stCondLst>
                                    <p:cond delay="0"/>
                                  </p:stCondLst>
                                  <p:childTnLst>
                                    <p:set>
                                      <p:cBhvr>
                                        <p:cTn id="38" dur="1" fill="hold">
                                          <p:stCondLst>
                                            <p:cond delay="0"/>
                                          </p:stCondLst>
                                        </p:cTn>
                                        <p:tgtEl>
                                          <p:spTgt spid="698"/>
                                        </p:tgtEl>
                                        <p:attrNameLst>
                                          <p:attrName>style.visibility</p:attrName>
                                        </p:attrNameLst>
                                      </p:cBhvr>
                                      <p:to>
                                        <p:strVal val="visible"/>
                                      </p:to>
                                    </p:set>
                                    <p:animEffect transition="in" filter="fade">
                                      <p:cBhvr>
                                        <p:cTn id="39" dur="500"/>
                                        <p:tgtEl>
                                          <p:spTgt spid="698"/>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702"/>
                                        </p:tgtEl>
                                        <p:attrNameLst>
                                          <p:attrName>style.visibility</p:attrName>
                                        </p:attrNameLst>
                                      </p:cBhvr>
                                      <p:to>
                                        <p:strVal val="visible"/>
                                      </p:to>
                                    </p:set>
                                    <p:animEffect transition="in" filter="fade">
                                      <p:cBhvr>
                                        <p:cTn id="43" dur="500"/>
                                        <p:tgtEl>
                                          <p:spTgt spid="702"/>
                                        </p:tgtEl>
                                      </p:cBhvr>
                                    </p:animEffect>
                                  </p:childTnLst>
                                </p:cTn>
                              </p:par>
                              <p:par>
                                <p:cTn id="44" presetID="10" presetClass="entr" presetSubtype="0" fill="hold" nodeType="withEffect">
                                  <p:stCondLst>
                                    <p:cond delay="0"/>
                                  </p:stCondLst>
                                  <p:childTnLst>
                                    <p:set>
                                      <p:cBhvr>
                                        <p:cTn id="45" dur="1" fill="hold">
                                          <p:stCondLst>
                                            <p:cond delay="0"/>
                                          </p:stCondLst>
                                        </p:cTn>
                                        <p:tgtEl>
                                          <p:spTgt spid="707"/>
                                        </p:tgtEl>
                                        <p:attrNameLst>
                                          <p:attrName>style.visibility</p:attrName>
                                        </p:attrNameLst>
                                      </p:cBhvr>
                                      <p:to>
                                        <p:strVal val="visible"/>
                                      </p:to>
                                    </p:set>
                                    <p:animEffect transition="in" filter="fade">
                                      <p:cBhvr>
                                        <p:cTn id="46" dur="500"/>
                                        <p:tgtEl>
                                          <p:spTgt spid="707"/>
                                        </p:tgtEl>
                                      </p:cBhvr>
                                    </p:animEffect>
                                  </p:childTnLst>
                                </p:cTn>
                              </p:par>
                              <p:par>
                                <p:cTn id="47" presetID="10" presetClass="entr" presetSubtype="0" fill="hold" nodeType="withEffect">
                                  <p:stCondLst>
                                    <p:cond delay="0"/>
                                  </p:stCondLst>
                                  <p:childTnLst>
                                    <p:set>
                                      <p:cBhvr>
                                        <p:cTn id="48" dur="1" fill="hold">
                                          <p:stCondLst>
                                            <p:cond delay="0"/>
                                          </p:stCondLst>
                                        </p:cTn>
                                        <p:tgtEl>
                                          <p:spTgt spid="697"/>
                                        </p:tgtEl>
                                        <p:attrNameLst>
                                          <p:attrName>style.visibility</p:attrName>
                                        </p:attrNameLst>
                                      </p:cBhvr>
                                      <p:to>
                                        <p:strVal val="visible"/>
                                      </p:to>
                                    </p:set>
                                    <p:animEffect transition="in" filter="fade">
                                      <p:cBhvr>
                                        <p:cTn id="49" dur="500"/>
                                        <p:tgtEl>
                                          <p:spTgt spid="697"/>
                                        </p:tgtEl>
                                      </p:cBhvr>
                                    </p:animEffect>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711"/>
                                        </p:tgtEl>
                                        <p:attrNameLst>
                                          <p:attrName>style.visibility</p:attrName>
                                        </p:attrNameLst>
                                      </p:cBhvr>
                                      <p:to>
                                        <p:strVal val="visible"/>
                                      </p:to>
                                    </p:set>
                                    <p:anim calcmode="lin" valueType="num">
                                      <p:cBhvr additive="base">
                                        <p:cTn id="53" dur="1000"/>
                                        <p:tgtEl>
                                          <p:spTgt spid="7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97"/>
          <p:cNvSpPr/>
          <p:nvPr/>
        </p:nvSpPr>
        <p:spPr>
          <a:xfrm>
            <a:off x="610153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717" name="Google Shape;717;p97"/>
          <p:cNvPicPr preferRelativeResize="0">
            <a:picLocks noGrp="1"/>
          </p:cNvPicPr>
          <p:nvPr>
            <p:ph type="pic" idx="2"/>
          </p:nvPr>
        </p:nvPicPr>
        <p:blipFill rotWithShape="1">
          <a:blip r:embed="rId3">
            <a:alphaModFix/>
          </a:blip>
          <a:srcRect l="14167" r="14167"/>
          <a:stretch/>
        </p:blipFill>
        <p:spPr>
          <a:xfrm>
            <a:off x="5193395" y="335217"/>
            <a:ext cx="6656100" cy="6190500"/>
          </a:xfrm>
          <a:prstGeom prst="rect">
            <a:avLst/>
          </a:prstGeom>
          <a:solidFill>
            <a:srgbClr val="F7F7F7"/>
          </a:solidFill>
          <a:ln>
            <a:noFill/>
          </a:ln>
        </p:spPr>
      </p:pic>
      <p:sp>
        <p:nvSpPr>
          <p:cNvPr id="718" name="Google Shape;718;p97"/>
          <p:cNvSpPr txBox="1"/>
          <p:nvPr/>
        </p:nvSpPr>
        <p:spPr>
          <a:xfrm>
            <a:off x="528725" y="2009875"/>
            <a:ext cx="4218900" cy="143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Spark Plug</a:t>
            </a:r>
            <a:endParaRPr sz="5750" b="1">
              <a:solidFill>
                <a:srgbClr val="434343"/>
              </a:solidFill>
              <a:latin typeface="Source Sans Pro"/>
              <a:ea typeface="Source Sans Pro"/>
              <a:cs typeface="Source Sans Pro"/>
              <a:sym typeface="Source Sans Pro"/>
            </a:endParaRPr>
          </a:p>
        </p:txBody>
      </p:sp>
      <p:sp>
        <p:nvSpPr>
          <p:cNvPr id="719" name="Google Shape;719;p97"/>
          <p:cNvSpPr txBox="1"/>
          <p:nvPr/>
        </p:nvSpPr>
        <p:spPr>
          <a:xfrm>
            <a:off x="528725" y="3217975"/>
            <a:ext cx="4394700" cy="3362400"/>
          </a:xfrm>
          <a:prstGeom prst="rect">
            <a:avLst/>
          </a:prstGeom>
          <a:noFill/>
          <a:ln>
            <a:noFill/>
          </a:ln>
        </p:spPr>
        <p:txBody>
          <a:bodyPr spcFirstLastPara="1" wrap="square" lIns="91400" tIns="45700" rIns="91400" bIns="45700" anchor="t" anchorCtr="0">
            <a:noAutofit/>
          </a:bodyPr>
          <a:lstStyle/>
          <a:p>
            <a:pPr marL="457200" lvl="0" indent="-381000" algn="l" rtl="0">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Funds for federal grant writing assistance</a:t>
            </a:r>
            <a:endParaRPr sz="2400">
              <a:solidFill>
                <a:srgbClr val="434343"/>
              </a:solidFill>
              <a:latin typeface="Source Sans Pro"/>
              <a:ea typeface="Source Sans Pro"/>
              <a:cs typeface="Source Sans Pro"/>
              <a:sym typeface="Source Sans Pro"/>
            </a:endParaRPr>
          </a:p>
          <a:p>
            <a:pPr marL="457200" lvl="0" indent="-381000" algn="l" rtl="0">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$138K awarded to 18 startups</a:t>
            </a:r>
            <a:endParaRPr sz="2400">
              <a:solidFill>
                <a:srgbClr val="434343"/>
              </a:solidFill>
              <a:latin typeface="Source Sans Pro"/>
              <a:ea typeface="Source Sans Pro"/>
              <a:cs typeface="Source Sans Pro"/>
              <a:sym typeface="Source Sans Pro"/>
            </a:endParaRPr>
          </a:p>
        </p:txBody>
      </p:sp>
      <p:pic>
        <p:nvPicPr>
          <p:cNvPr id="720" name="Google Shape;720;p97"/>
          <p:cNvPicPr preferRelativeResize="0"/>
          <p:nvPr/>
        </p:nvPicPr>
        <p:blipFill>
          <a:blip r:embed="rId4">
            <a:alphaModFix/>
          </a:blip>
          <a:stretch>
            <a:fillRect/>
          </a:stretch>
        </p:blipFill>
        <p:spPr>
          <a:xfrm>
            <a:off x="453725" y="5488750"/>
            <a:ext cx="2396948" cy="1036974"/>
          </a:xfrm>
          <a:prstGeom prst="rect">
            <a:avLst/>
          </a:prstGeom>
          <a:noFill/>
          <a:ln>
            <a:noFill/>
          </a:ln>
        </p:spPr>
      </p:pic>
      <p:sp>
        <p:nvSpPr>
          <p:cNvPr id="721" name="Google Shape;721;p97"/>
          <p:cNvSpPr txBox="1"/>
          <p:nvPr/>
        </p:nvSpPr>
        <p:spPr>
          <a:xfrm>
            <a:off x="577314" y="1789977"/>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a:solidFill>
                  <a:srgbClr val="CC0000"/>
                </a:solidFill>
                <a:latin typeface="Source Sans Pro"/>
                <a:ea typeface="Source Sans Pro"/>
                <a:cs typeface="Source Sans Pro"/>
                <a:sym typeface="Source Sans Pro"/>
              </a:rPr>
              <a:t>SBIR/STTR</a:t>
            </a:r>
            <a:endParaRPr sz="1400" b="1">
              <a:solidFill>
                <a:srgbClr val="CC0000"/>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6"/>
                                        </p:tgtEl>
                                        <p:attrNameLst>
                                          <p:attrName>style.visibility</p:attrName>
                                        </p:attrNameLst>
                                      </p:cBhvr>
                                      <p:to>
                                        <p:strVal val="visible"/>
                                      </p:to>
                                    </p:set>
                                    <p:anim calcmode="lin" valueType="num">
                                      <p:cBhvr additive="base">
                                        <p:cTn id="7" dur="500"/>
                                        <p:tgtEl>
                                          <p:spTgt spid="71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17"/>
                                        </p:tgtEl>
                                        <p:attrNameLst>
                                          <p:attrName>style.visibility</p:attrName>
                                        </p:attrNameLst>
                                      </p:cBhvr>
                                      <p:to>
                                        <p:strVal val="visible"/>
                                      </p:to>
                                    </p:set>
                                    <p:anim calcmode="lin" valueType="num">
                                      <p:cBhvr additive="base">
                                        <p:cTn id="11" dur="500"/>
                                        <p:tgtEl>
                                          <p:spTgt spid="717"/>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718"/>
                                        </p:tgtEl>
                                        <p:attrNameLst>
                                          <p:attrName>style.visibility</p:attrName>
                                        </p:attrNameLst>
                                      </p:cBhvr>
                                      <p:to>
                                        <p:strVal val="visible"/>
                                      </p:to>
                                    </p:set>
                                    <p:anim calcmode="lin" valueType="num">
                                      <p:cBhvr additive="base">
                                        <p:cTn id="14" dur="500"/>
                                        <p:tgtEl>
                                          <p:spTgt spid="718"/>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719"/>
                                        </p:tgtEl>
                                        <p:attrNameLst>
                                          <p:attrName>style.visibility</p:attrName>
                                        </p:attrNameLst>
                                      </p:cBhvr>
                                      <p:to>
                                        <p:strVal val="visible"/>
                                      </p:to>
                                    </p:set>
                                    <p:anim calcmode="lin" valueType="num">
                                      <p:cBhvr additive="base">
                                        <p:cTn id="17" dur="500"/>
                                        <p:tgtEl>
                                          <p:spTgt spid="719"/>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721"/>
                                        </p:tgtEl>
                                        <p:attrNameLst>
                                          <p:attrName>style.visibility</p:attrName>
                                        </p:attrNameLst>
                                      </p:cBhvr>
                                      <p:to>
                                        <p:strVal val="visible"/>
                                      </p:to>
                                    </p:set>
                                    <p:anim calcmode="lin" valueType="num">
                                      <p:cBhvr additive="base">
                                        <p:cTn id="20" dur="1000"/>
                                        <p:tgtEl>
                                          <p:spTgt spid="721"/>
                                        </p:tgtEl>
                                        <p:attrNameLst>
                                          <p:attrName>ppt_x</p:attrName>
                                        </p:attrNameLst>
                                      </p:cBhvr>
                                      <p:tavLst>
                                        <p:tav tm="0">
                                          <p:val>
                                            <p:strVal val="#ppt_x-1"/>
                                          </p:val>
                                        </p:tav>
                                        <p:tav tm="100000">
                                          <p:val>
                                            <p:strVal val="#ppt_x"/>
                                          </p:val>
                                        </p:tav>
                                      </p:tavLst>
                                    </p:anim>
                                  </p:childTnLst>
                                </p:cTn>
                              </p:par>
                              <p:par>
                                <p:cTn id="21" presetID="2" presetClass="entr" presetSubtype="4" fill="hold" nodeType="withEffect">
                                  <p:stCondLst>
                                    <p:cond delay="0"/>
                                  </p:stCondLst>
                                  <p:childTnLst>
                                    <p:set>
                                      <p:cBhvr>
                                        <p:cTn id="22" dur="1" fill="hold">
                                          <p:stCondLst>
                                            <p:cond delay="0"/>
                                          </p:stCondLst>
                                        </p:cTn>
                                        <p:tgtEl>
                                          <p:spTgt spid="720"/>
                                        </p:tgtEl>
                                        <p:attrNameLst>
                                          <p:attrName>style.visibility</p:attrName>
                                        </p:attrNameLst>
                                      </p:cBhvr>
                                      <p:to>
                                        <p:strVal val="visible"/>
                                      </p:to>
                                    </p:set>
                                    <p:anim calcmode="lin" valueType="num">
                                      <p:cBhvr additive="base">
                                        <p:cTn id="23" dur="1000"/>
                                        <p:tgtEl>
                                          <p:spTgt spid="7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98"/>
          <p:cNvPicPr preferRelativeResize="0"/>
          <p:nvPr/>
        </p:nvPicPr>
        <p:blipFill rotWithShape="1">
          <a:blip r:embed="rId3">
            <a:alphaModFix/>
          </a:blip>
          <a:srcRect/>
          <a:stretch/>
        </p:blipFill>
        <p:spPr>
          <a:xfrm>
            <a:off x="1187408" y="2964339"/>
            <a:ext cx="3645968" cy="1015663"/>
          </a:xfrm>
          <a:prstGeom prst="rect">
            <a:avLst/>
          </a:prstGeom>
          <a:noFill/>
          <a:ln>
            <a:noFill/>
          </a:ln>
        </p:spPr>
      </p:pic>
      <p:pic>
        <p:nvPicPr>
          <p:cNvPr id="727" name="Google Shape;727;p98"/>
          <p:cNvPicPr preferRelativeResize="0"/>
          <p:nvPr/>
        </p:nvPicPr>
        <p:blipFill rotWithShape="1">
          <a:blip r:embed="rId4">
            <a:alphaModFix/>
          </a:blip>
          <a:srcRect/>
          <a:stretch/>
        </p:blipFill>
        <p:spPr>
          <a:xfrm>
            <a:off x="0" y="-242350"/>
            <a:ext cx="12191999" cy="2981681"/>
          </a:xfrm>
          <a:prstGeom prst="rect">
            <a:avLst/>
          </a:prstGeom>
          <a:noFill/>
          <a:ln>
            <a:noFill/>
          </a:ln>
        </p:spPr>
      </p:pic>
      <p:pic>
        <p:nvPicPr>
          <p:cNvPr id="728" name="Google Shape;728;p98"/>
          <p:cNvPicPr preferRelativeResize="0"/>
          <p:nvPr/>
        </p:nvPicPr>
        <p:blipFill rotWithShape="1">
          <a:blip r:embed="rId5">
            <a:alphaModFix/>
          </a:blip>
          <a:srcRect/>
          <a:stretch/>
        </p:blipFill>
        <p:spPr>
          <a:xfrm>
            <a:off x="5701600" y="3360427"/>
            <a:ext cx="2337815" cy="1412965"/>
          </a:xfrm>
          <a:prstGeom prst="rect">
            <a:avLst/>
          </a:prstGeom>
          <a:noFill/>
          <a:ln>
            <a:noFill/>
          </a:ln>
        </p:spPr>
      </p:pic>
      <p:pic>
        <p:nvPicPr>
          <p:cNvPr id="729" name="Google Shape;729;p98"/>
          <p:cNvPicPr preferRelativeResize="0"/>
          <p:nvPr/>
        </p:nvPicPr>
        <p:blipFill rotWithShape="1">
          <a:blip r:embed="rId6">
            <a:alphaModFix/>
          </a:blip>
          <a:srcRect/>
          <a:stretch/>
        </p:blipFill>
        <p:spPr>
          <a:xfrm>
            <a:off x="8152856" y="3562444"/>
            <a:ext cx="1612299" cy="1207219"/>
          </a:xfrm>
          <a:prstGeom prst="rect">
            <a:avLst/>
          </a:prstGeom>
          <a:noFill/>
          <a:ln>
            <a:noFill/>
          </a:ln>
        </p:spPr>
      </p:pic>
      <p:pic>
        <p:nvPicPr>
          <p:cNvPr id="730" name="Google Shape;730;p98"/>
          <p:cNvPicPr preferRelativeResize="0"/>
          <p:nvPr/>
        </p:nvPicPr>
        <p:blipFill rotWithShape="1">
          <a:blip r:embed="rId7">
            <a:alphaModFix/>
          </a:blip>
          <a:srcRect/>
          <a:stretch/>
        </p:blipFill>
        <p:spPr>
          <a:xfrm>
            <a:off x="9966371" y="3517502"/>
            <a:ext cx="1541301" cy="946413"/>
          </a:xfrm>
          <a:prstGeom prst="rect">
            <a:avLst/>
          </a:prstGeom>
          <a:noFill/>
          <a:ln>
            <a:noFill/>
          </a:ln>
        </p:spPr>
      </p:pic>
      <p:pic>
        <p:nvPicPr>
          <p:cNvPr id="731" name="Google Shape;731;p98"/>
          <p:cNvPicPr preferRelativeResize="0"/>
          <p:nvPr/>
        </p:nvPicPr>
        <p:blipFill rotWithShape="1">
          <a:blip r:embed="rId8">
            <a:alphaModFix/>
          </a:blip>
          <a:srcRect/>
          <a:stretch/>
        </p:blipFill>
        <p:spPr>
          <a:xfrm>
            <a:off x="6860527" y="4998998"/>
            <a:ext cx="1998650" cy="1207225"/>
          </a:xfrm>
          <a:prstGeom prst="rect">
            <a:avLst/>
          </a:prstGeom>
          <a:noFill/>
          <a:ln>
            <a:noFill/>
          </a:ln>
        </p:spPr>
      </p:pic>
      <p:pic>
        <p:nvPicPr>
          <p:cNvPr id="732" name="Google Shape;732;p98"/>
          <p:cNvPicPr preferRelativeResize="0"/>
          <p:nvPr/>
        </p:nvPicPr>
        <p:blipFill rotWithShape="1">
          <a:blip r:embed="rId9">
            <a:alphaModFix/>
          </a:blip>
          <a:srcRect/>
          <a:stretch/>
        </p:blipFill>
        <p:spPr>
          <a:xfrm>
            <a:off x="9111787" y="4945466"/>
            <a:ext cx="1681533" cy="1154420"/>
          </a:xfrm>
          <a:prstGeom prst="rect">
            <a:avLst/>
          </a:prstGeom>
          <a:noFill/>
          <a:ln>
            <a:noFill/>
          </a:ln>
        </p:spPr>
      </p:pic>
      <p:pic>
        <p:nvPicPr>
          <p:cNvPr id="733" name="Google Shape;733;p98"/>
          <p:cNvPicPr preferRelativeResize="0"/>
          <p:nvPr/>
        </p:nvPicPr>
        <p:blipFill rotWithShape="1">
          <a:blip r:embed="rId10">
            <a:alphaModFix/>
          </a:blip>
          <a:srcRect/>
          <a:stretch/>
        </p:blipFill>
        <p:spPr>
          <a:xfrm>
            <a:off x="695653" y="4071740"/>
            <a:ext cx="4629465" cy="23375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99"/>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99"/>
          <p:cNvSpPr txBox="1"/>
          <p:nvPr/>
        </p:nvSpPr>
        <p:spPr>
          <a:xfrm>
            <a:off x="6626250" y="227775"/>
            <a:ext cx="4463400" cy="38673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000" b="1">
                <a:solidFill>
                  <a:srgbClr val="434343"/>
                </a:solidFill>
                <a:latin typeface="Source Sans Pro"/>
                <a:ea typeface="Source Sans Pro"/>
                <a:cs typeface="Source Sans Pro"/>
                <a:sym typeface="Source Sans Pro"/>
              </a:rPr>
              <a:t>Alumni angel investor network investing in NC State startups</a:t>
            </a:r>
            <a:endParaRPr sz="2400">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500+ engaged members</a:t>
            </a:r>
            <a:endParaRPr sz="2400">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$20M+ invested to date</a:t>
            </a:r>
            <a:endParaRPr sz="2400">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34 startups funded</a:t>
            </a:r>
            <a:endParaRPr sz="2400">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2 exits</a:t>
            </a:r>
            <a:endParaRPr sz="2400">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$3.2M return for members</a:t>
            </a:r>
            <a:endParaRPr sz="2400">
              <a:solidFill>
                <a:srgbClr val="434343"/>
              </a:solidFill>
              <a:latin typeface="Source Sans Pro"/>
              <a:ea typeface="Source Sans Pro"/>
              <a:cs typeface="Source Sans Pro"/>
              <a:sym typeface="Source Sans Pro"/>
            </a:endParaRPr>
          </a:p>
        </p:txBody>
      </p:sp>
      <p:pic>
        <p:nvPicPr>
          <p:cNvPr id="740" name="Google Shape;740;p99"/>
          <p:cNvPicPr preferRelativeResize="0"/>
          <p:nvPr/>
        </p:nvPicPr>
        <p:blipFill>
          <a:blip r:embed="rId3">
            <a:alphaModFix/>
          </a:blip>
          <a:stretch>
            <a:fillRect/>
          </a:stretch>
        </p:blipFill>
        <p:spPr>
          <a:xfrm>
            <a:off x="2030490" y="1454600"/>
            <a:ext cx="3314700" cy="1638300"/>
          </a:xfrm>
          <a:prstGeom prst="rect">
            <a:avLst/>
          </a:prstGeom>
          <a:noFill/>
          <a:ln>
            <a:noFill/>
          </a:ln>
        </p:spPr>
      </p:pic>
      <p:pic>
        <p:nvPicPr>
          <p:cNvPr id="741" name="Google Shape;741;p99"/>
          <p:cNvPicPr preferRelativeResize="0"/>
          <p:nvPr/>
        </p:nvPicPr>
        <p:blipFill rotWithShape="1">
          <a:blip r:embed="rId4">
            <a:alphaModFix/>
          </a:blip>
          <a:srcRect/>
          <a:stretch/>
        </p:blipFill>
        <p:spPr>
          <a:xfrm>
            <a:off x="1524000" y="4329225"/>
            <a:ext cx="9144000" cy="2236262"/>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38"/>
                                        </p:tgtEl>
                                        <p:attrNameLst>
                                          <p:attrName>style.visibility</p:attrName>
                                        </p:attrNameLst>
                                      </p:cBhvr>
                                      <p:to>
                                        <p:strVal val="visible"/>
                                      </p:to>
                                    </p:set>
                                    <p:anim calcmode="lin" valueType="num">
                                      <p:cBhvr additive="base">
                                        <p:cTn id="7" dur="500"/>
                                        <p:tgtEl>
                                          <p:spTgt spid="738"/>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739"/>
                                        </p:tgtEl>
                                        <p:attrNameLst>
                                          <p:attrName>style.visibility</p:attrName>
                                        </p:attrNameLst>
                                      </p:cBhvr>
                                      <p:to>
                                        <p:strVal val="visible"/>
                                      </p:to>
                                    </p:set>
                                    <p:animEffect transition="in" filter="fade">
                                      <p:cBhvr>
                                        <p:cTn id="10" dur="500"/>
                                        <p:tgtEl>
                                          <p:spTgt spid="739"/>
                                        </p:tgtEl>
                                      </p:cBhvr>
                                    </p:animEffect>
                                  </p:childTnLst>
                                </p:cTn>
                              </p:par>
                              <p:par>
                                <p:cTn id="11" presetID="2" presetClass="entr" presetSubtype="1" fill="hold" nodeType="withEffect">
                                  <p:stCondLst>
                                    <p:cond delay="0"/>
                                  </p:stCondLst>
                                  <p:childTnLst>
                                    <p:set>
                                      <p:cBhvr>
                                        <p:cTn id="12" dur="1" fill="hold">
                                          <p:stCondLst>
                                            <p:cond delay="0"/>
                                          </p:stCondLst>
                                        </p:cTn>
                                        <p:tgtEl>
                                          <p:spTgt spid="740"/>
                                        </p:tgtEl>
                                        <p:attrNameLst>
                                          <p:attrName>style.visibility</p:attrName>
                                        </p:attrNameLst>
                                      </p:cBhvr>
                                      <p:to>
                                        <p:strVal val="visible"/>
                                      </p:to>
                                    </p:set>
                                    <p:anim calcmode="lin" valueType="num">
                                      <p:cBhvr additive="base">
                                        <p:cTn id="13" dur="600"/>
                                        <p:tgtEl>
                                          <p:spTgt spid="7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0"/>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47" name="Google Shape;747;p100"/>
          <p:cNvPicPr preferRelativeResize="0">
            <a:picLocks noGrp="1"/>
          </p:cNvPicPr>
          <p:nvPr>
            <p:ph type="pic" idx="2"/>
          </p:nvPr>
        </p:nvPicPr>
        <p:blipFill rotWithShape="1">
          <a:blip r:embed="rId3">
            <a:alphaModFix/>
          </a:blip>
          <a:srcRect l="14167" r="14167"/>
          <a:stretch/>
        </p:blipFill>
        <p:spPr>
          <a:xfrm>
            <a:off x="359790" y="333756"/>
            <a:ext cx="6656100" cy="6190500"/>
          </a:xfrm>
          <a:prstGeom prst="rect">
            <a:avLst/>
          </a:prstGeom>
          <a:solidFill>
            <a:srgbClr val="F7F7F7"/>
          </a:solidFill>
          <a:ln>
            <a:noFill/>
          </a:ln>
        </p:spPr>
      </p:pic>
      <p:sp>
        <p:nvSpPr>
          <p:cNvPr id="748" name="Google Shape;748;p100"/>
          <p:cNvSpPr/>
          <p:nvPr/>
        </p:nvSpPr>
        <p:spPr>
          <a:xfrm>
            <a:off x="2473750" y="1091375"/>
            <a:ext cx="2309700" cy="2099700"/>
          </a:xfrm>
          <a:custGeom>
            <a:avLst/>
            <a:gdLst/>
            <a:ahLst/>
            <a:cxnLst/>
            <a:rect l="l" t="t" r="r" b="b"/>
            <a:pathLst>
              <a:path w="120000" h="120000" extrusionOk="0">
                <a:moveTo>
                  <a:pt x="43638" y="105000"/>
                </a:moveTo>
                <a:cubicBezTo>
                  <a:pt x="40438" y="105000"/>
                  <a:pt x="37133" y="104594"/>
                  <a:pt x="33811" y="103794"/>
                </a:cubicBezTo>
                <a:cubicBezTo>
                  <a:pt x="33427" y="103700"/>
                  <a:pt x="33033" y="103655"/>
                  <a:pt x="32644" y="103655"/>
                </a:cubicBezTo>
                <a:cubicBezTo>
                  <a:pt x="31977" y="103655"/>
                  <a:pt x="31311" y="103788"/>
                  <a:pt x="30683" y="104050"/>
                </a:cubicBezTo>
                <a:lnTo>
                  <a:pt x="16427" y="110083"/>
                </a:lnTo>
                <a:lnTo>
                  <a:pt x="18694" y="101350"/>
                </a:lnTo>
                <a:cubicBezTo>
                  <a:pt x="19300" y="99038"/>
                  <a:pt x="18583" y="96555"/>
                  <a:pt x="16883" y="95044"/>
                </a:cubicBezTo>
                <a:cubicBezTo>
                  <a:pt x="9511" y="88477"/>
                  <a:pt x="5455" y="79766"/>
                  <a:pt x="5455" y="70500"/>
                </a:cubicBezTo>
                <a:cubicBezTo>
                  <a:pt x="5455" y="51477"/>
                  <a:pt x="22583" y="36000"/>
                  <a:pt x="43638" y="36000"/>
                </a:cubicBezTo>
                <a:cubicBezTo>
                  <a:pt x="64688" y="36000"/>
                  <a:pt x="81816" y="51477"/>
                  <a:pt x="81816" y="70500"/>
                </a:cubicBezTo>
                <a:cubicBezTo>
                  <a:pt x="81816" y="89522"/>
                  <a:pt x="64688" y="105000"/>
                  <a:pt x="43638" y="105000"/>
                </a:cubicBezTo>
                <a:moveTo>
                  <a:pt x="43638" y="30000"/>
                </a:moveTo>
                <a:cubicBezTo>
                  <a:pt x="19538" y="30000"/>
                  <a:pt x="0" y="48133"/>
                  <a:pt x="0" y="70500"/>
                </a:cubicBezTo>
                <a:cubicBezTo>
                  <a:pt x="0" y="81988"/>
                  <a:pt x="5177" y="92333"/>
                  <a:pt x="13455" y="99705"/>
                </a:cubicBezTo>
                <a:lnTo>
                  <a:pt x="8183" y="120000"/>
                </a:lnTo>
                <a:lnTo>
                  <a:pt x="32644" y="109655"/>
                </a:lnTo>
                <a:cubicBezTo>
                  <a:pt x="36161" y="110505"/>
                  <a:pt x="39827" y="111000"/>
                  <a:pt x="43638" y="111000"/>
                </a:cubicBezTo>
                <a:cubicBezTo>
                  <a:pt x="67733" y="111000"/>
                  <a:pt x="87272" y="92866"/>
                  <a:pt x="87272" y="70500"/>
                </a:cubicBezTo>
                <a:cubicBezTo>
                  <a:pt x="87272" y="48133"/>
                  <a:pt x="67733" y="30000"/>
                  <a:pt x="43638" y="30000"/>
                </a:cubicBezTo>
                <a:moveTo>
                  <a:pt x="120000" y="40500"/>
                </a:moveTo>
                <a:cubicBezTo>
                  <a:pt x="120000" y="18133"/>
                  <a:pt x="100466" y="0"/>
                  <a:pt x="76361" y="0"/>
                </a:cubicBezTo>
                <a:cubicBezTo>
                  <a:pt x="58366" y="0"/>
                  <a:pt x="42916" y="10116"/>
                  <a:pt x="36250" y="24566"/>
                </a:cubicBezTo>
                <a:cubicBezTo>
                  <a:pt x="38400" y="24261"/>
                  <a:pt x="40588" y="24066"/>
                  <a:pt x="42822" y="24033"/>
                </a:cubicBezTo>
                <a:cubicBezTo>
                  <a:pt x="49305" y="13300"/>
                  <a:pt x="61905" y="6000"/>
                  <a:pt x="76361" y="6000"/>
                </a:cubicBezTo>
                <a:cubicBezTo>
                  <a:pt x="97416" y="6000"/>
                  <a:pt x="114544" y="21477"/>
                  <a:pt x="114544" y="40500"/>
                </a:cubicBezTo>
                <a:cubicBezTo>
                  <a:pt x="114544" y="49766"/>
                  <a:pt x="110488" y="58477"/>
                  <a:pt x="103116" y="65038"/>
                </a:cubicBezTo>
                <a:cubicBezTo>
                  <a:pt x="101416" y="66555"/>
                  <a:pt x="100700" y="69044"/>
                  <a:pt x="101300" y="71350"/>
                </a:cubicBezTo>
                <a:lnTo>
                  <a:pt x="103572" y="80083"/>
                </a:lnTo>
                <a:lnTo>
                  <a:pt x="92294" y="75311"/>
                </a:lnTo>
                <a:cubicBezTo>
                  <a:pt x="92072" y="77344"/>
                  <a:pt x="91666" y="79322"/>
                  <a:pt x="91172" y="81266"/>
                </a:cubicBezTo>
                <a:lnTo>
                  <a:pt x="111816" y="90000"/>
                </a:lnTo>
                <a:lnTo>
                  <a:pt x="106544" y="69705"/>
                </a:lnTo>
                <a:cubicBezTo>
                  <a:pt x="114827" y="62333"/>
                  <a:pt x="120000" y="51988"/>
                  <a:pt x="120000" y="40500"/>
                </a:cubicBezTo>
              </a:path>
            </a:pathLst>
          </a:custGeom>
          <a:solidFill>
            <a:schemeClr val="lt1"/>
          </a:solidFill>
          <a:ln>
            <a:noFill/>
          </a:ln>
        </p:spPr>
        <p:txBody>
          <a:bodyPr spcFirstLastPara="1" wrap="square" lIns="19025" tIns="19025" rIns="19025" bIns="19025" anchor="ctr" anchorCtr="0">
            <a:noAutofit/>
          </a:bodyPr>
          <a:lstStyle/>
          <a:p>
            <a:pPr marL="0" marR="0" lvl="0" indent="0" algn="l" rtl="0">
              <a:spcBef>
                <a:spcPts val="0"/>
              </a:spcBef>
              <a:spcAft>
                <a:spcPts val="0"/>
              </a:spcAft>
              <a:buNone/>
            </a:pPr>
            <a:endParaRPr sz="1500">
              <a:solidFill>
                <a:schemeClr val="dk1"/>
              </a:solidFill>
              <a:latin typeface="Source Sans Pro"/>
              <a:ea typeface="Source Sans Pro"/>
              <a:cs typeface="Source Sans Pro"/>
              <a:sym typeface="Source Sans Pro"/>
            </a:endParaRPr>
          </a:p>
        </p:txBody>
      </p:sp>
      <p:sp>
        <p:nvSpPr>
          <p:cNvPr id="749" name="Google Shape;749;p100"/>
          <p:cNvSpPr txBox="1"/>
          <p:nvPr/>
        </p:nvSpPr>
        <p:spPr>
          <a:xfrm>
            <a:off x="7438800" y="2041200"/>
            <a:ext cx="4463400" cy="27756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000" b="1">
                <a:solidFill>
                  <a:srgbClr val="434343"/>
                </a:solidFill>
                <a:latin typeface="Source Sans Pro"/>
                <a:ea typeface="Source Sans Pro"/>
                <a:cs typeface="Source Sans Pro"/>
                <a:sym typeface="Source Sans Pro"/>
              </a:rPr>
              <a:t>Connecting NC State students &amp; startups with knowledgeable advisors </a:t>
            </a:r>
            <a:endParaRPr sz="3000" b="1">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Launched 2021</a:t>
            </a:r>
            <a:endParaRPr sz="2400">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250K+ alumni members in network to date</a:t>
            </a:r>
            <a:endParaRPr sz="2400">
              <a:solidFill>
                <a:srgbClr val="434343"/>
              </a:solidFill>
              <a:latin typeface="Source Sans Pro"/>
              <a:ea typeface="Source Sans Pro"/>
              <a:cs typeface="Source Sans Pro"/>
              <a:sym typeface="Source Sans Pro"/>
            </a:endParaRPr>
          </a:p>
        </p:txBody>
      </p:sp>
      <p:sp>
        <p:nvSpPr>
          <p:cNvPr id="750" name="Google Shape;750;p100"/>
          <p:cNvSpPr txBox="1"/>
          <p:nvPr/>
        </p:nvSpPr>
        <p:spPr>
          <a:xfrm>
            <a:off x="359800" y="2987925"/>
            <a:ext cx="6537600" cy="2889900"/>
          </a:xfrm>
          <a:prstGeom prst="rect">
            <a:avLst/>
          </a:prstGeom>
          <a:noFill/>
          <a:ln>
            <a:noFill/>
          </a:ln>
        </p:spPr>
        <p:txBody>
          <a:bodyPr spcFirstLastPara="1" wrap="square" lIns="91425" tIns="45700" rIns="91425" bIns="45700" anchor="ctr" anchorCtr="0">
            <a:noAutofit/>
          </a:bodyPr>
          <a:lstStyle/>
          <a:p>
            <a:pPr marL="0" marR="0" lvl="0" indent="0" algn="ctr" rtl="0">
              <a:lnSpc>
                <a:spcPct val="104814"/>
              </a:lnSpc>
              <a:spcBef>
                <a:spcPts val="0"/>
              </a:spcBef>
              <a:spcAft>
                <a:spcPts val="0"/>
              </a:spcAft>
              <a:buNone/>
            </a:pPr>
            <a:r>
              <a:rPr lang="en-US" sz="6000" b="1">
                <a:solidFill>
                  <a:schemeClr val="lt1"/>
                </a:solidFill>
                <a:latin typeface="Source Sans Pro"/>
                <a:ea typeface="Source Sans Pro"/>
                <a:cs typeface="Source Sans Pro"/>
                <a:sym typeface="Source Sans Pro"/>
              </a:rPr>
              <a:t>ASK THE PACK</a:t>
            </a:r>
            <a:endParaRPr sz="6000" b="1">
              <a:solidFill>
                <a:schemeClr val="lt1"/>
              </a:solidFill>
              <a:latin typeface="Source Sans Pro"/>
              <a:ea typeface="Source Sans Pro"/>
              <a:cs typeface="Source Sans Pro"/>
              <a:sym typeface="Source Sans Pro"/>
            </a:endParaRPr>
          </a:p>
          <a:p>
            <a:pPr marL="0" marR="0" lvl="0" indent="0" algn="ctr" rtl="0">
              <a:lnSpc>
                <a:spcPct val="104814"/>
              </a:lnSpc>
              <a:spcBef>
                <a:spcPts val="0"/>
              </a:spcBef>
              <a:spcAft>
                <a:spcPts val="0"/>
              </a:spcAft>
              <a:buNone/>
            </a:pPr>
            <a:r>
              <a:rPr lang="en-US" sz="6000">
                <a:solidFill>
                  <a:schemeClr val="lt1"/>
                </a:solidFill>
                <a:latin typeface="Source Sans Pro Light"/>
                <a:ea typeface="Source Sans Pro Light"/>
                <a:cs typeface="Source Sans Pro Light"/>
                <a:sym typeface="Source Sans Pro Light"/>
              </a:rPr>
              <a:t>Platform</a:t>
            </a:r>
            <a:endParaRPr sz="6000">
              <a:solidFill>
                <a:schemeClr val="lt1"/>
              </a:solidFill>
              <a:latin typeface="Source Sans Pro Light"/>
              <a:ea typeface="Source Sans Pro Light"/>
              <a:cs typeface="Source Sans Pro Light"/>
              <a:sym typeface="Source Sans Pro Ligh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additive="base">
                                        <p:cTn id="7" dur="500"/>
                                        <p:tgtEl>
                                          <p:spTgt spid="74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500"/>
                                        <p:tgtEl>
                                          <p:spTgt spid="74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748"/>
                                        </p:tgtEl>
                                        <p:attrNameLst>
                                          <p:attrName>style.visibility</p:attrName>
                                        </p:attrNameLst>
                                      </p:cBhvr>
                                      <p:to>
                                        <p:strVal val="visible"/>
                                      </p:to>
                                    </p:set>
                                    <p:anim calcmode="lin" valueType="num">
                                      <p:cBhvr additive="base">
                                        <p:cTn id="15" dur="500"/>
                                        <p:tgtEl>
                                          <p:spTgt spid="748"/>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749"/>
                                        </p:tgtEl>
                                        <p:attrNameLst>
                                          <p:attrName>style.visibility</p:attrName>
                                        </p:attrNameLst>
                                      </p:cBhvr>
                                      <p:to>
                                        <p:strVal val="visible"/>
                                      </p:to>
                                    </p:set>
                                    <p:animEffect transition="in" filter="fade">
                                      <p:cBhvr>
                                        <p:cTn id="18" dur="500"/>
                                        <p:tgtEl>
                                          <p:spTgt spid="749"/>
                                        </p:tgtEl>
                                      </p:cBhvr>
                                    </p:animEffect>
                                  </p:childTnLst>
                                </p:cTn>
                              </p:par>
                              <p:par>
                                <p:cTn id="19" presetID="2" presetClass="entr" presetSubtype="4" fill="hold" nodeType="withEffect">
                                  <p:stCondLst>
                                    <p:cond delay="0"/>
                                  </p:stCondLst>
                                  <p:childTnLst>
                                    <p:set>
                                      <p:cBhvr>
                                        <p:cTn id="20" dur="1" fill="hold">
                                          <p:stCondLst>
                                            <p:cond delay="0"/>
                                          </p:stCondLst>
                                        </p:cTn>
                                        <p:tgtEl>
                                          <p:spTgt spid="750"/>
                                        </p:tgtEl>
                                        <p:attrNameLst>
                                          <p:attrName>style.visibility</p:attrName>
                                        </p:attrNameLst>
                                      </p:cBhvr>
                                      <p:to>
                                        <p:strVal val="visible"/>
                                      </p:to>
                                    </p:set>
                                    <p:anim calcmode="lin" valueType="num">
                                      <p:cBhvr additive="base">
                                        <p:cTn id="21" dur="500"/>
                                        <p:tgtEl>
                                          <p:spTgt spid="7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5"/>
          <p:cNvSpPr/>
          <p:nvPr/>
        </p:nvSpPr>
        <p:spPr>
          <a:xfrm>
            <a:off x="617950" y="1919425"/>
            <a:ext cx="10972500" cy="1634400"/>
          </a:xfrm>
          <a:prstGeom prst="rect">
            <a:avLst/>
          </a:prstGeom>
          <a:solidFill>
            <a:srgbClr val="022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5"/>
          <p:cNvSpPr txBox="1">
            <a:spLocks noGrp="1"/>
          </p:cNvSpPr>
          <p:nvPr>
            <p:ph type="title"/>
          </p:nvPr>
        </p:nvSpPr>
        <p:spPr>
          <a:xfrm>
            <a:off x="555750" y="184825"/>
            <a:ext cx="4088400" cy="165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Source Sans Pro"/>
                <a:ea typeface="Source Sans Pro"/>
                <a:cs typeface="Source Sans Pro"/>
                <a:sym typeface="Source Sans Pro"/>
              </a:rPr>
              <a:t>Bill Spruill</a:t>
            </a:r>
            <a:endParaRPr dirty="0">
              <a:latin typeface="Source Sans Pro"/>
              <a:ea typeface="Source Sans Pro"/>
              <a:cs typeface="Source Sans Pro"/>
              <a:sym typeface="Source Sans Pro"/>
            </a:endParaRPr>
          </a:p>
        </p:txBody>
      </p:sp>
      <p:pic>
        <p:nvPicPr>
          <p:cNvPr id="798" name="Google Shape;798;p105"/>
          <p:cNvPicPr preferRelativeResize="0"/>
          <p:nvPr/>
        </p:nvPicPr>
        <p:blipFill>
          <a:blip r:embed="rId3">
            <a:alphaModFix/>
          </a:blip>
          <a:stretch>
            <a:fillRect/>
          </a:stretch>
        </p:blipFill>
        <p:spPr>
          <a:xfrm>
            <a:off x="2036326" y="2036888"/>
            <a:ext cx="8119342" cy="1399475"/>
          </a:xfrm>
          <a:prstGeom prst="rect">
            <a:avLst/>
          </a:prstGeom>
          <a:noFill/>
          <a:ln>
            <a:noFill/>
          </a:ln>
        </p:spPr>
      </p:pic>
      <p:pic>
        <p:nvPicPr>
          <p:cNvPr id="799" name="Google Shape;799;p105"/>
          <p:cNvPicPr preferRelativeResize="0"/>
          <p:nvPr/>
        </p:nvPicPr>
        <p:blipFill>
          <a:blip r:embed="rId4">
            <a:alphaModFix/>
          </a:blip>
          <a:stretch>
            <a:fillRect/>
          </a:stretch>
        </p:blipFill>
        <p:spPr>
          <a:xfrm>
            <a:off x="601500" y="3911250"/>
            <a:ext cx="5693417" cy="2463100"/>
          </a:xfrm>
          <a:prstGeom prst="rect">
            <a:avLst/>
          </a:prstGeom>
          <a:noFill/>
          <a:ln>
            <a:noFill/>
          </a:ln>
        </p:spPr>
      </p:pic>
      <p:pic>
        <p:nvPicPr>
          <p:cNvPr id="800" name="Google Shape;800;p105"/>
          <p:cNvPicPr preferRelativeResize="0"/>
          <p:nvPr/>
        </p:nvPicPr>
        <p:blipFill>
          <a:blip r:embed="rId5">
            <a:alphaModFix/>
          </a:blip>
          <a:stretch>
            <a:fillRect/>
          </a:stretch>
        </p:blipFill>
        <p:spPr>
          <a:xfrm>
            <a:off x="6664276" y="3911250"/>
            <a:ext cx="4926224" cy="2463099"/>
          </a:xfrm>
          <a:prstGeom prst="rect">
            <a:avLst/>
          </a:prstGeom>
          <a:noFill/>
          <a:ln>
            <a:noFill/>
          </a:ln>
        </p:spPr>
      </p:pic>
      <p:sp>
        <p:nvSpPr>
          <p:cNvPr id="801" name="Google Shape;801;p105"/>
          <p:cNvSpPr txBox="1"/>
          <p:nvPr/>
        </p:nvSpPr>
        <p:spPr>
          <a:xfrm>
            <a:off x="4658225" y="13646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121531"/>
                </a:solidFill>
                <a:highlight>
                  <a:srgbClr val="FFFFFF"/>
                </a:highlight>
              </a:rPr>
              <a:t>“national dominance by 2033.”</a:t>
            </a:r>
            <a:endParaRPr/>
          </a:p>
        </p:txBody>
      </p:sp>
      <p:pic>
        <p:nvPicPr>
          <p:cNvPr id="802" name="Google Shape;802;p105"/>
          <p:cNvPicPr preferRelativeResize="0"/>
          <p:nvPr/>
        </p:nvPicPr>
        <p:blipFill>
          <a:blip r:embed="rId6">
            <a:alphaModFix/>
          </a:blip>
          <a:stretch>
            <a:fillRect/>
          </a:stretch>
        </p:blipFill>
        <p:spPr>
          <a:xfrm>
            <a:off x="4496050" y="308075"/>
            <a:ext cx="7051076" cy="99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4E505C-8DEF-3FEF-7019-35A96532E5B5}"/>
              </a:ext>
            </a:extLst>
          </p:cNvPr>
          <p:cNvSpPr txBox="1"/>
          <p:nvPr/>
        </p:nvSpPr>
        <p:spPr>
          <a:xfrm>
            <a:off x="743412" y="533781"/>
            <a:ext cx="10705175" cy="6001643"/>
          </a:xfrm>
          <a:prstGeom prst="rect">
            <a:avLst/>
          </a:prstGeom>
          <a:noFill/>
        </p:spPr>
        <p:txBody>
          <a:bodyPr wrap="none" rtlCol="0">
            <a:spAutoFit/>
          </a:bodyPr>
          <a:lstStyle/>
          <a:p>
            <a:r>
              <a:rPr lang="en-US" sz="2400" dirty="0"/>
              <a:t>“Whatever you can do to stay away from that office, it is for the best”</a:t>
            </a:r>
          </a:p>
          <a:p>
            <a:r>
              <a:rPr lang="en-US" sz="2400" dirty="0"/>
              <a:t>-Center Director</a:t>
            </a:r>
          </a:p>
          <a:p>
            <a:endParaRPr lang="en-US" sz="2400" dirty="0"/>
          </a:p>
          <a:p>
            <a:r>
              <a:rPr lang="en-US" sz="2400" dirty="0"/>
              <a:t>“Every time, I have to step foot on that floor, my blood instantly begins to boil”</a:t>
            </a:r>
          </a:p>
          <a:p>
            <a:r>
              <a:rPr lang="en-US" sz="2400" dirty="0"/>
              <a:t>-COE Faculty &amp; Researchers</a:t>
            </a:r>
          </a:p>
          <a:p>
            <a:endParaRPr lang="en-US" sz="2400" dirty="0"/>
          </a:p>
          <a:p>
            <a:r>
              <a:rPr lang="en-US" sz="2400" dirty="0"/>
              <a:t>“No one likes you guys”</a:t>
            </a:r>
          </a:p>
          <a:p>
            <a:r>
              <a:rPr lang="en-US" sz="2400" dirty="0"/>
              <a:t>“No investors will invest in companies where your office is involved”</a:t>
            </a:r>
          </a:p>
          <a:p>
            <a:r>
              <a:rPr lang="en-US" sz="2400" dirty="0"/>
              <a:t>-Biggest syndicated angel, and early-stage investor locally</a:t>
            </a:r>
          </a:p>
          <a:p>
            <a:endParaRPr lang="en-US" sz="2400" dirty="0"/>
          </a:p>
          <a:p>
            <a:endParaRPr lang="en-US" sz="2400" dirty="0"/>
          </a:p>
          <a:p>
            <a:r>
              <a:rPr lang="en-US" sz="2400" dirty="0"/>
              <a:t>“I just wanted to with mess with them” philosophy</a:t>
            </a:r>
          </a:p>
          <a:p>
            <a:r>
              <a:rPr lang="en-US" sz="2400" dirty="0"/>
              <a:t>- Internal staff</a:t>
            </a:r>
          </a:p>
          <a:p>
            <a:endParaRPr lang="en-US" sz="2400" dirty="0"/>
          </a:p>
          <a:p>
            <a:endParaRPr lang="en-US" sz="2400" dirty="0"/>
          </a:p>
          <a:p>
            <a:endParaRPr lang="en-US" sz="2400" dirty="0"/>
          </a:p>
        </p:txBody>
      </p:sp>
      <p:pic>
        <p:nvPicPr>
          <p:cNvPr id="4" name="Google Shape;447;p75">
            <a:extLst>
              <a:ext uri="{FF2B5EF4-FFF2-40B4-BE49-F238E27FC236}">
                <a16:creationId xmlns:a16="http://schemas.microsoft.com/office/drawing/2014/main" id="{3FDED108-5F34-C7B9-3E7D-EC9444455174}"/>
              </a:ext>
            </a:extLst>
          </p:cNvPr>
          <p:cNvPicPr preferRelativeResize="0"/>
          <p:nvPr/>
        </p:nvPicPr>
        <p:blipFill rotWithShape="1">
          <a:blip r:embed="rId2">
            <a:alphaModFix/>
          </a:blip>
          <a:srcRect/>
          <a:stretch/>
        </p:blipFill>
        <p:spPr>
          <a:xfrm>
            <a:off x="8751754" y="5119864"/>
            <a:ext cx="2437500" cy="898026"/>
          </a:xfrm>
          <a:prstGeom prst="rect">
            <a:avLst/>
          </a:prstGeom>
          <a:noFill/>
          <a:ln>
            <a:noFill/>
          </a:ln>
        </p:spPr>
      </p:pic>
    </p:spTree>
    <p:extLst>
      <p:ext uri="{BB962C8B-B14F-4D97-AF65-F5344CB8AC3E}">
        <p14:creationId xmlns:p14="http://schemas.microsoft.com/office/powerpoint/2010/main" val="10120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8"/>
          <p:cNvSpPr txBox="1"/>
          <p:nvPr/>
        </p:nvSpPr>
        <p:spPr>
          <a:xfrm>
            <a:off x="1073400" y="4255775"/>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434343"/>
                </a:solidFill>
                <a:latin typeface="Source Sans Pro"/>
                <a:ea typeface="Source Sans Pro"/>
                <a:cs typeface="Source Sans Pro"/>
                <a:sym typeface="Source Sans Pro"/>
              </a:rPr>
              <a:t>Imagine Optix</a:t>
            </a:r>
            <a:endParaRPr sz="2600">
              <a:solidFill>
                <a:srgbClr val="434343"/>
              </a:solidFill>
            </a:endParaRPr>
          </a:p>
        </p:txBody>
      </p:sp>
      <p:sp>
        <p:nvSpPr>
          <p:cNvPr id="835" name="Google Shape;835;p108"/>
          <p:cNvSpPr txBox="1"/>
          <p:nvPr/>
        </p:nvSpPr>
        <p:spPr>
          <a:xfrm>
            <a:off x="502338" y="624313"/>
            <a:ext cx="9371400" cy="9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Startups on the Rise</a:t>
            </a:r>
            <a:endParaRPr>
              <a:solidFill>
                <a:srgbClr val="434343"/>
              </a:solidFill>
            </a:endParaRPr>
          </a:p>
        </p:txBody>
      </p:sp>
      <p:sp>
        <p:nvSpPr>
          <p:cNvPr id="836" name="Google Shape;836;p108"/>
          <p:cNvSpPr txBox="1"/>
          <p:nvPr/>
        </p:nvSpPr>
        <p:spPr>
          <a:xfrm>
            <a:off x="4569063" y="4255775"/>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434343"/>
                </a:solidFill>
                <a:latin typeface="Source Sans Pro"/>
                <a:ea typeface="Source Sans Pro"/>
                <a:cs typeface="Source Sans Pro"/>
                <a:sym typeface="Source Sans Pro"/>
              </a:rPr>
              <a:t>Locus Biosciences</a:t>
            </a:r>
            <a:endParaRPr sz="2600">
              <a:solidFill>
                <a:srgbClr val="434343"/>
              </a:solidFill>
            </a:endParaRPr>
          </a:p>
        </p:txBody>
      </p:sp>
      <p:sp>
        <p:nvSpPr>
          <p:cNvPr id="837" name="Google Shape;837;p108"/>
          <p:cNvSpPr txBox="1"/>
          <p:nvPr/>
        </p:nvSpPr>
        <p:spPr>
          <a:xfrm>
            <a:off x="7968925" y="4255775"/>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434343"/>
                </a:solidFill>
                <a:latin typeface="Source Sans Pro"/>
                <a:ea typeface="Source Sans Pro"/>
                <a:cs typeface="Source Sans Pro"/>
                <a:sym typeface="Source Sans Pro"/>
              </a:rPr>
              <a:t>TreeCo</a:t>
            </a:r>
            <a:endParaRPr sz="2600">
              <a:solidFill>
                <a:srgbClr val="434343"/>
              </a:solidFill>
            </a:endParaRPr>
          </a:p>
        </p:txBody>
      </p:sp>
      <p:cxnSp>
        <p:nvCxnSpPr>
          <p:cNvPr id="838" name="Google Shape;838;p108"/>
          <p:cNvCxnSpPr/>
          <p:nvPr/>
        </p:nvCxnSpPr>
        <p:spPr>
          <a:xfrm>
            <a:off x="914775" y="3984150"/>
            <a:ext cx="10257600" cy="0"/>
          </a:xfrm>
          <a:prstGeom prst="straightConnector1">
            <a:avLst/>
          </a:prstGeom>
          <a:noFill/>
          <a:ln w="38100" cap="flat" cmpd="sng">
            <a:solidFill>
              <a:srgbClr val="D8D8D8"/>
            </a:solidFill>
            <a:prstDash val="dot"/>
            <a:round/>
            <a:headEnd type="none" w="med" len="med"/>
            <a:tailEnd type="none" w="med" len="med"/>
          </a:ln>
        </p:spPr>
      </p:cxnSp>
      <p:pic>
        <p:nvPicPr>
          <p:cNvPr id="839" name="Google Shape;839;p108"/>
          <p:cNvPicPr preferRelativeResize="0"/>
          <p:nvPr/>
        </p:nvPicPr>
        <p:blipFill>
          <a:blip r:embed="rId3">
            <a:alphaModFix/>
          </a:blip>
          <a:stretch>
            <a:fillRect/>
          </a:stretch>
        </p:blipFill>
        <p:spPr>
          <a:xfrm>
            <a:off x="1110513" y="2602020"/>
            <a:ext cx="2939275" cy="531475"/>
          </a:xfrm>
          <a:prstGeom prst="rect">
            <a:avLst/>
          </a:prstGeom>
          <a:noFill/>
          <a:ln>
            <a:noFill/>
          </a:ln>
        </p:spPr>
      </p:pic>
      <p:pic>
        <p:nvPicPr>
          <p:cNvPr id="840" name="Google Shape;840;p108"/>
          <p:cNvPicPr preferRelativeResize="0"/>
          <p:nvPr/>
        </p:nvPicPr>
        <p:blipFill>
          <a:blip r:embed="rId4">
            <a:alphaModFix/>
          </a:blip>
          <a:stretch>
            <a:fillRect/>
          </a:stretch>
        </p:blipFill>
        <p:spPr>
          <a:xfrm>
            <a:off x="4672371" y="2156862"/>
            <a:ext cx="2711101" cy="1421799"/>
          </a:xfrm>
          <a:prstGeom prst="rect">
            <a:avLst/>
          </a:prstGeom>
          <a:noFill/>
          <a:ln>
            <a:noFill/>
          </a:ln>
        </p:spPr>
      </p:pic>
      <p:pic>
        <p:nvPicPr>
          <p:cNvPr id="841" name="Google Shape;841;p108"/>
          <p:cNvPicPr preferRelativeResize="0"/>
          <p:nvPr/>
        </p:nvPicPr>
        <p:blipFill>
          <a:blip r:embed="rId5">
            <a:alphaModFix/>
          </a:blip>
          <a:stretch>
            <a:fillRect/>
          </a:stretch>
        </p:blipFill>
        <p:spPr>
          <a:xfrm>
            <a:off x="7968925" y="2346093"/>
            <a:ext cx="3013499" cy="890233"/>
          </a:xfrm>
          <a:prstGeom prst="rect">
            <a:avLst/>
          </a:prstGeom>
          <a:noFill/>
          <a:ln>
            <a:noFill/>
          </a:ln>
        </p:spPr>
      </p:pic>
      <p:sp>
        <p:nvSpPr>
          <p:cNvPr id="842" name="Google Shape;842;p108"/>
          <p:cNvSpPr txBox="1"/>
          <p:nvPr/>
        </p:nvSpPr>
        <p:spPr>
          <a:xfrm>
            <a:off x="1224613" y="4910675"/>
            <a:ext cx="2711100" cy="846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1200"/>
              </a:spcAft>
              <a:buNone/>
            </a:pPr>
            <a:r>
              <a:rPr lang="en-US" sz="2000">
                <a:solidFill>
                  <a:srgbClr val="434343"/>
                </a:solidFill>
                <a:latin typeface="Source Sans Pro"/>
                <a:ea typeface="Source Sans Pro"/>
                <a:cs typeface="Source Sans Pro"/>
                <a:sym typeface="Source Sans Pro"/>
              </a:rPr>
              <a:t>Next-generation optics for VR &amp; AR</a:t>
            </a:r>
            <a:endParaRPr sz="1600">
              <a:solidFill>
                <a:srgbClr val="434343"/>
              </a:solidFill>
            </a:endParaRPr>
          </a:p>
        </p:txBody>
      </p:sp>
      <p:sp>
        <p:nvSpPr>
          <p:cNvPr id="843" name="Google Shape;843;p108"/>
          <p:cNvSpPr txBox="1"/>
          <p:nvPr/>
        </p:nvSpPr>
        <p:spPr>
          <a:xfrm>
            <a:off x="4558225" y="4910675"/>
            <a:ext cx="2939400" cy="846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1200"/>
              </a:spcAft>
              <a:buNone/>
            </a:pPr>
            <a:r>
              <a:rPr lang="en-US" sz="2000">
                <a:solidFill>
                  <a:srgbClr val="434343"/>
                </a:solidFill>
                <a:latin typeface="Source Sans Pro"/>
                <a:ea typeface="Source Sans Pro"/>
                <a:cs typeface="Source Sans Pro"/>
                <a:sym typeface="Source Sans Pro"/>
              </a:rPr>
              <a:t>Launching major CRISPR gene editing clinical trial</a:t>
            </a:r>
            <a:endParaRPr sz="1600">
              <a:solidFill>
                <a:srgbClr val="434343"/>
              </a:solidFill>
            </a:endParaRPr>
          </a:p>
        </p:txBody>
      </p:sp>
      <p:sp>
        <p:nvSpPr>
          <p:cNvPr id="844" name="Google Shape;844;p108"/>
          <p:cNvSpPr txBox="1"/>
          <p:nvPr/>
        </p:nvSpPr>
        <p:spPr>
          <a:xfrm>
            <a:off x="7892750" y="4910675"/>
            <a:ext cx="3329400" cy="846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1200"/>
              </a:spcAft>
              <a:buNone/>
            </a:pPr>
            <a:r>
              <a:rPr lang="en-US" sz="2000">
                <a:solidFill>
                  <a:srgbClr val="434343"/>
                </a:solidFill>
                <a:latin typeface="Source Sans Pro"/>
                <a:ea typeface="Source Sans Pro"/>
                <a:cs typeface="Source Sans Pro"/>
                <a:sym typeface="Source Sans Pro"/>
              </a:rPr>
              <a:t>Revolutionizing tree breeding with CRISPR gene editing</a:t>
            </a:r>
            <a:endParaRPr sz="1600">
              <a:solidFill>
                <a:srgbClr val="434343"/>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35"/>
                                        </p:tgtEl>
                                        <p:attrNameLst>
                                          <p:attrName>style.visibility</p:attrName>
                                        </p:attrNameLst>
                                      </p:cBhvr>
                                      <p:to>
                                        <p:strVal val="visible"/>
                                      </p:to>
                                    </p:set>
                                    <p:anim calcmode="lin" valueType="num">
                                      <p:cBhvr additive="base">
                                        <p:cTn id="7" dur="500"/>
                                        <p:tgtEl>
                                          <p:spTgt spid="83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838"/>
                                        </p:tgtEl>
                                        <p:attrNameLst>
                                          <p:attrName>style.visibility</p:attrName>
                                        </p:attrNameLst>
                                      </p:cBhvr>
                                      <p:to>
                                        <p:strVal val="visible"/>
                                      </p:to>
                                    </p:set>
                                    <p:animEffect transition="in" filter="fade">
                                      <p:cBhvr>
                                        <p:cTn id="10" dur="800"/>
                                        <p:tgtEl>
                                          <p:spTgt spid="838"/>
                                        </p:tgtEl>
                                      </p:cBhvr>
                                    </p:animEffect>
                                  </p:childTnLst>
                                </p:cTn>
                              </p:par>
                            </p:childTnLst>
                          </p:cTn>
                        </p:par>
                        <p:par>
                          <p:cTn id="11" fill="hold">
                            <p:stCondLst>
                              <p:cond delay="800"/>
                            </p:stCondLst>
                            <p:childTnLst>
                              <p:par>
                                <p:cTn id="12" presetID="10" presetClass="entr" presetSubtype="0" fill="hold" nodeType="afterEffect">
                                  <p:stCondLst>
                                    <p:cond delay="0"/>
                                  </p:stCondLst>
                                  <p:childTnLst>
                                    <p:set>
                                      <p:cBhvr>
                                        <p:cTn id="13" dur="1" fill="hold">
                                          <p:stCondLst>
                                            <p:cond delay="0"/>
                                          </p:stCondLst>
                                        </p:cTn>
                                        <p:tgtEl>
                                          <p:spTgt spid="839"/>
                                        </p:tgtEl>
                                        <p:attrNameLst>
                                          <p:attrName>style.visibility</p:attrName>
                                        </p:attrNameLst>
                                      </p:cBhvr>
                                      <p:to>
                                        <p:strVal val="visible"/>
                                      </p:to>
                                    </p:set>
                                    <p:animEffect transition="in" filter="fade">
                                      <p:cBhvr>
                                        <p:cTn id="14" dur="500"/>
                                        <p:tgtEl>
                                          <p:spTgt spid="839"/>
                                        </p:tgtEl>
                                      </p:cBhvr>
                                    </p:animEffect>
                                  </p:childTnLst>
                                </p:cTn>
                              </p:par>
                              <p:par>
                                <p:cTn id="15" presetID="2" presetClass="entr" presetSubtype="4" fill="hold" nodeType="withEffect">
                                  <p:stCondLst>
                                    <p:cond delay="0"/>
                                  </p:stCondLst>
                                  <p:childTnLst>
                                    <p:set>
                                      <p:cBhvr>
                                        <p:cTn id="16" dur="1" fill="hold">
                                          <p:stCondLst>
                                            <p:cond delay="0"/>
                                          </p:stCondLst>
                                        </p:cTn>
                                        <p:tgtEl>
                                          <p:spTgt spid="834"/>
                                        </p:tgtEl>
                                        <p:attrNameLst>
                                          <p:attrName>style.visibility</p:attrName>
                                        </p:attrNameLst>
                                      </p:cBhvr>
                                      <p:to>
                                        <p:strVal val="visible"/>
                                      </p:to>
                                    </p:set>
                                    <p:anim calcmode="lin" valueType="num">
                                      <p:cBhvr additive="base">
                                        <p:cTn id="17" dur="500"/>
                                        <p:tgtEl>
                                          <p:spTgt spid="834"/>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42"/>
                                        </p:tgtEl>
                                        <p:attrNameLst>
                                          <p:attrName>style.visibility</p:attrName>
                                        </p:attrNameLst>
                                      </p:cBhvr>
                                      <p:to>
                                        <p:strVal val="visible"/>
                                      </p:to>
                                    </p:set>
                                    <p:anim calcmode="lin" valueType="num">
                                      <p:cBhvr additive="base">
                                        <p:cTn id="20" dur="500"/>
                                        <p:tgtEl>
                                          <p:spTgt spid="842"/>
                                        </p:tgtEl>
                                        <p:attrNameLst>
                                          <p:attrName>ppt_y</p:attrName>
                                        </p:attrNameLst>
                                      </p:cBhvr>
                                      <p:tavLst>
                                        <p:tav tm="0">
                                          <p:val>
                                            <p:strVal val="#ppt_y+1"/>
                                          </p:val>
                                        </p:tav>
                                        <p:tav tm="100000">
                                          <p:val>
                                            <p:strVal val="#ppt_y"/>
                                          </p:val>
                                        </p:tav>
                                      </p:tavLst>
                                    </p:anim>
                                  </p:childTnLst>
                                </p:cTn>
                              </p:par>
                            </p:childTnLst>
                          </p:cTn>
                        </p:par>
                        <p:par>
                          <p:cTn id="21" fill="hold">
                            <p:stCondLst>
                              <p:cond delay="1300"/>
                            </p:stCondLst>
                            <p:childTnLst>
                              <p:par>
                                <p:cTn id="22" presetID="10" presetClass="entr" presetSubtype="0" fill="hold" nodeType="afterEffect">
                                  <p:stCondLst>
                                    <p:cond delay="0"/>
                                  </p:stCondLst>
                                  <p:childTnLst>
                                    <p:set>
                                      <p:cBhvr>
                                        <p:cTn id="23" dur="1" fill="hold">
                                          <p:stCondLst>
                                            <p:cond delay="0"/>
                                          </p:stCondLst>
                                        </p:cTn>
                                        <p:tgtEl>
                                          <p:spTgt spid="840"/>
                                        </p:tgtEl>
                                        <p:attrNameLst>
                                          <p:attrName>style.visibility</p:attrName>
                                        </p:attrNameLst>
                                      </p:cBhvr>
                                      <p:to>
                                        <p:strVal val="visible"/>
                                      </p:to>
                                    </p:set>
                                    <p:animEffect transition="in" filter="fade">
                                      <p:cBhvr>
                                        <p:cTn id="24" dur="500"/>
                                        <p:tgtEl>
                                          <p:spTgt spid="840"/>
                                        </p:tgtEl>
                                      </p:cBhvr>
                                    </p:animEffect>
                                  </p:childTnLst>
                                </p:cTn>
                              </p:par>
                              <p:par>
                                <p:cTn id="25" presetID="2" presetClass="entr" presetSubtype="4" fill="hold" nodeType="withEffect">
                                  <p:stCondLst>
                                    <p:cond delay="0"/>
                                  </p:stCondLst>
                                  <p:childTnLst>
                                    <p:set>
                                      <p:cBhvr>
                                        <p:cTn id="26" dur="1" fill="hold">
                                          <p:stCondLst>
                                            <p:cond delay="0"/>
                                          </p:stCondLst>
                                        </p:cTn>
                                        <p:tgtEl>
                                          <p:spTgt spid="843"/>
                                        </p:tgtEl>
                                        <p:attrNameLst>
                                          <p:attrName>style.visibility</p:attrName>
                                        </p:attrNameLst>
                                      </p:cBhvr>
                                      <p:to>
                                        <p:strVal val="visible"/>
                                      </p:to>
                                    </p:set>
                                    <p:anim calcmode="lin" valueType="num">
                                      <p:cBhvr additive="base">
                                        <p:cTn id="27" dur="500"/>
                                        <p:tgtEl>
                                          <p:spTgt spid="84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36"/>
                                        </p:tgtEl>
                                        <p:attrNameLst>
                                          <p:attrName>style.visibility</p:attrName>
                                        </p:attrNameLst>
                                      </p:cBhvr>
                                      <p:to>
                                        <p:strVal val="visible"/>
                                      </p:to>
                                    </p:set>
                                    <p:anim calcmode="lin" valueType="num">
                                      <p:cBhvr additive="base">
                                        <p:cTn id="30" dur="500"/>
                                        <p:tgtEl>
                                          <p:spTgt spid="836"/>
                                        </p:tgtEl>
                                        <p:attrNameLst>
                                          <p:attrName>ppt_y</p:attrName>
                                        </p:attrNameLst>
                                      </p:cBhvr>
                                      <p:tavLst>
                                        <p:tav tm="0">
                                          <p:val>
                                            <p:strVal val="#ppt_y+1"/>
                                          </p:val>
                                        </p:tav>
                                        <p:tav tm="100000">
                                          <p:val>
                                            <p:strVal val="#ppt_y"/>
                                          </p:val>
                                        </p:tav>
                                      </p:tavLst>
                                    </p:anim>
                                  </p:childTnLst>
                                </p:cTn>
                              </p:par>
                            </p:childTnLst>
                          </p:cTn>
                        </p:par>
                        <p:par>
                          <p:cTn id="31" fill="hold">
                            <p:stCondLst>
                              <p:cond delay="1800"/>
                            </p:stCondLst>
                            <p:childTnLst>
                              <p:par>
                                <p:cTn id="32" presetID="10" presetClass="entr" presetSubtype="0" fill="hold" nodeType="afterEffect">
                                  <p:stCondLst>
                                    <p:cond delay="0"/>
                                  </p:stCondLst>
                                  <p:childTnLst>
                                    <p:set>
                                      <p:cBhvr>
                                        <p:cTn id="33" dur="1" fill="hold">
                                          <p:stCondLst>
                                            <p:cond delay="0"/>
                                          </p:stCondLst>
                                        </p:cTn>
                                        <p:tgtEl>
                                          <p:spTgt spid="841"/>
                                        </p:tgtEl>
                                        <p:attrNameLst>
                                          <p:attrName>style.visibility</p:attrName>
                                        </p:attrNameLst>
                                      </p:cBhvr>
                                      <p:to>
                                        <p:strVal val="visible"/>
                                      </p:to>
                                    </p:set>
                                    <p:animEffect transition="in" filter="fade">
                                      <p:cBhvr>
                                        <p:cTn id="34" dur="500"/>
                                        <p:tgtEl>
                                          <p:spTgt spid="841"/>
                                        </p:tgtEl>
                                      </p:cBhvr>
                                    </p:animEffect>
                                  </p:childTnLst>
                                </p:cTn>
                              </p:par>
                              <p:par>
                                <p:cTn id="35" presetID="2" presetClass="entr" presetSubtype="4" fill="hold" nodeType="withEffect">
                                  <p:stCondLst>
                                    <p:cond delay="0"/>
                                  </p:stCondLst>
                                  <p:childTnLst>
                                    <p:set>
                                      <p:cBhvr>
                                        <p:cTn id="36" dur="1" fill="hold">
                                          <p:stCondLst>
                                            <p:cond delay="0"/>
                                          </p:stCondLst>
                                        </p:cTn>
                                        <p:tgtEl>
                                          <p:spTgt spid="837"/>
                                        </p:tgtEl>
                                        <p:attrNameLst>
                                          <p:attrName>style.visibility</p:attrName>
                                        </p:attrNameLst>
                                      </p:cBhvr>
                                      <p:to>
                                        <p:strVal val="visible"/>
                                      </p:to>
                                    </p:set>
                                    <p:anim calcmode="lin" valueType="num">
                                      <p:cBhvr additive="base">
                                        <p:cTn id="37" dur="500"/>
                                        <p:tgtEl>
                                          <p:spTgt spid="837"/>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844"/>
                                        </p:tgtEl>
                                        <p:attrNameLst>
                                          <p:attrName>style.visibility</p:attrName>
                                        </p:attrNameLst>
                                      </p:cBhvr>
                                      <p:to>
                                        <p:strVal val="visible"/>
                                      </p:to>
                                    </p:set>
                                    <p:anim calcmode="lin" valueType="num">
                                      <p:cBhvr additive="base">
                                        <p:cTn id="40" dur="500"/>
                                        <p:tgtEl>
                                          <p:spTgt spid="8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09"/>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50" name="Google Shape;850;p109"/>
          <p:cNvPicPr preferRelativeResize="0">
            <a:picLocks noGrp="1"/>
          </p:cNvPicPr>
          <p:nvPr>
            <p:ph type="pic" idx="2"/>
          </p:nvPr>
        </p:nvPicPr>
        <p:blipFill rotWithShape="1">
          <a:blip r:embed="rId3">
            <a:alphaModFix/>
          </a:blip>
          <a:srcRect t="11871" b="11879"/>
          <a:stretch/>
        </p:blipFill>
        <p:spPr>
          <a:xfrm>
            <a:off x="359790" y="332295"/>
            <a:ext cx="11472300" cy="6193500"/>
          </a:xfrm>
          <a:prstGeom prst="rect">
            <a:avLst/>
          </a:prstGeom>
          <a:solidFill>
            <a:srgbClr val="F7F7F7"/>
          </a:solidFill>
          <a:ln>
            <a:noFill/>
          </a:ln>
        </p:spPr>
      </p:pic>
      <p:sp>
        <p:nvSpPr>
          <p:cNvPr id="851" name="Google Shape;851;p109"/>
          <p:cNvSpPr/>
          <p:nvPr/>
        </p:nvSpPr>
        <p:spPr>
          <a:xfrm>
            <a:off x="836250" y="1871775"/>
            <a:ext cx="8200800" cy="2678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WORLD-CLASS</a:t>
            </a:r>
            <a:endParaRPr sz="8800" b="1">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EXPERTISE</a:t>
            </a:r>
            <a:endParaRPr sz="1800" b="1">
              <a:solidFill>
                <a:schemeClr val="dk1"/>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49"/>
                                        </p:tgtEl>
                                        <p:attrNameLst>
                                          <p:attrName>style.visibility</p:attrName>
                                        </p:attrNameLst>
                                      </p:cBhvr>
                                      <p:to>
                                        <p:strVal val="visible"/>
                                      </p:to>
                                    </p:set>
                                    <p:anim calcmode="lin" valueType="num">
                                      <p:cBhvr additive="base">
                                        <p:cTn id="7" dur="500"/>
                                        <p:tgtEl>
                                          <p:spTgt spid="84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50"/>
                                        </p:tgtEl>
                                        <p:attrNameLst>
                                          <p:attrName>style.visibility</p:attrName>
                                        </p:attrNameLst>
                                      </p:cBhvr>
                                      <p:to>
                                        <p:strVal val="visible"/>
                                      </p:to>
                                    </p:set>
                                    <p:anim calcmode="lin" valueType="num">
                                      <p:cBhvr additive="base">
                                        <p:cTn id="11" dur="500"/>
                                        <p:tgtEl>
                                          <p:spTgt spid="850"/>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51"/>
                                        </p:tgtEl>
                                        <p:attrNameLst>
                                          <p:attrName>style.visibility</p:attrName>
                                        </p:attrNameLst>
                                      </p:cBhvr>
                                      <p:to>
                                        <p:strVal val="visible"/>
                                      </p:to>
                                    </p:set>
                                    <p:animEffect transition="in" filter="fade">
                                      <p:cBhvr>
                                        <p:cTn id="15" dur="500"/>
                                        <p:tgtEl>
                                          <p:spTgt spid="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92"/>
          <p:cNvPicPr preferRelativeResize="0">
            <a:picLocks noGrp="1"/>
          </p:cNvPicPr>
          <p:nvPr>
            <p:ph type="pic" idx="2"/>
          </p:nvPr>
        </p:nvPicPr>
        <p:blipFill rotWithShape="1">
          <a:blip r:embed="rId3">
            <a:alphaModFix/>
          </a:blip>
          <a:srcRect l="31816" r="31816"/>
          <a:stretch/>
        </p:blipFill>
        <p:spPr>
          <a:xfrm>
            <a:off x="-4509" y="0"/>
            <a:ext cx="3741000" cy="6858000"/>
          </a:xfrm>
          <a:prstGeom prst="rect">
            <a:avLst/>
          </a:prstGeom>
          <a:solidFill>
            <a:srgbClr val="F7F7F7"/>
          </a:solidFill>
          <a:ln>
            <a:noFill/>
          </a:ln>
        </p:spPr>
      </p:pic>
      <p:sp>
        <p:nvSpPr>
          <p:cNvPr id="643" name="Google Shape;643;p92"/>
          <p:cNvSpPr/>
          <p:nvPr/>
        </p:nvSpPr>
        <p:spPr>
          <a:xfrm>
            <a:off x="3736630" y="0"/>
            <a:ext cx="3555820" cy="6858000"/>
          </a:xfrm>
          <a:prstGeom prst="rect">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sp>
        <p:nvSpPr>
          <p:cNvPr id="644" name="Google Shape;644;p92"/>
          <p:cNvSpPr txBox="1"/>
          <p:nvPr/>
        </p:nvSpPr>
        <p:spPr>
          <a:xfrm>
            <a:off x="7429878" y="2949019"/>
            <a:ext cx="4199267" cy="800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r>
              <a:rPr lang="en-US" sz="2000" b="1" dirty="0">
                <a:solidFill>
                  <a:srgbClr val="434343"/>
                </a:solidFill>
                <a:latin typeface="Source Sans Pro" panose="020B0503030403020204" pitchFamily="34" charset="0"/>
                <a:ea typeface="Source Sans Pro" panose="020B0503030403020204" pitchFamily="34" charset="0"/>
                <a:cs typeface="Source Sans Pro"/>
                <a:sym typeface="Source Sans Pro"/>
              </a:rPr>
              <a:t>Grant Writing Assistance</a:t>
            </a:r>
            <a:endParaRPr sz="2000" b="1"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
        <p:nvSpPr>
          <p:cNvPr id="648" name="Google Shape;648;p92"/>
          <p:cNvSpPr txBox="1"/>
          <p:nvPr/>
        </p:nvSpPr>
        <p:spPr>
          <a:xfrm>
            <a:off x="3979328" y="3901475"/>
            <a:ext cx="2990400" cy="2289300"/>
          </a:xfrm>
          <a:prstGeom prst="rect">
            <a:avLst/>
          </a:prstGeom>
          <a:noFill/>
          <a:ln>
            <a:noFill/>
          </a:ln>
        </p:spPr>
        <p:txBody>
          <a:bodyPr spcFirstLastPara="1" wrap="square" lIns="108725" tIns="54350" rIns="108725" bIns="54350" anchor="t" anchorCtr="0">
            <a:noAutofit/>
          </a:bodyPr>
          <a:lstStyle/>
          <a:p>
            <a:pPr marL="0" marR="0" lvl="0" indent="0" algn="ctr" rtl="0">
              <a:lnSpc>
                <a:spcPct val="150000"/>
              </a:lnSpc>
              <a:spcBef>
                <a:spcPts val="0"/>
              </a:spcBef>
              <a:spcAft>
                <a:spcPts val="0"/>
              </a:spcAft>
              <a:buClr>
                <a:schemeClr val="lt1"/>
              </a:buClr>
              <a:buFont typeface="Arial"/>
              <a:buNone/>
            </a:pPr>
            <a:r>
              <a:rPr lang="en-US" sz="2200" dirty="0">
                <a:solidFill>
                  <a:schemeClr val="lt1"/>
                </a:solidFill>
                <a:latin typeface="Source Sans Pro Light"/>
                <a:ea typeface="Source Sans Pro Light"/>
                <a:cs typeface="Source Sans Pro Light"/>
                <a:sym typeface="Source Sans Pro Light"/>
              </a:rPr>
              <a:t>Providing early-stage companies with free services to boost their growth </a:t>
            </a:r>
            <a:endParaRPr sz="2200" dirty="0">
              <a:solidFill>
                <a:schemeClr val="lt1"/>
              </a:solidFill>
              <a:latin typeface="Source Sans Pro Light"/>
              <a:ea typeface="Source Sans Pro Light"/>
              <a:cs typeface="Source Sans Pro Light"/>
              <a:sym typeface="Source Sans Pro Light"/>
            </a:endParaRPr>
          </a:p>
        </p:txBody>
      </p:sp>
      <p:sp>
        <p:nvSpPr>
          <p:cNvPr id="649" name="Google Shape;649;p92"/>
          <p:cNvSpPr txBox="1"/>
          <p:nvPr/>
        </p:nvSpPr>
        <p:spPr>
          <a:xfrm>
            <a:off x="3854978" y="950977"/>
            <a:ext cx="3239100" cy="295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750" dirty="0">
                <a:solidFill>
                  <a:schemeClr val="lt1"/>
                </a:solidFill>
                <a:latin typeface="Source Sans Pro" panose="020B0503030403020204" pitchFamily="34" charset="0"/>
                <a:ea typeface="Source Sans Pro" panose="020B0503030403020204" pitchFamily="34" charset="0"/>
                <a:cs typeface="Source Sans Pro"/>
                <a:sym typeface="Source Sans Pro"/>
              </a:rPr>
              <a:t>NC State</a:t>
            </a:r>
            <a:endParaRPr sz="575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spcBef>
                <a:spcPts val="0"/>
              </a:spcBef>
              <a:spcAft>
                <a:spcPts val="0"/>
              </a:spcAft>
              <a:buNone/>
            </a:pPr>
            <a:r>
              <a:rPr lang="en-US" sz="5750" dirty="0">
                <a:solidFill>
                  <a:schemeClr val="lt1"/>
                </a:solidFill>
                <a:latin typeface="Source Sans Pro" panose="020B0503030403020204" pitchFamily="34" charset="0"/>
                <a:ea typeface="Source Sans Pro" panose="020B0503030403020204" pitchFamily="34" charset="0"/>
                <a:cs typeface="Source Sans Pro"/>
                <a:sym typeface="Source Sans Pro"/>
              </a:rPr>
              <a:t>Startup</a:t>
            </a:r>
            <a:endParaRPr sz="575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spcBef>
                <a:spcPts val="0"/>
              </a:spcBef>
              <a:spcAft>
                <a:spcPts val="0"/>
              </a:spcAft>
              <a:buNone/>
            </a:pPr>
            <a:r>
              <a:rPr lang="en-US" sz="5750" dirty="0">
                <a:solidFill>
                  <a:schemeClr val="lt1"/>
                </a:solidFill>
                <a:latin typeface="Source Sans Pro" panose="020B0503030403020204" pitchFamily="34" charset="0"/>
                <a:ea typeface="Source Sans Pro" panose="020B0503030403020204" pitchFamily="34" charset="0"/>
                <a:cs typeface="Source Sans Pro"/>
                <a:sym typeface="Source Sans Pro"/>
              </a:rPr>
              <a:t>Support</a:t>
            </a:r>
            <a:endParaRPr sz="575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sp>
        <p:nvSpPr>
          <p:cNvPr id="652" name="Google Shape;652;p92"/>
          <p:cNvSpPr txBox="1"/>
          <p:nvPr/>
        </p:nvSpPr>
        <p:spPr>
          <a:xfrm>
            <a:off x="7429878" y="284083"/>
            <a:ext cx="5210359"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434343"/>
                </a:solidFill>
                <a:latin typeface="Source Sans Pro" panose="020B0503030403020204" pitchFamily="34" charset="0"/>
                <a:ea typeface="Source Sans Pro" panose="020B0503030403020204" pitchFamily="34" charset="0"/>
                <a:cs typeface="Source Sans Pro"/>
                <a:sym typeface="Source Sans Pro"/>
              </a:rPr>
              <a:t>Pro Bono &amp; Discounted Incorporation</a:t>
            </a:r>
            <a:endParaRPr b="1" dirty="0">
              <a:solidFill>
                <a:srgbClr val="434343"/>
              </a:solidFill>
            </a:endParaRPr>
          </a:p>
        </p:txBody>
      </p:sp>
      <p:sp>
        <p:nvSpPr>
          <p:cNvPr id="653" name="Google Shape;653;p92"/>
          <p:cNvSpPr txBox="1"/>
          <p:nvPr/>
        </p:nvSpPr>
        <p:spPr>
          <a:xfrm>
            <a:off x="7429878" y="950317"/>
            <a:ext cx="325605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434343"/>
                </a:solidFill>
                <a:latin typeface="Source Sans Pro" panose="020B0503030403020204" pitchFamily="34" charset="0"/>
                <a:ea typeface="Source Sans Pro" panose="020B0503030403020204" pitchFamily="34" charset="0"/>
                <a:cs typeface="Source Sans Pro"/>
                <a:sym typeface="Source Sans Pro"/>
              </a:rPr>
              <a:t>Logo &amp; Website Design</a:t>
            </a:r>
            <a:endParaRPr sz="2000" b="1"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
        <p:nvSpPr>
          <p:cNvPr id="654" name="Google Shape;654;p92"/>
          <p:cNvSpPr txBox="1"/>
          <p:nvPr/>
        </p:nvSpPr>
        <p:spPr>
          <a:xfrm>
            <a:off x="7429878" y="1616551"/>
            <a:ext cx="3769799"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434343"/>
                </a:solidFill>
                <a:latin typeface="Source Sans Pro" panose="020B0503030403020204" pitchFamily="34" charset="0"/>
                <a:ea typeface="Source Sans Pro" panose="020B0503030403020204" pitchFamily="34" charset="0"/>
                <a:cs typeface="Source Sans Pro"/>
                <a:sym typeface="Source Sans Pro"/>
              </a:rPr>
              <a:t>Access to Shared Office Space</a:t>
            </a:r>
            <a:endParaRPr b="1" dirty="0">
              <a:solidFill>
                <a:srgbClr val="434343"/>
              </a:solidFill>
            </a:endParaRPr>
          </a:p>
        </p:txBody>
      </p:sp>
      <p:sp>
        <p:nvSpPr>
          <p:cNvPr id="655" name="Google Shape;655;p92"/>
          <p:cNvSpPr txBox="1"/>
          <p:nvPr/>
        </p:nvSpPr>
        <p:spPr>
          <a:xfrm>
            <a:off x="7429878" y="2282785"/>
            <a:ext cx="4199267"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434343"/>
                </a:solidFill>
                <a:latin typeface="Source Sans Pro" panose="020B0503030403020204" pitchFamily="34" charset="0"/>
                <a:ea typeface="Source Sans Pro" panose="020B0503030403020204" pitchFamily="34" charset="0"/>
                <a:cs typeface="Source Sans Pro"/>
                <a:sym typeface="Source Sans Pro"/>
              </a:rPr>
              <a:t>Mentorship Network ORCA</a:t>
            </a:r>
            <a:endParaRPr sz="2000" b="1"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
        <p:nvSpPr>
          <p:cNvPr id="2" name="Google Shape;644;p92">
            <a:extLst>
              <a:ext uri="{FF2B5EF4-FFF2-40B4-BE49-F238E27FC236}">
                <a16:creationId xmlns:a16="http://schemas.microsoft.com/office/drawing/2014/main" id="{E1112FA8-9C27-8CE1-3D15-B953A7728A5E}"/>
              </a:ext>
            </a:extLst>
          </p:cNvPr>
          <p:cNvSpPr txBox="1"/>
          <p:nvPr/>
        </p:nvSpPr>
        <p:spPr>
          <a:xfrm>
            <a:off x="7429878" y="4897463"/>
            <a:ext cx="3421365" cy="800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r>
              <a:rPr lang="en-US" sz="2000" b="1" dirty="0">
                <a:solidFill>
                  <a:srgbClr val="434343"/>
                </a:solidFill>
                <a:latin typeface="Source Sans Pro" panose="020B0503030403020204" pitchFamily="34" charset="0"/>
                <a:ea typeface="Source Sans Pro" panose="020B0503030403020204" pitchFamily="34" charset="0"/>
                <a:cs typeface="Source Sans Pro"/>
                <a:sym typeface="Source Sans Pro"/>
              </a:rPr>
              <a:t>Angel Investment Network</a:t>
            </a:r>
            <a:endParaRPr sz="2000" b="1"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
        <p:nvSpPr>
          <p:cNvPr id="3" name="Google Shape;644;p92">
            <a:extLst>
              <a:ext uri="{FF2B5EF4-FFF2-40B4-BE49-F238E27FC236}">
                <a16:creationId xmlns:a16="http://schemas.microsoft.com/office/drawing/2014/main" id="{FE3B248C-91B2-8775-3511-F43DC1B1886A}"/>
              </a:ext>
            </a:extLst>
          </p:cNvPr>
          <p:cNvSpPr txBox="1"/>
          <p:nvPr/>
        </p:nvSpPr>
        <p:spPr>
          <a:xfrm>
            <a:off x="7429878" y="5871688"/>
            <a:ext cx="5474283" cy="800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r>
              <a:rPr lang="en-US" sz="2000" b="1" dirty="0">
                <a:solidFill>
                  <a:srgbClr val="434343"/>
                </a:solidFill>
                <a:latin typeface="Source Sans Pro" panose="020B0503030403020204" pitchFamily="34" charset="0"/>
                <a:ea typeface="Source Sans Pro" panose="020B0503030403020204" pitchFamily="34" charset="0"/>
                <a:cs typeface="Source Sans Pro"/>
                <a:sym typeface="Source Sans Pro"/>
              </a:rPr>
              <a:t>Private Equity &amp; Venture Capital Network</a:t>
            </a:r>
            <a:endParaRPr sz="2000" b="1"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
        <p:nvSpPr>
          <p:cNvPr id="4" name="Google Shape;644;p92">
            <a:extLst>
              <a:ext uri="{FF2B5EF4-FFF2-40B4-BE49-F238E27FC236}">
                <a16:creationId xmlns:a16="http://schemas.microsoft.com/office/drawing/2014/main" id="{3ACDAB7F-75C8-5A1C-98D3-8B6357EF68F2}"/>
              </a:ext>
            </a:extLst>
          </p:cNvPr>
          <p:cNvSpPr txBox="1"/>
          <p:nvPr/>
        </p:nvSpPr>
        <p:spPr>
          <a:xfrm>
            <a:off x="7429878" y="3923241"/>
            <a:ext cx="4199267" cy="800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r>
              <a:rPr lang="en-US" sz="2000" b="1" dirty="0">
                <a:solidFill>
                  <a:srgbClr val="434343"/>
                </a:solidFill>
                <a:latin typeface="Source Sans Pro" panose="020B0503030403020204" pitchFamily="34" charset="0"/>
                <a:ea typeface="Source Sans Pro" panose="020B0503030403020204" pitchFamily="34" charset="0"/>
                <a:cs typeface="Source Sans Pro"/>
                <a:sym typeface="Source Sans Pro"/>
              </a:rPr>
              <a:t>NSF I-Corps</a:t>
            </a:r>
            <a:endParaRPr sz="2000" b="1"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2"/>
                                        </p:tgtEl>
                                        <p:attrNameLst>
                                          <p:attrName>style.visibility</p:attrName>
                                        </p:attrNameLst>
                                      </p:cBhvr>
                                      <p:to>
                                        <p:strVal val="visible"/>
                                      </p:to>
                                    </p:set>
                                    <p:anim calcmode="lin" valueType="num">
                                      <p:cBhvr additive="base">
                                        <p:cTn id="7" dur="500"/>
                                        <p:tgtEl>
                                          <p:spTgt spid="64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643"/>
                                        </p:tgtEl>
                                        <p:attrNameLst>
                                          <p:attrName>style.visibility</p:attrName>
                                        </p:attrNameLst>
                                      </p:cBhvr>
                                      <p:to>
                                        <p:strVal val="visible"/>
                                      </p:to>
                                    </p:set>
                                    <p:anim calcmode="lin" valueType="num">
                                      <p:cBhvr additive="base">
                                        <p:cTn id="11" dur="500"/>
                                        <p:tgtEl>
                                          <p:spTgt spid="643"/>
                                        </p:tgtEl>
                                        <p:attrNameLst>
                                          <p:attrName>ppt_y</p:attrName>
                                        </p:attrNameLst>
                                      </p:cBhvr>
                                      <p:tavLst>
                                        <p:tav tm="0">
                                          <p:val>
                                            <p:strVal val="#ppt_y-1"/>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649"/>
                                        </p:tgtEl>
                                        <p:attrNameLst>
                                          <p:attrName>style.visibility</p:attrName>
                                        </p:attrNameLst>
                                      </p:cBhvr>
                                      <p:to>
                                        <p:strVal val="visible"/>
                                      </p:to>
                                    </p:set>
                                    <p:anim calcmode="lin" valueType="num">
                                      <p:cBhvr additive="base">
                                        <p:cTn id="14" dur="500"/>
                                        <p:tgtEl>
                                          <p:spTgt spid="649"/>
                                        </p:tgtEl>
                                        <p:attrNameLst>
                                          <p:attrName>ppt_x</p:attrName>
                                        </p:attrNameLst>
                                      </p:cBhvr>
                                      <p:tavLst>
                                        <p:tav tm="0">
                                          <p:val>
                                            <p:strVal val="#ppt_x-1"/>
                                          </p:val>
                                        </p:tav>
                                        <p:tav tm="100000">
                                          <p:val>
                                            <p:strVal val="#ppt_x"/>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48"/>
                                        </p:tgtEl>
                                        <p:attrNameLst>
                                          <p:attrName>style.visibility</p:attrName>
                                        </p:attrNameLst>
                                      </p:cBhvr>
                                      <p:to>
                                        <p:strVal val="visible"/>
                                      </p:to>
                                    </p:set>
                                    <p:animEffect transition="in" filter="fade">
                                      <p:cBhvr>
                                        <p:cTn id="18" dur="500"/>
                                        <p:tgtEl>
                                          <p:spTgt spid="648"/>
                                        </p:tgtEl>
                                      </p:cBhvr>
                                    </p:animEffect>
                                  </p:childTnLst>
                                </p:cTn>
                              </p:par>
                              <p:par>
                                <p:cTn id="19" presetID="10" presetClass="entr" presetSubtype="0" fill="hold" nodeType="withEffect">
                                  <p:stCondLst>
                                    <p:cond delay="0"/>
                                  </p:stCondLst>
                                  <p:childTnLst>
                                    <p:set>
                                      <p:cBhvr>
                                        <p:cTn id="20" dur="1" fill="hold">
                                          <p:stCondLst>
                                            <p:cond delay="0"/>
                                          </p:stCondLst>
                                        </p:cTn>
                                        <p:tgtEl>
                                          <p:spTgt spid="652"/>
                                        </p:tgtEl>
                                        <p:attrNameLst>
                                          <p:attrName>style.visibility</p:attrName>
                                        </p:attrNameLst>
                                      </p:cBhvr>
                                      <p:to>
                                        <p:strVal val="visible"/>
                                      </p:to>
                                    </p:set>
                                    <p:animEffect transition="in" filter="fade">
                                      <p:cBhvr>
                                        <p:cTn id="21" dur="1000"/>
                                        <p:tgtEl>
                                          <p:spTgt spid="652"/>
                                        </p:tgtEl>
                                      </p:cBhvr>
                                    </p:animEffect>
                                  </p:childTnLst>
                                </p:cTn>
                              </p:par>
                              <p:par>
                                <p:cTn id="22" presetID="10" presetClass="entr" presetSubtype="0" fill="hold" nodeType="withEffect">
                                  <p:stCondLst>
                                    <p:cond delay="0"/>
                                  </p:stCondLst>
                                  <p:childTnLst>
                                    <p:set>
                                      <p:cBhvr>
                                        <p:cTn id="23" dur="1" fill="hold">
                                          <p:stCondLst>
                                            <p:cond delay="0"/>
                                          </p:stCondLst>
                                        </p:cTn>
                                        <p:tgtEl>
                                          <p:spTgt spid="653"/>
                                        </p:tgtEl>
                                        <p:attrNameLst>
                                          <p:attrName>style.visibility</p:attrName>
                                        </p:attrNameLst>
                                      </p:cBhvr>
                                      <p:to>
                                        <p:strVal val="visible"/>
                                      </p:to>
                                    </p:set>
                                    <p:animEffect transition="in" filter="fade">
                                      <p:cBhvr>
                                        <p:cTn id="24" dur="1000"/>
                                        <p:tgtEl>
                                          <p:spTgt spid="653"/>
                                        </p:tgtEl>
                                      </p:cBhvr>
                                    </p:animEffect>
                                  </p:childTnLst>
                                </p:cTn>
                              </p:par>
                              <p:par>
                                <p:cTn id="25" presetID="10" presetClass="entr" presetSubtype="0" fill="hold" nodeType="withEffect">
                                  <p:stCondLst>
                                    <p:cond delay="0"/>
                                  </p:stCondLst>
                                  <p:childTnLst>
                                    <p:set>
                                      <p:cBhvr>
                                        <p:cTn id="26" dur="1" fill="hold">
                                          <p:stCondLst>
                                            <p:cond delay="0"/>
                                          </p:stCondLst>
                                        </p:cTn>
                                        <p:tgtEl>
                                          <p:spTgt spid="654"/>
                                        </p:tgtEl>
                                        <p:attrNameLst>
                                          <p:attrName>style.visibility</p:attrName>
                                        </p:attrNameLst>
                                      </p:cBhvr>
                                      <p:to>
                                        <p:strVal val="visible"/>
                                      </p:to>
                                    </p:set>
                                    <p:animEffect transition="in" filter="fade">
                                      <p:cBhvr>
                                        <p:cTn id="27" dur="1000"/>
                                        <p:tgtEl>
                                          <p:spTgt spid="654"/>
                                        </p:tgtEl>
                                      </p:cBhvr>
                                    </p:animEffect>
                                  </p:childTnLst>
                                </p:cTn>
                              </p:par>
                              <p:par>
                                <p:cTn id="28" presetID="10" presetClass="entr" presetSubtype="0" fill="hold" nodeType="withEffect">
                                  <p:stCondLst>
                                    <p:cond delay="0"/>
                                  </p:stCondLst>
                                  <p:childTnLst>
                                    <p:set>
                                      <p:cBhvr>
                                        <p:cTn id="29" dur="1" fill="hold">
                                          <p:stCondLst>
                                            <p:cond delay="0"/>
                                          </p:stCondLst>
                                        </p:cTn>
                                        <p:tgtEl>
                                          <p:spTgt spid="655"/>
                                        </p:tgtEl>
                                        <p:attrNameLst>
                                          <p:attrName>style.visibility</p:attrName>
                                        </p:attrNameLst>
                                      </p:cBhvr>
                                      <p:to>
                                        <p:strVal val="visible"/>
                                      </p:to>
                                    </p:set>
                                    <p:animEffect transition="in" filter="fade">
                                      <p:cBhvr>
                                        <p:cTn id="30" dur="1000"/>
                                        <p:tgtEl>
                                          <p:spTgt spid="655"/>
                                        </p:tgtEl>
                                      </p:cBhvr>
                                    </p:animEffect>
                                  </p:childTnLst>
                                </p:cTn>
                              </p:par>
                              <p:par>
                                <p:cTn id="31" presetID="10" presetClass="entr" presetSubtype="0" fill="hold" nodeType="withEffect">
                                  <p:stCondLst>
                                    <p:cond delay="0"/>
                                  </p:stCondLst>
                                  <p:childTnLst>
                                    <p:set>
                                      <p:cBhvr>
                                        <p:cTn id="32" dur="1" fill="hold">
                                          <p:stCondLst>
                                            <p:cond delay="0"/>
                                          </p:stCondLst>
                                        </p:cTn>
                                        <p:tgtEl>
                                          <p:spTgt spid="644"/>
                                        </p:tgtEl>
                                        <p:attrNameLst>
                                          <p:attrName>style.visibility</p:attrName>
                                        </p:attrNameLst>
                                      </p:cBhvr>
                                      <p:to>
                                        <p:strVal val="visible"/>
                                      </p:to>
                                    </p:set>
                                    <p:animEffect transition="in" filter="fade">
                                      <p:cBhvr>
                                        <p:cTn id="33" dur="1300"/>
                                        <p:tgtEl>
                                          <p:spTgt spid="644"/>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300"/>
                                        <p:tgtEl>
                                          <p:spTgt spid="2"/>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300"/>
                                        <p:tgtEl>
                                          <p:spTgt spid="3"/>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1"/>
          <p:cNvSpPr/>
          <p:nvPr/>
        </p:nvSpPr>
        <p:spPr>
          <a:xfrm>
            <a:off x="7265301" y="0"/>
            <a:ext cx="49323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634" name="Google Shape;634;p91"/>
          <p:cNvSpPr txBox="1"/>
          <p:nvPr/>
        </p:nvSpPr>
        <p:spPr>
          <a:xfrm>
            <a:off x="518900" y="653050"/>
            <a:ext cx="5251500" cy="207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dirty="0">
                <a:solidFill>
                  <a:srgbClr val="434343"/>
                </a:solidFill>
                <a:latin typeface="Source Sans Pro" panose="020B0503030403020204" pitchFamily="34" charset="0"/>
                <a:ea typeface="Source Sans Pro" panose="020B0503030403020204" pitchFamily="34" charset="0"/>
                <a:cs typeface="Source Sans Pro"/>
                <a:sym typeface="Source Sans Pro"/>
              </a:rPr>
              <a:t>Daugherty Endowment</a:t>
            </a:r>
            <a:endParaRPr dirty="0">
              <a:solidFill>
                <a:srgbClr val="434343"/>
              </a:solidFill>
            </a:endParaRPr>
          </a:p>
        </p:txBody>
      </p:sp>
      <p:sp>
        <p:nvSpPr>
          <p:cNvPr id="635" name="Google Shape;635;p91"/>
          <p:cNvSpPr txBox="1"/>
          <p:nvPr/>
        </p:nvSpPr>
        <p:spPr>
          <a:xfrm>
            <a:off x="136588" y="2651131"/>
            <a:ext cx="4181400" cy="3366000"/>
          </a:xfrm>
          <a:prstGeom prst="rect">
            <a:avLst/>
          </a:prstGeom>
          <a:noFill/>
          <a:ln>
            <a:noFill/>
          </a:ln>
        </p:spPr>
        <p:txBody>
          <a:bodyPr spcFirstLastPara="1" wrap="square" lIns="91425" tIns="45700" rIns="91425" bIns="45700" anchor="t" anchorCtr="0">
            <a:noAutofit/>
          </a:bodyPr>
          <a:lstStyle/>
          <a:p>
            <a:pPr marL="457200" lvl="0" indent="-381000" algn="ctr" rtl="0">
              <a:spcBef>
                <a:spcPts val="0"/>
              </a:spcBef>
              <a:spcAft>
                <a:spcPts val="0"/>
              </a:spcAft>
              <a:buSzPts val="2400"/>
              <a:buFont typeface="Source Sans Pro"/>
              <a:buChar char="●"/>
            </a:pPr>
            <a:r>
              <a:rPr lang="en-US" sz="2400" dirty="0">
                <a:latin typeface="Source Sans Pro" panose="020B0503030403020204" pitchFamily="34" charset="0"/>
                <a:ea typeface="Source Sans Pro" panose="020B0503030403020204" pitchFamily="34" charset="0"/>
                <a:cs typeface="Source Sans Pro"/>
                <a:sym typeface="Source Sans Pro"/>
              </a:rPr>
              <a:t>To date $618,847 has been invested (2008 – 2024)</a:t>
            </a:r>
            <a:endParaRPr sz="1600" dirty="0">
              <a:latin typeface="Source Sans Pro" panose="020B0503030403020204" pitchFamily="34" charset="0"/>
              <a:ea typeface="Source Sans Pro" panose="020B0503030403020204" pitchFamily="34" charset="0"/>
              <a:cs typeface="Source Sans Pro"/>
              <a:sym typeface="Source Sans Pro"/>
            </a:endParaRPr>
          </a:p>
          <a:p>
            <a:pPr marL="457200" lvl="0" indent="-381000" algn="ctr" rtl="0">
              <a:spcBef>
                <a:spcPts val="0"/>
              </a:spcBef>
              <a:spcAft>
                <a:spcPts val="0"/>
              </a:spcAft>
              <a:buSzPts val="2400"/>
              <a:buFont typeface="Source Sans Pro"/>
              <a:buChar char="●"/>
            </a:pPr>
            <a:r>
              <a:rPr lang="en-US" sz="2400" dirty="0">
                <a:latin typeface="Source Sans Pro" panose="020B0503030403020204" pitchFamily="34" charset="0"/>
                <a:ea typeface="Source Sans Pro" panose="020B0503030403020204" pitchFamily="34" charset="0"/>
                <a:cs typeface="Source Sans Pro"/>
                <a:sym typeface="Source Sans Pro"/>
              </a:rPr>
              <a:t>52 companies and 2 research projects have received support</a:t>
            </a:r>
            <a:endParaRPr sz="2400" dirty="0">
              <a:latin typeface="Source Sans Pro" panose="020B0503030403020204" pitchFamily="34" charset="0"/>
              <a:ea typeface="Source Sans Pro" panose="020B0503030403020204" pitchFamily="34" charset="0"/>
              <a:cs typeface="Source Sans Pro"/>
              <a:sym typeface="Source Sans Pro"/>
            </a:endParaRPr>
          </a:p>
          <a:p>
            <a:pPr marL="457200" lvl="0" indent="-381000" algn="ctr" rtl="0">
              <a:spcBef>
                <a:spcPts val="0"/>
              </a:spcBef>
              <a:spcAft>
                <a:spcPts val="0"/>
              </a:spcAft>
              <a:buSzPts val="2400"/>
              <a:buFont typeface="Source Sans Pro"/>
              <a:buChar char="●"/>
            </a:pPr>
            <a:r>
              <a:rPr lang="en-US" sz="2400" dirty="0">
                <a:latin typeface="Source Sans Pro" panose="020B0503030403020204" pitchFamily="34" charset="0"/>
                <a:ea typeface="Source Sans Pro" panose="020B0503030403020204" pitchFamily="34" charset="0"/>
                <a:cs typeface="Source Sans Pro"/>
                <a:sym typeface="Source Sans Pro"/>
              </a:rPr>
              <a:t>Funded companies have gone on to raise $65,576,706 combined in follow-on funding</a:t>
            </a:r>
            <a:endParaRPr sz="24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pic>
        <p:nvPicPr>
          <p:cNvPr id="636" name="Google Shape;636;p91"/>
          <p:cNvPicPr preferRelativeResize="0"/>
          <p:nvPr/>
        </p:nvPicPr>
        <p:blipFill>
          <a:blip r:embed="rId3">
            <a:alphaModFix/>
          </a:blip>
          <a:stretch>
            <a:fillRect/>
          </a:stretch>
        </p:blipFill>
        <p:spPr>
          <a:xfrm>
            <a:off x="5124250" y="1212675"/>
            <a:ext cx="6648975" cy="4432650"/>
          </a:xfrm>
          <a:prstGeom prst="rect">
            <a:avLst/>
          </a:prstGeom>
          <a:noFill/>
          <a:ln>
            <a:noFill/>
          </a:ln>
        </p:spPr>
      </p:pic>
      <p:sp>
        <p:nvSpPr>
          <p:cNvPr id="2" name="Google Shape;616;p89">
            <a:extLst>
              <a:ext uri="{FF2B5EF4-FFF2-40B4-BE49-F238E27FC236}">
                <a16:creationId xmlns:a16="http://schemas.microsoft.com/office/drawing/2014/main" id="{064D9703-63FB-4DE0-9362-B9569C3C2DF3}"/>
              </a:ext>
            </a:extLst>
          </p:cNvPr>
          <p:cNvSpPr txBox="1"/>
          <p:nvPr/>
        </p:nvSpPr>
        <p:spPr>
          <a:xfrm>
            <a:off x="6135125" y="5891700"/>
            <a:ext cx="4785900" cy="813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800" dirty="0">
                <a:solidFill>
                  <a:schemeClr val="lt1"/>
                </a:solidFill>
                <a:latin typeface="Source Sans Pro" panose="020B0503030403020204" pitchFamily="34" charset="0"/>
                <a:ea typeface="Source Sans Pro" panose="020B0503030403020204" pitchFamily="34" charset="0"/>
                <a:cs typeface="Source Sans Pro"/>
                <a:sym typeface="Source Sans Pro"/>
              </a:rPr>
              <a:t>125:1 ROI</a:t>
            </a:r>
            <a:endParaRPr sz="38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pic>
        <p:nvPicPr>
          <p:cNvPr id="3" name="Google Shape;594;p87" descr="kenan-ncsu-web-2.png">
            <a:extLst>
              <a:ext uri="{FF2B5EF4-FFF2-40B4-BE49-F238E27FC236}">
                <a16:creationId xmlns:a16="http://schemas.microsoft.com/office/drawing/2014/main" id="{C42C8B50-F1A3-EBAF-AC05-64030AC8926F}"/>
              </a:ext>
            </a:extLst>
          </p:cNvPr>
          <p:cNvPicPr preferRelativeResize="0"/>
          <p:nvPr/>
        </p:nvPicPr>
        <p:blipFill rotWithShape="1">
          <a:blip r:embed="rId4">
            <a:alphaModFix/>
          </a:blip>
          <a:srcRect/>
          <a:stretch/>
        </p:blipFill>
        <p:spPr>
          <a:xfrm>
            <a:off x="4071832" y="5739300"/>
            <a:ext cx="2925084" cy="73127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additive="base">
                                        <p:cTn id="7" dur="500"/>
                                        <p:tgtEl>
                                          <p:spTgt spid="63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634"/>
                                        </p:tgtEl>
                                        <p:attrNameLst>
                                          <p:attrName>style.visibility</p:attrName>
                                        </p:attrNameLst>
                                      </p:cBhvr>
                                      <p:to>
                                        <p:strVal val="visible"/>
                                      </p:to>
                                    </p:set>
                                    <p:anim calcmode="lin" valueType="num">
                                      <p:cBhvr additive="base">
                                        <p:cTn id="10" dur="1000"/>
                                        <p:tgtEl>
                                          <p:spTgt spid="63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635"/>
                                        </p:tgtEl>
                                        <p:attrNameLst>
                                          <p:attrName>style.visibility</p:attrName>
                                        </p:attrNameLst>
                                      </p:cBhvr>
                                      <p:to>
                                        <p:strVal val="visible"/>
                                      </p:to>
                                    </p:set>
                                    <p:anim calcmode="lin" valueType="num">
                                      <p:cBhvr additive="base">
                                        <p:cTn id="13" dur="1000"/>
                                        <p:tgtEl>
                                          <p:spTgt spid="63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4"/>
          <p:cNvSpPr txBox="1"/>
          <p:nvPr/>
        </p:nvSpPr>
        <p:spPr>
          <a:xfrm>
            <a:off x="563539" y="543827"/>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dirty="0">
                <a:solidFill>
                  <a:srgbClr val="1B7390"/>
                </a:solidFill>
                <a:latin typeface="Source Sans Pro" panose="020B0503030403020204" pitchFamily="34" charset="0"/>
                <a:ea typeface="Source Sans Pro" panose="020B0503030403020204" pitchFamily="34" charset="0"/>
                <a:cs typeface="Source Sans Pro"/>
                <a:sym typeface="Source Sans Pro"/>
              </a:rPr>
              <a:t>National Science Foundation</a:t>
            </a:r>
            <a:endParaRPr sz="1400" dirty="0">
              <a:solidFill>
                <a:srgbClr val="1B7390"/>
              </a:solidFill>
              <a:latin typeface="Source Sans Pro" panose="020B0503030403020204" pitchFamily="34" charset="0"/>
              <a:ea typeface="Source Sans Pro" panose="020B0503030403020204" pitchFamily="34" charset="0"/>
              <a:cs typeface="Source Sans Pro"/>
              <a:sym typeface="Source Sans Pro"/>
            </a:endParaRPr>
          </a:p>
        </p:txBody>
      </p:sp>
      <p:sp>
        <p:nvSpPr>
          <p:cNvPr id="670" name="Google Shape;670;p94"/>
          <p:cNvSpPr txBox="1"/>
          <p:nvPr/>
        </p:nvSpPr>
        <p:spPr>
          <a:xfrm>
            <a:off x="502338" y="774276"/>
            <a:ext cx="9371400" cy="9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dirty="0">
                <a:solidFill>
                  <a:srgbClr val="434343"/>
                </a:solidFill>
                <a:latin typeface="Source Sans Pro" panose="020B0503030403020204" pitchFamily="34" charset="0"/>
                <a:ea typeface="Source Sans Pro" panose="020B0503030403020204" pitchFamily="34" charset="0"/>
                <a:cs typeface="Source Sans Pro"/>
                <a:sym typeface="Source Sans Pro"/>
              </a:rPr>
              <a:t>Mid-Atlantic I-Corps Hub</a:t>
            </a:r>
            <a:endParaRPr sz="575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
        <p:nvSpPr>
          <p:cNvPr id="671" name="Google Shape;671;p94"/>
          <p:cNvSpPr txBox="1"/>
          <p:nvPr/>
        </p:nvSpPr>
        <p:spPr>
          <a:xfrm>
            <a:off x="6699700" y="2338875"/>
            <a:ext cx="4857600" cy="3076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dirty="0">
                <a:solidFill>
                  <a:srgbClr val="434343"/>
                </a:solidFill>
                <a:latin typeface="Source Sans Pro" panose="020B0503030403020204" pitchFamily="34" charset="0"/>
                <a:ea typeface="Source Sans Pro" panose="020B0503030403020204" pitchFamily="34" charset="0"/>
                <a:cs typeface="Source Sans Pro"/>
                <a:sym typeface="Source Sans Pro"/>
              </a:rPr>
              <a:t>$15M initiative to create a diverse, inclusive innovation ecosystem in the United States</a:t>
            </a:r>
            <a:endParaRPr sz="36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pic>
        <p:nvPicPr>
          <p:cNvPr id="672" name="Google Shape;672;p94"/>
          <p:cNvPicPr preferRelativeResize="0"/>
          <p:nvPr/>
        </p:nvPicPr>
        <p:blipFill>
          <a:blip r:embed="rId3">
            <a:alphaModFix/>
          </a:blip>
          <a:stretch>
            <a:fillRect/>
          </a:stretch>
        </p:blipFill>
        <p:spPr>
          <a:xfrm>
            <a:off x="0" y="1892900"/>
            <a:ext cx="6421750" cy="4963698"/>
          </a:xfrm>
          <a:prstGeom prst="rect">
            <a:avLst/>
          </a:prstGeom>
          <a:noFill/>
          <a:ln>
            <a:noFill/>
          </a:ln>
        </p:spPr>
      </p:pic>
      <p:pic>
        <p:nvPicPr>
          <p:cNvPr id="673" name="Google Shape;673;p94"/>
          <p:cNvPicPr preferRelativeResize="0"/>
          <p:nvPr/>
        </p:nvPicPr>
        <p:blipFill>
          <a:blip r:embed="rId4">
            <a:alphaModFix/>
          </a:blip>
          <a:stretch>
            <a:fillRect/>
          </a:stretch>
        </p:blipFill>
        <p:spPr>
          <a:xfrm>
            <a:off x="7988723" y="5532126"/>
            <a:ext cx="3256977" cy="9771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9"/>
                                        </p:tgtEl>
                                        <p:attrNameLst>
                                          <p:attrName>style.visibility</p:attrName>
                                        </p:attrNameLst>
                                      </p:cBhvr>
                                      <p:to>
                                        <p:strVal val="visible"/>
                                      </p:to>
                                    </p:set>
                                    <p:anim calcmode="lin" valueType="num">
                                      <p:cBhvr additive="base">
                                        <p:cTn id="7" dur="500"/>
                                        <p:tgtEl>
                                          <p:spTgt spid="66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70"/>
                                        </p:tgtEl>
                                        <p:attrNameLst>
                                          <p:attrName>style.visibility</p:attrName>
                                        </p:attrNameLst>
                                      </p:cBhvr>
                                      <p:to>
                                        <p:strVal val="visible"/>
                                      </p:to>
                                    </p:set>
                                    <p:anim calcmode="lin" valueType="num">
                                      <p:cBhvr additive="base">
                                        <p:cTn id="10" dur="500"/>
                                        <p:tgtEl>
                                          <p:spTgt spid="670"/>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71"/>
                                        </p:tgtEl>
                                        <p:attrNameLst>
                                          <p:attrName>style.visibility</p:attrName>
                                        </p:attrNameLst>
                                      </p:cBhvr>
                                      <p:to>
                                        <p:strVal val="visible"/>
                                      </p:to>
                                    </p:set>
                                    <p:animEffect transition="in" filter="fade">
                                      <p:cBhvr>
                                        <p:cTn id="14" dur="500"/>
                                        <p:tgtEl>
                                          <p:spTgt spid="671"/>
                                        </p:tgtEl>
                                      </p:cBhvr>
                                    </p:animEffect>
                                  </p:childTnLst>
                                </p:cTn>
                              </p:par>
                              <p:par>
                                <p:cTn id="15" presetID="10" presetClass="entr" presetSubtype="0" fill="hold" nodeType="withEffect">
                                  <p:stCondLst>
                                    <p:cond delay="0"/>
                                  </p:stCondLst>
                                  <p:childTnLst>
                                    <p:set>
                                      <p:cBhvr>
                                        <p:cTn id="16" dur="1" fill="hold">
                                          <p:stCondLst>
                                            <p:cond delay="0"/>
                                          </p:stCondLst>
                                        </p:cTn>
                                        <p:tgtEl>
                                          <p:spTgt spid="672"/>
                                        </p:tgtEl>
                                        <p:attrNameLst>
                                          <p:attrName>style.visibility</p:attrName>
                                        </p:attrNameLst>
                                      </p:cBhvr>
                                      <p:to>
                                        <p:strVal val="visible"/>
                                      </p:to>
                                    </p:set>
                                    <p:animEffect transition="in" filter="fade">
                                      <p:cBhvr>
                                        <p:cTn id="17" dur="1000"/>
                                        <p:tgtEl>
                                          <p:spTgt spid="672"/>
                                        </p:tgtEl>
                                      </p:cBhvr>
                                    </p:animEffect>
                                  </p:childTnLst>
                                </p:cTn>
                              </p:par>
                              <p:par>
                                <p:cTn id="18" presetID="2" presetClass="entr" presetSubtype="4" fill="hold" nodeType="withEffect">
                                  <p:stCondLst>
                                    <p:cond delay="0"/>
                                  </p:stCondLst>
                                  <p:childTnLst>
                                    <p:set>
                                      <p:cBhvr>
                                        <p:cTn id="19" dur="1" fill="hold">
                                          <p:stCondLst>
                                            <p:cond delay="0"/>
                                          </p:stCondLst>
                                        </p:cTn>
                                        <p:tgtEl>
                                          <p:spTgt spid="673"/>
                                        </p:tgtEl>
                                        <p:attrNameLst>
                                          <p:attrName>style.visibility</p:attrName>
                                        </p:attrNameLst>
                                      </p:cBhvr>
                                      <p:to>
                                        <p:strVal val="visible"/>
                                      </p:to>
                                    </p:set>
                                    <p:anim calcmode="lin" valueType="num">
                                      <p:cBhvr additive="base">
                                        <p:cTn id="20" dur="1000"/>
                                        <p:tgtEl>
                                          <p:spTgt spid="6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poster with white text&#10;&#10;Description automatically generated">
            <a:extLst>
              <a:ext uri="{FF2B5EF4-FFF2-40B4-BE49-F238E27FC236}">
                <a16:creationId xmlns:a16="http://schemas.microsoft.com/office/drawing/2014/main" id="{838FA2EE-18EC-22B9-6D6D-0F671D47E7B4}"/>
              </a:ext>
            </a:extLst>
          </p:cNvPr>
          <p:cNvPicPr>
            <a:picLocks noChangeAspect="1"/>
          </p:cNvPicPr>
          <p:nvPr/>
        </p:nvPicPr>
        <p:blipFill>
          <a:blip r:embed="rId3"/>
          <a:stretch>
            <a:fillRect/>
          </a:stretch>
        </p:blipFill>
        <p:spPr>
          <a:xfrm>
            <a:off x="-141899" y="-246530"/>
            <a:ext cx="12475798" cy="7351059"/>
          </a:xfrm>
          <a:prstGeom prst="rect">
            <a:avLst/>
          </a:prstGeom>
        </p:spPr>
      </p:pic>
    </p:spTree>
    <p:extLst>
      <p:ext uri="{BB962C8B-B14F-4D97-AF65-F5344CB8AC3E}">
        <p14:creationId xmlns:p14="http://schemas.microsoft.com/office/powerpoint/2010/main" val="232904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4"/>
          <p:cNvSpPr/>
          <p:nvPr/>
        </p:nvSpPr>
        <p:spPr>
          <a:xfrm>
            <a:off x="610153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554" name="Google Shape;554;p84"/>
          <p:cNvPicPr preferRelativeResize="0">
            <a:picLocks noGrp="1"/>
          </p:cNvPicPr>
          <p:nvPr>
            <p:ph type="pic" idx="2"/>
          </p:nvPr>
        </p:nvPicPr>
        <p:blipFill rotWithShape="1">
          <a:blip r:embed="rId3">
            <a:alphaModFix/>
          </a:blip>
          <a:srcRect l="14219" r="14219"/>
          <a:stretch/>
        </p:blipFill>
        <p:spPr>
          <a:xfrm>
            <a:off x="5515025" y="335225"/>
            <a:ext cx="6349500" cy="6190500"/>
          </a:xfrm>
          <a:prstGeom prst="rect">
            <a:avLst/>
          </a:prstGeom>
          <a:solidFill>
            <a:srgbClr val="F7F7F7"/>
          </a:solidFill>
          <a:ln>
            <a:noFill/>
          </a:ln>
        </p:spPr>
      </p:pic>
      <p:sp>
        <p:nvSpPr>
          <p:cNvPr id="555" name="Google Shape;555;p84"/>
          <p:cNvSpPr/>
          <p:nvPr/>
        </p:nvSpPr>
        <p:spPr>
          <a:xfrm>
            <a:off x="6105700" y="1953450"/>
            <a:ext cx="4861500" cy="2951100"/>
          </a:xfrm>
          <a:prstGeom prst="rect">
            <a:avLst/>
          </a:prstGeom>
          <a:noFill/>
          <a:ln w="762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Source Sans Pro"/>
              <a:ea typeface="Source Sans Pro"/>
              <a:cs typeface="Source Sans Pro"/>
              <a:sym typeface="Source Sans Pro"/>
            </a:endParaRPr>
          </a:p>
        </p:txBody>
      </p:sp>
      <p:sp>
        <p:nvSpPr>
          <p:cNvPr id="556" name="Google Shape;556;p84"/>
          <p:cNvSpPr txBox="1"/>
          <p:nvPr/>
        </p:nvSpPr>
        <p:spPr>
          <a:xfrm>
            <a:off x="6615500" y="2456850"/>
            <a:ext cx="4023000" cy="203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3000">
                <a:solidFill>
                  <a:schemeClr val="lt1"/>
                </a:solidFill>
                <a:latin typeface="Source Sans Pro"/>
                <a:ea typeface="Source Sans Pro"/>
                <a:cs typeface="Source Sans Pro"/>
                <a:sym typeface="Source Sans Pro"/>
              </a:rPr>
              <a:t>Driving </a:t>
            </a:r>
            <a:r>
              <a:rPr lang="en-US" sz="3000" b="1">
                <a:solidFill>
                  <a:schemeClr val="lt1"/>
                </a:solidFill>
                <a:latin typeface="Source Sans Pro"/>
                <a:ea typeface="Source Sans Pro"/>
                <a:cs typeface="Source Sans Pro"/>
                <a:sym typeface="Source Sans Pro"/>
              </a:rPr>
              <a:t>economic growth</a:t>
            </a:r>
            <a:r>
              <a:rPr lang="en-US" sz="3000">
                <a:solidFill>
                  <a:schemeClr val="lt1"/>
                </a:solidFill>
                <a:latin typeface="Source Sans Pro"/>
                <a:ea typeface="Source Sans Pro"/>
                <a:cs typeface="Source Sans Pro"/>
                <a:sym typeface="Source Sans Pro"/>
              </a:rPr>
              <a:t> by facilitating the </a:t>
            </a:r>
            <a:r>
              <a:rPr lang="en-US" sz="3000" b="1">
                <a:solidFill>
                  <a:schemeClr val="lt1"/>
                </a:solidFill>
                <a:latin typeface="Source Sans Pro"/>
                <a:ea typeface="Source Sans Pro"/>
                <a:cs typeface="Source Sans Pro"/>
                <a:sym typeface="Source Sans Pro"/>
              </a:rPr>
              <a:t>commercialization</a:t>
            </a:r>
            <a:r>
              <a:rPr lang="en-US" sz="3000">
                <a:solidFill>
                  <a:schemeClr val="lt1"/>
                </a:solidFill>
                <a:latin typeface="Source Sans Pro"/>
                <a:ea typeface="Source Sans Pro"/>
                <a:cs typeface="Source Sans Pro"/>
                <a:sym typeface="Source Sans Pro"/>
              </a:rPr>
              <a:t> of </a:t>
            </a:r>
            <a:r>
              <a:rPr lang="en-US" sz="3000" b="1">
                <a:solidFill>
                  <a:schemeClr val="lt1"/>
                </a:solidFill>
                <a:latin typeface="Source Sans Pro"/>
                <a:ea typeface="Source Sans Pro"/>
                <a:cs typeface="Source Sans Pro"/>
                <a:sym typeface="Source Sans Pro"/>
              </a:rPr>
              <a:t>research discoveries</a:t>
            </a:r>
            <a:endParaRPr sz="3000" b="1">
              <a:solidFill>
                <a:schemeClr val="lt1"/>
              </a:solidFill>
              <a:latin typeface="Source Sans Pro"/>
              <a:ea typeface="Source Sans Pro"/>
              <a:cs typeface="Source Sans Pro"/>
              <a:sym typeface="Source Sans Pro"/>
            </a:endParaRPr>
          </a:p>
        </p:txBody>
      </p:sp>
      <p:sp>
        <p:nvSpPr>
          <p:cNvPr id="557" name="Google Shape;557;p84"/>
          <p:cNvSpPr txBox="1"/>
          <p:nvPr/>
        </p:nvSpPr>
        <p:spPr>
          <a:xfrm>
            <a:off x="469950" y="1517825"/>
            <a:ext cx="4571100" cy="146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434343"/>
                </a:solidFill>
                <a:latin typeface="Source Sans Pro"/>
                <a:ea typeface="Source Sans Pro"/>
                <a:cs typeface="Source Sans Pro"/>
                <a:sym typeface="Source Sans Pro"/>
              </a:rPr>
              <a:t>Office of Research Commercialization</a:t>
            </a:r>
            <a:endParaRPr sz="4000" b="1">
              <a:solidFill>
                <a:srgbClr val="434343"/>
              </a:solidFill>
              <a:latin typeface="Source Sans Pro"/>
              <a:ea typeface="Source Sans Pro"/>
              <a:cs typeface="Source Sans Pro"/>
              <a:sym typeface="Source Sans Pro"/>
            </a:endParaRPr>
          </a:p>
        </p:txBody>
      </p:sp>
      <p:sp>
        <p:nvSpPr>
          <p:cNvPr id="558" name="Google Shape;558;p84"/>
          <p:cNvSpPr txBox="1"/>
          <p:nvPr/>
        </p:nvSpPr>
        <p:spPr>
          <a:xfrm>
            <a:off x="415650" y="2983025"/>
            <a:ext cx="4861500" cy="3362400"/>
          </a:xfrm>
          <a:prstGeom prst="rect">
            <a:avLst/>
          </a:prstGeom>
          <a:noFill/>
          <a:ln>
            <a:noFill/>
          </a:ln>
        </p:spPr>
        <p:txBody>
          <a:bodyPr spcFirstLastPara="1" wrap="square" lIns="91400" tIns="45700" rIns="91400" bIns="45700" anchor="t" anchorCtr="0">
            <a:noAutofit/>
          </a:bodyPr>
          <a:lstStyle/>
          <a:p>
            <a:pPr marL="457200" marR="0" lvl="0" indent="-361950" algn="l" rtl="0">
              <a:lnSpc>
                <a:spcPct val="115000"/>
              </a:lnSpc>
              <a:spcBef>
                <a:spcPts val="0"/>
              </a:spcBef>
              <a:spcAft>
                <a:spcPts val="0"/>
              </a:spcAft>
              <a:buClr>
                <a:srgbClr val="434343"/>
              </a:buClr>
              <a:buSzPts val="2100"/>
              <a:buFont typeface="Source Sans Pro"/>
              <a:buChar char="●"/>
            </a:pPr>
            <a:r>
              <a:rPr lang="en-US" sz="2100">
                <a:solidFill>
                  <a:srgbClr val="434343"/>
                </a:solidFill>
                <a:latin typeface="Source Sans Pro"/>
                <a:ea typeface="Source Sans Pro"/>
                <a:cs typeface="Source Sans Pro"/>
                <a:sym typeface="Source Sans Pro"/>
              </a:rPr>
              <a:t>Protecting and promoting university research discoveries and intellectual property</a:t>
            </a:r>
            <a:endParaRPr sz="2100">
              <a:solidFill>
                <a:srgbClr val="434343"/>
              </a:solidFill>
              <a:latin typeface="Source Sans Pro"/>
              <a:ea typeface="Source Sans Pro"/>
              <a:cs typeface="Source Sans Pro"/>
              <a:sym typeface="Source Sans Pro"/>
            </a:endParaRPr>
          </a:p>
          <a:p>
            <a:pPr marL="457200" marR="0" lvl="0" indent="-361950" algn="l" rtl="0">
              <a:lnSpc>
                <a:spcPct val="115000"/>
              </a:lnSpc>
              <a:spcBef>
                <a:spcPts val="0"/>
              </a:spcBef>
              <a:spcAft>
                <a:spcPts val="0"/>
              </a:spcAft>
              <a:buClr>
                <a:srgbClr val="434343"/>
              </a:buClr>
              <a:buSzPts val="2100"/>
              <a:buFont typeface="Source Sans Pro"/>
              <a:buChar char="●"/>
            </a:pPr>
            <a:r>
              <a:rPr lang="en-US" sz="2100">
                <a:solidFill>
                  <a:srgbClr val="434343"/>
                </a:solidFill>
                <a:latin typeface="Source Sans Pro"/>
                <a:ea typeface="Source Sans Pro"/>
                <a:cs typeface="Source Sans Pro"/>
                <a:sym typeface="Source Sans Pro"/>
              </a:rPr>
              <a:t>Engaging and guiding industry partners</a:t>
            </a:r>
            <a:endParaRPr sz="2100">
              <a:solidFill>
                <a:srgbClr val="434343"/>
              </a:solidFill>
              <a:latin typeface="Source Sans Pro"/>
              <a:ea typeface="Source Sans Pro"/>
              <a:cs typeface="Source Sans Pro"/>
              <a:sym typeface="Source Sans Pro"/>
            </a:endParaRPr>
          </a:p>
          <a:p>
            <a:pPr marL="457200" marR="0" lvl="0" indent="-361950" algn="l" rtl="0">
              <a:lnSpc>
                <a:spcPct val="115000"/>
              </a:lnSpc>
              <a:spcBef>
                <a:spcPts val="0"/>
              </a:spcBef>
              <a:spcAft>
                <a:spcPts val="0"/>
              </a:spcAft>
              <a:buClr>
                <a:srgbClr val="434343"/>
              </a:buClr>
              <a:buSzPts val="2100"/>
              <a:buFont typeface="Source Sans Pro"/>
              <a:buChar char="●"/>
            </a:pPr>
            <a:r>
              <a:rPr lang="en-US" sz="2100">
                <a:solidFill>
                  <a:srgbClr val="434343"/>
                </a:solidFill>
                <a:latin typeface="Source Sans Pro"/>
                <a:ea typeface="Source Sans Pro"/>
                <a:cs typeface="Source Sans Pro"/>
                <a:sym typeface="Source Sans Pro"/>
              </a:rPr>
              <a:t>Boosting the acceleration of startups</a:t>
            </a:r>
            <a:endParaRPr sz="2100">
              <a:solidFill>
                <a:srgbClr val="434343"/>
              </a:solidFill>
              <a:latin typeface="Source Sans Pro"/>
              <a:ea typeface="Source Sans Pro"/>
              <a:cs typeface="Source Sans Pro"/>
              <a:sym typeface="Source Sans Pro"/>
            </a:endParaRPr>
          </a:p>
          <a:p>
            <a:pPr marL="457200" marR="0" lvl="0" indent="-361950" algn="l" rtl="0">
              <a:lnSpc>
                <a:spcPct val="115000"/>
              </a:lnSpc>
              <a:spcBef>
                <a:spcPts val="0"/>
              </a:spcBef>
              <a:spcAft>
                <a:spcPts val="0"/>
              </a:spcAft>
              <a:buClr>
                <a:srgbClr val="434343"/>
              </a:buClr>
              <a:buSzPts val="2100"/>
              <a:buFont typeface="Source Sans Pro"/>
              <a:buChar char="●"/>
            </a:pPr>
            <a:r>
              <a:rPr lang="en-US" sz="2100">
                <a:solidFill>
                  <a:srgbClr val="434343"/>
                </a:solidFill>
                <a:latin typeface="Source Sans Pro"/>
                <a:ea typeface="Source Sans Pro"/>
                <a:cs typeface="Source Sans Pro"/>
                <a:sym typeface="Source Sans Pro"/>
              </a:rPr>
              <a:t>Solving complex problems</a:t>
            </a:r>
            <a:endParaRPr sz="2100">
              <a:solidFill>
                <a:srgbClr val="434343"/>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53"/>
                                        </p:tgtEl>
                                        <p:attrNameLst>
                                          <p:attrName>style.visibility</p:attrName>
                                        </p:attrNameLst>
                                      </p:cBhvr>
                                      <p:to>
                                        <p:strVal val="visible"/>
                                      </p:to>
                                    </p:set>
                                    <p:anim calcmode="lin" valueType="num">
                                      <p:cBhvr additive="base">
                                        <p:cTn id="7" dur="500"/>
                                        <p:tgtEl>
                                          <p:spTgt spid="55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54"/>
                                        </p:tgtEl>
                                        <p:attrNameLst>
                                          <p:attrName>style.visibility</p:attrName>
                                        </p:attrNameLst>
                                      </p:cBhvr>
                                      <p:to>
                                        <p:strVal val="visible"/>
                                      </p:to>
                                    </p:set>
                                    <p:anim calcmode="lin" valueType="num">
                                      <p:cBhvr additive="base">
                                        <p:cTn id="11" dur="500"/>
                                        <p:tgtEl>
                                          <p:spTgt spid="55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55"/>
                                        </p:tgtEl>
                                        <p:attrNameLst>
                                          <p:attrName>style.visibility</p:attrName>
                                        </p:attrNameLst>
                                      </p:cBhvr>
                                      <p:to>
                                        <p:strVal val="visible"/>
                                      </p:to>
                                    </p:set>
                                    <p:anim calcmode="lin" valueType="num">
                                      <p:cBhvr additive="base">
                                        <p:cTn id="15" dur="500"/>
                                        <p:tgtEl>
                                          <p:spTgt spid="555"/>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56"/>
                                        </p:tgtEl>
                                        <p:attrNameLst>
                                          <p:attrName>style.visibility</p:attrName>
                                        </p:attrNameLst>
                                      </p:cBhvr>
                                      <p:to>
                                        <p:strVal val="visible"/>
                                      </p:to>
                                    </p:set>
                                    <p:animEffect transition="in" filter="fade">
                                      <p:cBhvr>
                                        <p:cTn id="18" dur="500"/>
                                        <p:tgtEl>
                                          <p:spTgt spid="556"/>
                                        </p:tgtEl>
                                      </p:cBhvr>
                                    </p:animEffect>
                                  </p:childTnLst>
                                </p:cTn>
                              </p:par>
                              <p:par>
                                <p:cTn id="19" presetID="2" presetClass="entr" presetSubtype="8" fill="hold" nodeType="withEffect">
                                  <p:stCondLst>
                                    <p:cond delay="0"/>
                                  </p:stCondLst>
                                  <p:childTnLst>
                                    <p:set>
                                      <p:cBhvr>
                                        <p:cTn id="20" dur="1" fill="hold">
                                          <p:stCondLst>
                                            <p:cond delay="0"/>
                                          </p:stCondLst>
                                        </p:cTn>
                                        <p:tgtEl>
                                          <p:spTgt spid="557"/>
                                        </p:tgtEl>
                                        <p:attrNameLst>
                                          <p:attrName>style.visibility</p:attrName>
                                        </p:attrNameLst>
                                      </p:cBhvr>
                                      <p:to>
                                        <p:strVal val="visible"/>
                                      </p:to>
                                    </p:set>
                                    <p:anim calcmode="lin" valueType="num">
                                      <p:cBhvr additive="base">
                                        <p:cTn id="21" dur="500"/>
                                        <p:tgtEl>
                                          <p:spTgt spid="557"/>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558"/>
                                        </p:tgtEl>
                                        <p:attrNameLst>
                                          <p:attrName>style.visibility</p:attrName>
                                        </p:attrNameLst>
                                      </p:cBhvr>
                                      <p:to>
                                        <p:strVal val="visible"/>
                                      </p:to>
                                    </p:set>
                                    <p:anim calcmode="lin" valueType="num">
                                      <p:cBhvr additive="base">
                                        <p:cTn id="24" dur="500"/>
                                        <p:tgtEl>
                                          <p:spTgt spid="5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6"/>
          <p:cNvSpPr/>
          <p:nvPr/>
        </p:nvSpPr>
        <p:spPr>
          <a:xfrm>
            <a:off x="0" y="0"/>
            <a:ext cx="12192000" cy="3429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7" name="Google Shape;577;p86"/>
          <p:cNvPicPr preferRelativeResize="0">
            <a:picLocks noGrp="1"/>
          </p:cNvPicPr>
          <p:nvPr>
            <p:ph type="pic" idx="2"/>
          </p:nvPr>
        </p:nvPicPr>
        <p:blipFill rotWithShape="1">
          <a:blip r:embed="rId3">
            <a:alphaModFix/>
          </a:blip>
          <a:srcRect l="258" r="268"/>
          <a:stretch/>
        </p:blipFill>
        <p:spPr>
          <a:xfrm>
            <a:off x="598500" y="0"/>
            <a:ext cx="11006100" cy="6223500"/>
          </a:xfrm>
          <a:prstGeom prst="rect">
            <a:avLst/>
          </a:prstGeom>
          <a:solidFill>
            <a:srgbClr val="F7F7F7"/>
          </a:solidFill>
          <a:ln>
            <a:noFill/>
          </a:ln>
        </p:spPr>
      </p:pic>
      <p:sp>
        <p:nvSpPr>
          <p:cNvPr id="578" name="Google Shape;578;p86"/>
          <p:cNvSpPr/>
          <p:nvPr/>
        </p:nvSpPr>
        <p:spPr>
          <a:xfrm>
            <a:off x="1364550" y="762900"/>
            <a:ext cx="9474000" cy="4697700"/>
          </a:xfrm>
          <a:prstGeom prst="rect">
            <a:avLst/>
          </a:prstGeom>
          <a:noFill/>
          <a:ln w="762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86"/>
          <p:cNvSpPr txBox="1"/>
          <p:nvPr/>
        </p:nvSpPr>
        <p:spPr>
          <a:xfrm>
            <a:off x="1687025" y="1972350"/>
            <a:ext cx="8817900" cy="3218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3200" b="1">
                <a:solidFill>
                  <a:schemeClr val="lt1"/>
                </a:solidFill>
                <a:latin typeface="Source Sans Pro"/>
                <a:ea typeface="Source Sans Pro"/>
                <a:cs typeface="Source Sans Pro"/>
                <a:sym typeface="Source Sans Pro"/>
              </a:rPr>
              <a:t>Our IP &amp; commercialization expertise accelerates university inventions into the marketplace through unparalleled support and guidance, increasing the impact of university research &amp; innovation on a global scale.</a:t>
            </a:r>
            <a:endParaRPr sz="3200" b="1">
              <a:solidFill>
                <a:schemeClr val="lt1"/>
              </a:solidFill>
              <a:latin typeface="Source Sans Pro"/>
              <a:ea typeface="Source Sans Pro"/>
              <a:cs typeface="Source Sans Pro"/>
              <a:sym typeface="Source Sans Pro"/>
            </a:endParaRPr>
          </a:p>
        </p:txBody>
      </p:sp>
      <p:sp>
        <p:nvSpPr>
          <p:cNvPr id="580" name="Google Shape;580;p86"/>
          <p:cNvSpPr txBox="1"/>
          <p:nvPr/>
        </p:nvSpPr>
        <p:spPr>
          <a:xfrm>
            <a:off x="3842220" y="1476744"/>
            <a:ext cx="45075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lt1"/>
                </a:solidFill>
                <a:latin typeface="Source Sans Pro"/>
                <a:ea typeface="Source Sans Pro"/>
                <a:cs typeface="Source Sans Pro"/>
                <a:sym typeface="Source Sans Pro"/>
              </a:rPr>
              <a:t>ORC VALUE PROPOSITION</a:t>
            </a:r>
            <a:endParaRPr sz="210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76"/>
                                        </p:tgtEl>
                                        <p:attrNameLst>
                                          <p:attrName>style.visibility</p:attrName>
                                        </p:attrNameLst>
                                      </p:cBhvr>
                                      <p:to>
                                        <p:strVal val="visible"/>
                                      </p:to>
                                    </p:set>
                                    <p:anim calcmode="lin" valueType="num">
                                      <p:cBhvr additive="base">
                                        <p:cTn id="7" dur="500"/>
                                        <p:tgtEl>
                                          <p:spTgt spid="57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77"/>
                                        </p:tgtEl>
                                        <p:attrNameLst>
                                          <p:attrName>style.visibility</p:attrName>
                                        </p:attrNameLst>
                                      </p:cBhvr>
                                      <p:to>
                                        <p:strVal val="visible"/>
                                      </p:to>
                                    </p:set>
                                    <p:anim calcmode="lin" valueType="num">
                                      <p:cBhvr additive="base">
                                        <p:cTn id="11" dur="500"/>
                                        <p:tgtEl>
                                          <p:spTgt spid="577"/>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8"/>
                                        </p:tgtEl>
                                        <p:attrNameLst>
                                          <p:attrName>style.visibility</p:attrName>
                                        </p:attrNameLst>
                                      </p:cBhvr>
                                      <p:to>
                                        <p:strVal val="visible"/>
                                      </p:to>
                                    </p:set>
                                    <p:animEffect transition="in" filter="fade">
                                      <p:cBhvr>
                                        <p:cTn id="15" dur="500"/>
                                        <p:tgtEl>
                                          <p:spTgt spid="578"/>
                                        </p:tgtEl>
                                      </p:cBhvr>
                                    </p:animEffect>
                                  </p:childTnLst>
                                </p:cTn>
                              </p:par>
                              <p:par>
                                <p:cTn id="16" presetID="10" presetClass="entr" presetSubtype="0" fill="hold" nodeType="withEffect">
                                  <p:stCondLst>
                                    <p:cond delay="0"/>
                                  </p:stCondLst>
                                  <p:childTnLst>
                                    <p:set>
                                      <p:cBhvr>
                                        <p:cTn id="17" dur="1" fill="hold">
                                          <p:stCondLst>
                                            <p:cond delay="0"/>
                                          </p:stCondLst>
                                        </p:cTn>
                                        <p:tgtEl>
                                          <p:spTgt spid="580"/>
                                        </p:tgtEl>
                                        <p:attrNameLst>
                                          <p:attrName>style.visibility</p:attrName>
                                        </p:attrNameLst>
                                      </p:cBhvr>
                                      <p:to>
                                        <p:strVal val="visible"/>
                                      </p:to>
                                    </p:set>
                                    <p:animEffect transition="in" filter="fade">
                                      <p:cBhvr>
                                        <p:cTn id="18" dur="500"/>
                                        <p:tgtEl>
                                          <p:spTgt spid="580"/>
                                        </p:tgtEl>
                                      </p:cBhvr>
                                    </p:animEffect>
                                  </p:childTnLst>
                                </p:cTn>
                              </p:par>
                              <p:par>
                                <p:cTn id="19" presetID="10" presetClass="entr" presetSubtype="0" fill="hold" nodeType="withEffect">
                                  <p:stCondLst>
                                    <p:cond delay="0"/>
                                  </p:stCondLst>
                                  <p:childTnLst>
                                    <p:set>
                                      <p:cBhvr>
                                        <p:cTn id="20" dur="1" fill="hold">
                                          <p:stCondLst>
                                            <p:cond delay="0"/>
                                          </p:stCondLst>
                                        </p:cTn>
                                        <p:tgtEl>
                                          <p:spTgt spid="579"/>
                                        </p:tgtEl>
                                        <p:attrNameLst>
                                          <p:attrName>style.visibility</p:attrName>
                                        </p:attrNameLst>
                                      </p:cBhvr>
                                      <p:to>
                                        <p:strVal val="visible"/>
                                      </p:to>
                                    </p:set>
                                    <p:animEffect transition="in" filter="fade">
                                      <p:cBhvr>
                                        <p:cTn id="21" dur="5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7"/>
          <p:cNvSpPr txBox="1">
            <a:spLocks noGrp="1"/>
          </p:cNvSpPr>
          <p:nvPr>
            <p:ph type="title"/>
          </p:nvPr>
        </p:nvSpPr>
        <p:spPr>
          <a:xfrm>
            <a:off x="811275" y="418841"/>
            <a:ext cx="10972800" cy="7290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SzPts val="1800"/>
              <a:buNone/>
            </a:pPr>
            <a:r>
              <a:rPr lang="en-US">
                <a:solidFill>
                  <a:srgbClr val="3F3F3F"/>
                </a:solidFill>
                <a:latin typeface="Source Sans Pro"/>
                <a:ea typeface="Source Sans Pro"/>
                <a:cs typeface="Source Sans Pro"/>
                <a:sym typeface="Source Sans Pro"/>
              </a:rPr>
              <a:t>Ecosystem Partners</a:t>
            </a:r>
            <a:endParaRPr>
              <a:solidFill>
                <a:srgbClr val="3F3F3F"/>
              </a:solidFill>
              <a:latin typeface="Source Sans Pro"/>
              <a:ea typeface="Source Sans Pro"/>
              <a:cs typeface="Source Sans Pro"/>
              <a:sym typeface="Source Sans Pro"/>
            </a:endParaRPr>
          </a:p>
        </p:txBody>
      </p:sp>
      <p:pic>
        <p:nvPicPr>
          <p:cNvPr id="586" name="Google Shape;586;p87"/>
          <p:cNvPicPr preferRelativeResize="0"/>
          <p:nvPr/>
        </p:nvPicPr>
        <p:blipFill rotWithShape="1">
          <a:blip r:embed="rId3">
            <a:alphaModFix/>
          </a:blip>
          <a:srcRect/>
          <a:stretch/>
        </p:blipFill>
        <p:spPr>
          <a:xfrm>
            <a:off x="811272" y="3118626"/>
            <a:ext cx="2198357" cy="917945"/>
          </a:xfrm>
          <a:prstGeom prst="rect">
            <a:avLst/>
          </a:prstGeom>
          <a:noFill/>
          <a:ln>
            <a:noFill/>
          </a:ln>
        </p:spPr>
      </p:pic>
      <p:pic>
        <p:nvPicPr>
          <p:cNvPr id="587" name="Google Shape;587;p87"/>
          <p:cNvPicPr preferRelativeResize="0"/>
          <p:nvPr/>
        </p:nvPicPr>
        <p:blipFill rotWithShape="1">
          <a:blip r:embed="rId4">
            <a:alphaModFix/>
          </a:blip>
          <a:srcRect/>
          <a:stretch/>
        </p:blipFill>
        <p:spPr>
          <a:xfrm>
            <a:off x="7602592" y="1388392"/>
            <a:ext cx="3267718" cy="724965"/>
          </a:xfrm>
          <a:prstGeom prst="rect">
            <a:avLst/>
          </a:prstGeom>
          <a:noFill/>
          <a:ln>
            <a:noFill/>
          </a:ln>
        </p:spPr>
      </p:pic>
      <p:pic>
        <p:nvPicPr>
          <p:cNvPr id="588" name="Google Shape;588;p87"/>
          <p:cNvPicPr preferRelativeResize="0"/>
          <p:nvPr/>
        </p:nvPicPr>
        <p:blipFill rotWithShape="1">
          <a:blip r:embed="rId5">
            <a:alphaModFix/>
          </a:blip>
          <a:srcRect/>
          <a:stretch/>
        </p:blipFill>
        <p:spPr>
          <a:xfrm>
            <a:off x="8520472" y="4676238"/>
            <a:ext cx="2896234" cy="553720"/>
          </a:xfrm>
          <a:prstGeom prst="rect">
            <a:avLst/>
          </a:prstGeom>
          <a:noFill/>
          <a:ln>
            <a:noFill/>
          </a:ln>
        </p:spPr>
      </p:pic>
      <p:pic>
        <p:nvPicPr>
          <p:cNvPr id="589" name="Google Shape;589;p87"/>
          <p:cNvPicPr preferRelativeResize="0"/>
          <p:nvPr/>
        </p:nvPicPr>
        <p:blipFill rotWithShape="1">
          <a:blip r:embed="rId6">
            <a:alphaModFix/>
          </a:blip>
          <a:srcRect t="18099" b="17422"/>
          <a:stretch/>
        </p:blipFill>
        <p:spPr>
          <a:xfrm>
            <a:off x="8288203" y="2546334"/>
            <a:ext cx="3262206" cy="894080"/>
          </a:xfrm>
          <a:prstGeom prst="rect">
            <a:avLst/>
          </a:prstGeom>
          <a:noFill/>
          <a:ln>
            <a:noFill/>
          </a:ln>
        </p:spPr>
      </p:pic>
      <p:pic>
        <p:nvPicPr>
          <p:cNvPr id="590" name="Google Shape;590;p87" descr="600_467657158.jpeg.png"/>
          <p:cNvPicPr preferRelativeResize="0"/>
          <p:nvPr/>
        </p:nvPicPr>
        <p:blipFill rotWithShape="1">
          <a:blip r:embed="rId7">
            <a:alphaModFix/>
          </a:blip>
          <a:srcRect/>
          <a:stretch/>
        </p:blipFill>
        <p:spPr>
          <a:xfrm>
            <a:off x="4439893" y="4449786"/>
            <a:ext cx="1944635" cy="1231601"/>
          </a:xfrm>
          <a:prstGeom prst="rect">
            <a:avLst/>
          </a:prstGeom>
          <a:noFill/>
          <a:ln>
            <a:noFill/>
          </a:ln>
        </p:spPr>
      </p:pic>
      <p:pic>
        <p:nvPicPr>
          <p:cNvPr id="591" name="Google Shape;591;p87" descr="WIN_logo_3.ai"/>
          <p:cNvPicPr preferRelativeResize="0"/>
          <p:nvPr/>
        </p:nvPicPr>
        <p:blipFill rotWithShape="1">
          <a:blip r:embed="rId8">
            <a:alphaModFix/>
          </a:blip>
          <a:srcRect/>
          <a:stretch/>
        </p:blipFill>
        <p:spPr>
          <a:xfrm>
            <a:off x="4439900" y="2635978"/>
            <a:ext cx="1598594" cy="1586040"/>
          </a:xfrm>
          <a:prstGeom prst="rect">
            <a:avLst/>
          </a:prstGeom>
          <a:noFill/>
          <a:ln>
            <a:noFill/>
          </a:ln>
        </p:spPr>
      </p:pic>
      <p:pic>
        <p:nvPicPr>
          <p:cNvPr id="592" name="Google Shape;592;p87" descr="Launch-Email-1-1024x486.gif"/>
          <p:cNvPicPr preferRelativeResize="0"/>
          <p:nvPr/>
        </p:nvPicPr>
        <p:blipFill rotWithShape="1">
          <a:blip r:embed="rId9">
            <a:alphaModFix/>
          </a:blip>
          <a:srcRect l="11271" t="24524" r="10401" b="34216"/>
          <a:stretch/>
        </p:blipFill>
        <p:spPr>
          <a:xfrm>
            <a:off x="6623150" y="5434000"/>
            <a:ext cx="4793556" cy="1003725"/>
          </a:xfrm>
          <a:prstGeom prst="rect">
            <a:avLst/>
          </a:prstGeom>
          <a:noFill/>
          <a:ln>
            <a:noFill/>
          </a:ln>
        </p:spPr>
      </p:pic>
      <p:pic>
        <p:nvPicPr>
          <p:cNvPr id="593" name="Google Shape;593;p87" descr="logo-2.png"/>
          <p:cNvPicPr preferRelativeResize="0"/>
          <p:nvPr/>
        </p:nvPicPr>
        <p:blipFill rotWithShape="1">
          <a:blip r:embed="rId10">
            <a:alphaModFix/>
          </a:blip>
          <a:srcRect/>
          <a:stretch/>
        </p:blipFill>
        <p:spPr>
          <a:xfrm>
            <a:off x="5139170" y="757714"/>
            <a:ext cx="1913659" cy="1344734"/>
          </a:xfrm>
          <a:prstGeom prst="rect">
            <a:avLst/>
          </a:prstGeom>
          <a:noFill/>
          <a:ln>
            <a:noFill/>
          </a:ln>
        </p:spPr>
      </p:pic>
      <p:pic>
        <p:nvPicPr>
          <p:cNvPr id="594" name="Google Shape;594;p87" descr="kenan-ncsu-web-2.png"/>
          <p:cNvPicPr preferRelativeResize="0"/>
          <p:nvPr/>
        </p:nvPicPr>
        <p:blipFill rotWithShape="1">
          <a:blip r:embed="rId11">
            <a:alphaModFix/>
          </a:blip>
          <a:srcRect/>
          <a:stretch/>
        </p:blipFill>
        <p:spPr>
          <a:xfrm>
            <a:off x="1149728" y="2113357"/>
            <a:ext cx="2925084" cy="731271"/>
          </a:xfrm>
          <a:prstGeom prst="rect">
            <a:avLst/>
          </a:prstGeom>
          <a:noFill/>
          <a:ln>
            <a:noFill/>
          </a:ln>
        </p:spPr>
      </p:pic>
      <p:pic>
        <p:nvPicPr>
          <p:cNvPr id="595" name="Google Shape;595;p87"/>
          <p:cNvPicPr preferRelativeResize="0"/>
          <p:nvPr/>
        </p:nvPicPr>
        <p:blipFill rotWithShape="1">
          <a:blip r:embed="rId12">
            <a:alphaModFix/>
          </a:blip>
          <a:srcRect/>
          <a:stretch/>
        </p:blipFill>
        <p:spPr>
          <a:xfrm>
            <a:off x="6657808" y="2984584"/>
            <a:ext cx="1144830" cy="1578184"/>
          </a:xfrm>
          <a:prstGeom prst="rect">
            <a:avLst/>
          </a:prstGeom>
          <a:noFill/>
          <a:ln>
            <a:noFill/>
          </a:ln>
        </p:spPr>
      </p:pic>
      <p:pic>
        <p:nvPicPr>
          <p:cNvPr id="596" name="Google Shape;596;p87"/>
          <p:cNvPicPr preferRelativeResize="0"/>
          <p:nvPr/>
        </p:nvPicPr>
        <p:blipFill rotWithShape="1">
          <a:blip r:embed="rId13">
            <a:alphaModFix/>
          </a:blip>
          <a:srcRect l="7430" t="18169" r="18114" b="18718"/>
          <a:stretch/>
        </p:blipFill>
        <p:spPr>
          <a:xfrm>
            <a:off x="8366881" y="3723336"/>
            <a:ext cx="2850511" cy="553720"/>
          </a:xfrm>
          <a:prstGeom prst="rect">
            <a:avLst/>
          </a:prstGeom>
          <a:noFill/>
          <a:ln>
            <a:noFill/>
          </a:ln>
        </p:spPr>
      </p:pic>
      <p:pic>
        <p:nvPicPr>
          <p:cNvPr id="597" name="Google Shape;597;p87"/>
          <p:cNvPicPr preferRelativeResize="0"/>
          <p:nvPr/>
        </p:nvPicPr>
        <p:blipFill>
          <a:blip r:embed="rId14">
            <a:alphaModFix/>
          </a:blip>
          <a:stretch>
            <a:fillRect/>
          </a:stretch>
        </p:blipFill>
        <p:spPr>
          <a:xfrm>
            <a:off x="1972075" y="803812"/>
            <a:ext cx="2925084" cy="1081777"/>
          </a:xfrm>
          <a:prstGeom prst="rect">
            <a:avLst/>
          </a:prstGeom>
          <a:noFill/>
          <a:ln>
            <a:noFill/>
          </a:ln>
        </p:spPr>
      </p:pic>
      <p:pic>
        <p:nvPicPr>
          <p:cNvPr id="598" name="Google Shape;598;p87"/>
          <p:cNvPicPr preferRelativeResize="0"/>
          <p:nvPr/>
        </p:nvPicPr>
        <p:blipFill>
          <a:blip r:embed="rId15">
            <a:alphaModFix/>
          </a:blip>
          <a:stretch>
            <a:fillRect/>
          </a:stretch>
        </p:blipFill>
        <p:spPr>
          <a:xfrm>
            <a:off x="3159625" y="5909132"/>
            <a:ext cx="2998250" cy="833514"/>
          </a:xfrm>
          <a:prstGeom prst="rect">
            <a:avLst/>
          </a:prstGeom>
          <a:noFill/>
          <a:ln>
            <a:noFill/>
          </a:ln>
        </p:spPr>
      </p:pic>
      <p:pic>
        <p:nvPicPr>
          <p:cNvPr id="599" name="Google Shape;599;p87"/>
          <p:cNvPicPr preferRelativeResize="0"/>
          <p:nvPr/>
        </p:nvPicPr>
        <p:blipFill>
          <a:blip r:embed="rId16">
            <a:alphaModFix/>
          </a:blip>
          <a:stretch>
            <a:fillRect/>
          </a:stretch>
        </p:blipFill>
        <p:spPr>
          <a:xfrm>
            <a:off x="248973" y="4203100"/>
            <a:ext cx="1376909" cy="917950"/>
          </a:xfrm>
          <a:prstGeom prst="rect">
            <a:avLst/>
          </a:prstGeom>
          <a:noFill/>
          <a:ln>
            <a:noFill/>
          </a:ln>
        </p:spPr>
      </p:pic>
      <p:pic>
        <p:nvPicPr>
          <p:cNvPr id="600" name="Google Shape;600;p87"/>
          <p:cNvPicPr preferRelativeResize="0"/>
          <p:nvPr/>
        </p:nvPicPr>
        <p:blipFill>
          <a:blip r:embed="rId17">
            <a:alphaModFix/>
          </a:blip>
          <a:stretch>
            <a:fillRect/>
          </a:stretch>
        </p:blipFill>
        <p:spPr>
          <a:xfrm>
            <a:off x="1972075" y="4036575"/>
            <a:ext cx="2121626" cy="917950"/>
          </a:xfrm>
          <a:prstGeom prst="rect">
            <a:avLst/>
          </a:prstGeom>
          <a:noFill/>
          <a:ln>
            <a:noFill/>
          </a:ln>
        </p:spPr>
      </p:pic>
      <p:pic>
        <p:nvPicPr>
          <p:cNvPr id="601" name="Google Shape;601;p87"/>
          <p:cNvPicPr preferRelativeResize="0"/>
          <p:nvPr/>
        </p:nvPicPr>
        <p:blipFill rotWithShape="1">
          <a:blip r:embed="rId18">
            <a:alphaModFix/>
          </a:blip>
          <a:srcRect t="14480" b="23874"/>
          <a:stretch/>
        </p:blipFill>
        <p:spPr>
          <a:xfrm>
            <a:off x="146825" y="5287570"/>
            <a:ext cx="2266769" cy="1397350"/>
          </a:xfrm>
          <a:prstGeom prst="rect">
            <a:avLst/>
          </a:prstGeom>
          <a:noFill/>
          <a:ln>
            <a:noFill/>
          </a:ln>
        </p:spPr>
      </p:pic>
      <p:pic>
        <p:nvPicPr>
          <p:cNvPr id="1026" name="Picture 2" descr="Entrepalooza Test Session 1 - Sep 14 | Hopin">
            <a:extLst>
              <a:ext uri="{FF2B5EF4-FFF2-40B4-BE49-F238E27FC236}">
                <a16:creationId xmlns:a16="http://schemas.microsoft.com/office/drawing/2014/main" id="{74BF1C0C-1567-AB08-C150-05014702363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590" y="0"/>
            <a:ext cx="2041232" cy="20412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8"/>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07" name="Google Shape;607;p88"/>
          <p:cNvPicPr preferRelativeResize="0">
            <a:picLocks noGrp="1"/>
          </p:cNvPicPr>
          <p:nvPr>
            <p:ph type="pic" idx="2"/>
          </p:nvPr>
        </p:nvPicPr>
        <p:blipFill rotWithShape="1">
          <a:blip r:embed="rId3">
            <a:alphaModFix/>
          </a:blip>
          <a:srcRect t="7835" b="7826"/>
          <a:stretch/>
        </p:blipFill>
        <p:spPr>
          <a:xfrm>
            <a:off x="359790" y="332295"/>
            <a:ext cx="11472300" cy="6193500"/>
          </a:xfrm>
          <a:prstGeom prst="rect">
            <a:avLst/>
          </a:prstGeom>
          <a:solidFill>
            <a:srgbClr val="F7F7F7"/>
          </a:solidFill>
          <a:ln>
            <a:noFill/>
          </a:ln>
        </p:spPr>
      </p:pic>
      <p:sp>
        <p:nvSpPr>
          <p:cNvPr id="608" name="Google Shape;608;p88"/>
          <p:cNvSpPr/>
          <p:nvPr/>
        </p:nvSpPr>
        <p:spPr>
          <a:xfrm>
            <a:off x="990375" y="1871775"/>
            <a:ext cx="8200800" cy="2678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POWERFUL</a:t>
            </a:r>
            <a:endParaRPr sz="8800" b="1">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PROGRAMS</a:t>
            </a:r>
            <a:endParaRPr sz="1800" b="1">
              <a:solidFill>
                <a:schemeClr val="dk1"/>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p:tgtEl>
                                          <p:spTgt spid="60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07"/>
                                        </p:tgtEl>
                                        <p:attrNameLst>
                                          <p:attrName>style.visibility</p:attrName>
                                        </p:attrNameLst>
                                      </p:cBhvr>
                                      <p:to>
                                        <p:strVal val="visible"/>
                                      </p:to>
                                    </p:set>
                                    <p:anim calcmode="lin" valueType="num">
                                      <p:cBhvr additive="base">
                                        <p:cTn id="11" dur="500"/>
                                        <p:tgtEl>
                                          <p:spTgt spid="60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8"/>
                                        </p:tgtEl>
                                        <p:attrNameLst>
                                          <p:attrName>style.visibility</p:attrName>
                                        </p:attrNameLst>
                                      </p:cBhvr>
                                      <p:to>
                                        <p:strVal val="visible"/>
                                      </p:to>
                                    </p:set>
                                    <p:animEffect transition="in" filter="fade">
                                      <p:cBhvr>
                                        <p:cTn id="15"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3AD2-5FA1-BE2B-C97F-5DC941BF08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D16457-B9D5-3DA2-5E7D-984F268F1BFF}"/>
              </a:ext>
            </a:extLst>
          </p:cNvPr>
          <p:cNvSpPr txBox="1"/>
          <p:nvPr/>
        </p:nvSpPr>
        <p:spPr>
          <a:xfrm>
            <a:off x="791298" y="2264207"/>
            <a:ext cx="11000127" cy="4832092"/>
          </a:xfrm>
          <a:prstGeom prst="rect">
            <a:avLst/>
          </a:prstGeom>
          <a:noFill/>
        </p:spPr>
        <p:txBody>
          <a:bodyPr wrap="none" rtlCol="0">
            <a:spAutoFit/>
          </a:bodyPr>
          <a:lstStyle/>
          <a:p>
            <a:r>
              <a:rPr lang="en-US" sz="2800" dirty="0"/>
              <a:t>“How is your startup doing?”</a:t>
            </a:r>
          </a:p>
          <a:p>
            <a:endParaRPr lang="en-US" sz="2800" dirty="0"/>
          </a:p>
          <a:p>
            <a:r>
              <a:rPr lang="en-US" sz="2800" dirty="0"/>
              <a:t>“You should talk to them about how they can help you on that issue”</a:t>
            </a:r>
          </a:p>
          <a:p>
            <a:endParaRPr lang="en-US" sz="2800" dirty="0"/>
          </a:p>
          <a:p>
            <a:r>
              <a:rPr lang="en-US" sz="2800" dirty="0"/>
              <a:t>“Their programs can really benefit your research”</a:t>
            </a:r>
          </a:p>
          <a:p>
            <a:endParaRPr lang="en-US" sz="2800" dirty="0"/>
          </a:p>
          <a:p>
            <a:r>
              <a:rPr lang="en-US" sz="2800" dirty="0"/>
              <a:t>“They have helped my research really have an impact”</a:t>
            </a:r>
          </a:p>
          <a:p>
            <a:endParaRPr lang="en-US" sz="2800" dirty="0"/>
          </a:p>
          <a:p>
            <a:endParaRPr lang="en-US" sz="2800" dirty="0"/>
          </a:p>
          <a:p>
            <a:endParaRPr lang="en-US" sz="2800" dirty="0"/>
          </a:p>
          <a:p>
            <a:endParaRPr lang="en-US" sz="2800" dirty="0"/>
          </a:p>
        </p:txBody>
      </p:sp>
      <p:pic>
        <p:nvPicPr>
          <p:cNvPr id="2" name="Google Shape;449;p75">
            <a:extLst>
              <a:ext uri="{FF2B5EF4-FFF2-40B4-BE49-F238E27FC236}">
                <a16:creationId xmlns:a16="http://schemas.microsoft.com/office/drawing/2014/main" id="{3789E09C-3F28-D4BA-2888-39DB22B97281}"/>
              </a:ext>
            </a:extLst>
          </p:cNvPr>
          <p:cNvPicPr preferRelativeResize="0"/>
          <p:nvPr/>
        </p:nvPicPr>
        <p:blipFill rotWithShape="1">
          <a:blip r:embed="rId2">
            <a:alphaModFix/>
          </a:blip>
          <a:srcRect/>
          <a:stretch/>
        </p:blipFill>
        <p:spPr>
          <a:xfrm>
            <a:off x="3875024" y="361772"/>
            <a:ext cx="5475453" cy="1437306"/>
          </a:xfrm>
          <a:prstGeom prst="rect">
            <a:avLst/>
          </a:prstGeom>
          <a:noFill/>
          <a:ln>
            <a:noFill/>
          </a:ln>
        </p:spPr>
      </p:pic>
    </p:spTree>
    <p:extLst>
      <p:ext uri="{BB962C8B-B14F-4D97-AF65-F5344CB8AC3E}">
        <p14:creationId xmlns:p14="http://schemas.microsoft.com/office/powerpoint/2010/main" val="287560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9"/>
          <p:cNvSpPr/>
          <p:nvPr/>
        </p:nvSpPr>
        <p:spPr>
          <a:xfrm>
            <a:off x="610153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614" name="Google Shape;614;p89"/>
          <p:cNvSpPr/>
          <p:nvPr/>
        </p:nvSpPr>
        <p:spPr>
          <a:xfrm>
            <a:off x="5133100" y="486150"/>
            <a:ext cx="6748800" cy="5214900"/>
          </a:xfrm>
          <a:prstGeom prst="rect">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5" name="Google Shape;615;p89"/>
          <p:cNvPicPr preferRelativeResize="0"/>
          <p:nvPr/>
        </p:nvPicPr>
        <p:blipFill>
          <a:blip r:embed="rId3">
            <a:alphaModFix/>
          </a:blip>
          <a:stretch>
            <a:fillRect/>
          </a:stretch>
        </p:blipFill>
        <p:spPr>
          <a:xfrm>
            <a:off x="5381000" y="844396"/>
            <a:ext cx="6294150" cy="4494105"/>
          </a:xfrm>
          <a:prstGeom prst="rect">
            <a:avLst/>
          </a:prstGeom>
          <a:noFill/>
          <a:ln>
            <a:noFill/>
          </a:ln>
        </p:spPr>
      </p:pic>
      <p:sp>
        <p:nvSpPr>
          <p:cNvPr id="616" name="Google Shape;616;p89"/>
          <p:cNvSpPr txBox="1"/>
          <p:nvPr/>
        </p:nvSpPr>
        <p:spPr>
          <a:xfrm>
            <a:off x="6135125" y="5891700"/>
            <a:ext cx="4785900" cy="813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800" b="1">
                <a:solidFill>
                  <a:schemeClr val="lt1"/>
                </a:solidFill>
                <a:latin typeface="Source Sans Pro"/>
                <a:ea typeface="Source Sans Pro"/>
                <a:cs typeface="Source Sans Pro"/>
                <a:sym typeface="Source Sans Pro"/>
              </a:rPr>
              <a:t>19:1 ROI</a:t>
            </a:r>
            <a:endParaRPr sz="3800" b="1">
              <a:solidFill>
                <a:schemeClr val="lt1"/>
              </a:solidFill>
              <a:latin typeface="Source Sans Pro"/>
              <a:ea typeface="Source Sans Pro"/>
              <a:cs typeface="Source Sans Pro"/>
              <a:sym typeface="Source Sans Pro"/>
            </a:endParaRPr>
          </a:p>
        </p:txBody>
      </p:sp>
      <p:sp>
        <p:nvSpPr>
          <p:cNvPr id="617" name="Google Shape;617;p89"/>
          <p:cNvSpPr txBox="1"/>
          <p:nvPr/>
        </p:nvSpPr>
        <p:spPr>
          <a:xfrm>
            <a:off x="518900" y="1258500"/>
            <a:ext cx="5251500" cy="207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Chancellor’s Innovation Fund (CIF)</a:t>
            </a:r>
            <a:endParaRPr>
              <a:solidFill>
                <a:srgbClr val="434343"/>
              </a:solidFill>
            </a:endParaRPr>
          </a:p>
        </p:txBody>
      </p:sp>
      <p:sp>
        <p:nvSpPr>
          <p:cNvPr id="618" name="Google Shape;618;p89"/>
          <p:cNvSpPr txBox="1"/>
          <p:nvPr/>
        </p:nvSpPr>
        <p:spPr>
          <a:xfrm>
            <a:off x="518900" y="4141500"/>
            <a:ext cx="4785900" cy="24117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$5M fund launched in 2010</a:t>
            </a:r>
            <a:endParaRPr sz="2400">
              <a:solidFill>
                <a:srgbClr val="434343"/>
              </a:solidFill>
              <a:latin typeface="Source Sans Pro"/>
              <a:ea typeface="Source Sans Pro"/>
              <a:cs typeface="Source Sans Pro"/>
              <a:sym typeface="Source Sans Pro"/>
            </a:endParaRPr>
          </a:p>
          <a:p>
            <a:pPr marL="457200" lvl="0" indent="-381000" algn="l" rtl="0">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Supporting early-stage, industry-relevant projects </a:t>
            </a:r>
            <a:r>
              <a:rPr lang="en-US" sz="3000">
                <a:solidFill>
                  <a:srgbClr val="434343"/>
                </a:solidFill>
                <a:latin typeface="Source Sans Pro"/>
                <a:ea typeface="Source Sans Pro"/>
                <a:cs typeface="Source Sans Pro"/>
                <a:sym typeface="Source Sans Pro"/>
              </a:rPr>
              <a:t> </a:t>
            </a:r>
            <a:endParaRPr sz="3000">
              <a:solidFill>
                <a:srgbClr val="434343"/>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3"/>
                                        </p:tgtEl>
                                        <p:attrNameLst>
                                          <p:attrName>style.visibility</p:attrName>
                                        </p:attrNameLst>
                                      </p:cBhvr>
                                      <p:to>
                                        <p:strVal val="visible"/>
                                      </p:to>
                                    </p:set>
                                    <p:anim calcmode="lin" valueType="num">
                                      <p:cBhvr additive="base">
                                        <p:cTn id="7" dur="500"/>
                                        <p:tgtEl>
                                          <p:spTgt spid="61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
                                        </p:tgtEl>
                                        <p:attrNameLst>
                                          <p:attrName>style.visibility</p:attrName>
                                        </p:attrNameLst>
                                      </p:cBhvr>
                                      <p:to>
                                        <p:strVal val="visible"/>
                                      </p:to>
                                    </p:set>
                                    <p:animEffect transition="in" filter="fade">
                                      <p:cBhvr>
                                        <p:cTn id="11" dur="1000"/>
                                        <p:tgtEl>
                                          <p:spTgt spid="61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15"/>
                                        </p:tgtEl>
                                        <p:attrNameLst>
                                          <p:attrName>style.visibility</p:attrName>
                                        </p:attrNameLst>
                                      </p:cBhvr>
                                      <p:to>
                                        <p:strVal val="visible"/>
                                      </p:to>
                                    </p:set>
                                    <p:animEffect transition="in" filter="fade">
                                      <p:cBhvr>
                                        <p:cTn id="15" dur="1000"/>
                                        <p:tgtEl>
                                          <p:spTgt spid="615"/>
                                        </p:tgtEl>
                                      </p:cBhvr>
                                    </p:animEffect>
                                  </p:childTnLst>
                                </p:cTn>
                              </p:par>
                              <p:par>
                                <p:cTn id="16" presetID="2" presetClass="entr" presetSubtype="4" fill="hold" nodeType="withEffect">
                                  <p:stCondLst>
                                    <p:cond delay="0"/>
                                  </p:stCondLst>
                                  <p:childTnLst>
                                    <p:set>
                                      <p:cBhvr>
                                        <p:cTn id="17" dur="1" fill="hold">
                                          <p:stCondLst>
                                            <p:cond delay="0"/>
                                          </p:stCondLst>
                                        </p:cTn>
                                        <p:tgtEl>
                                          <p:spTgt spid="616"/>
                                        </p:tgtEl>
                                        <p:attrNameLst>
                                          <p:attrName>style.visibility</p:attrName>
                                        </p:attrNameLst>
                                      </p:cBhvr>
                                      <p:to>
                                        <p:strVal val="visible"/>
                                      </p:to>
                                    </p:set>
                                    <p:anim calcmode="lin" valueType="num">
                                      <p:cBhvr additive="base">
                                        <p:cTn id="18" dur="1000"/>
                                        <p:tgtEl>
                                          <p:spTgt spid="616"/>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17"/>
                                        </p:tgtEl>
                                        <p:attrNameLst>
                                          <p:attrName>style.visibility</p:attrName>
                                        </p:attrNameLst>
                                      </p:cBhvr>
                                      <p:to>
                                        <p:strVal val="visible"/>
                                      </p:to>
                                    </p:set>
                                    <p:anim calcmode="lin" valueType="num">
                                      <p:cBhvr additive="base">
                                        <p:cTn id="21" dur="1000"/>
                                        <p:tgtEl>
                                          <p:spTgt spid="617"/>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618"/>
                                        </p:tgtEl>
                                        <p:attrNameLst>
                                          <p:attrName>style.visibility</p:attrName>
                                        </p:attrNameLst>
                                      </p:cBhvr>
                                      <p:to>
                                        <p:strVal val="visible"/>
                                      </p:to>
                                    </p:set>
                                    <p:anim calcmode="lin" valueType="num">
                                      <p:cBhvr additive="base">
                                        <p:cTn id="24" dur="1000"/>
                                        <p:tgtEl>
                                          <p:spTgt spid="6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90"/>
          <p:cNvPicPr preferRelativeResize="0"/>
          <p:nvPr/>
        </p:nvPicPr>
        <p:blipFill rotWithShape="1">
          <a:blip r:embed="rId3">
            <a:alphaModFix/>
          </a:blip>
          <a:srcRect/>
          <a:stretch/>
        </p:blipFill>
        <p:spPr>
          <a:xfrm>
            <a:off x="245849" y="75501"/>
            <a:ext cx="5435226" cy="6706997"/>
          </a:xfrm>
          <a:prstGeom prst="rect">
            <a:avLst/>
          </a:prstGeom>
          <a:noFill/>
          <a:ln>
            <a:noFill/>
          </a:ln>
        </p:spPr>
      </p:pic>
      <p:pic>
        <p:nvPicPr>
          <p:cNvPr id="624" name="Google Shape;624;p90"/>
          <p:cNvPicPr preferRelativeResize="0"/>
          <p:nvPr/>
        </p:nvPicPr>
        <p:blipFill rotWithShape="1">
          <a:blip r:embed="rId4">
            <a:alphaModFix/>
          </a:blip>
          <a:srcRect/>
          <a:stretch/>
        </p:blipFill>
        <p:spPr>
          <a:xfrm>
            <a:off x="5782725" y="215943"/>
            <a:ext cx="3198658" cy="3485298"/>
          </a:xfrm>
          <a:prstGeom prst="rect">
            <a:avLst/>
          </a:prstGeom>
          <a:noFill/>
          <a:ln>
            <a:noFill/>
          </a:ln>
        </p:spPr>
      </p:pic>
      <p:pic>
        <p:nvPicPr>
          <p:cNvPr id="625" name="Google Shape;625;p90"/>
          <p:cNvPicPr preferRelativeResize="0"/>
          <p:nvPr/>
        </p:nvPicPr>
        <p:blipFill rotWithShape="1">
          <a:blip r:embed="rId5">
            <a:alphaModFix/>
          </a:blip>
          <a:srcRect/>
          <a:stretch/>
        </p:blipFill>
        <p:spPr>
          <a:xfrm>
            <a:off x="5735372" y="4005313"/>
            <a:ext cx="3140961" cy="2595348"/>
          </a:xfrm>
          <a:prstGeom prst="rect">
            <a:avLst/>
          </a:prstGeom>
          <a:noFill/>
          <a:ln>
            <a:noFill/>
          </a:ln>
        </p:spPr>
      </p:pic>
      <p:pic>
        <p:nvPicPr>
          <p:cNvPr id="626" name="Google Shape;626;p90"/>
          <p:cNvPicPr preferRelativeResize="0"/>
          <p:nvPr/>
        </p:nvPicPr>
        <p:blipFill rotWithShape="1">
          <a:blip r:embed="rId6">
            <a:alphaModFix/>
          </a:blip>
          <a:srcRect/>
          <a:stretch/>
        </p:blipFill>
        <p:spPr>
          <a:xfrm>
            <a:off x="9273262" y="2261225"/>
            <a:ext cx="2329575" cy="2158866"/>
          </a:xfrm>
          <a:prstGeom prst="rect">
            <a:avLst/>
          </a:prstGeom>
          <a:noFill/>
          <a:ln>
            <a:noFill/>
          </a:ln>
        </p:spPr>
      </p:pic>
      <p:pic>
        <p:nvPicPr>
          <p:cNvPr id="627" name="Google Shape;627;p90"/>
          <p:cNvPicPr preferRelativeResize="0"/>
          <p:nvPr/>
        </p:nvPicPr>
        <p:blipFill rotWithShape="1">
          <a:blip r:embed="rId7">
            <a:alphaModFix/>
          </a:blip>
          <a:srcRect/>
          <a:stretch/>
        </p:blipFill>
        <p:spPr>
          <a:xfrm>
            <a:off x="9329800" y="215950"/>
            <a:ext cx="2216500" cy="1865975"/>
          </a:xfrm>
          <a:prstGeom prst="rect">
            <a:avLst/>
          </a:prstGeom>
          <a:noFill/>
          <a:ln>
            <a:noFill/>
          </a:ln>
        </p:spPr>
      </p:pic>
      <p:pic>
        <p:nvPicPr>
          <p:cNvPr id="628" name="Google Shape;628;p90"/>
          <p:cNvPicPr preferRelativeResize="0"/>
          <p:nvPr/>
        </p:nvPicPr>
        <p:blipFill rotWithShape="1">
          <a:blip r:embed="rId8">
            <a:alphaModFix/>
          </a:blip>
          <a:srcRect/>
          <a:stretch/>
        </p:blipFill>
        <p:spPr>
          <a:xfrm>
            <a:off x="9329800" y="4647875"/>
            <a:ext cx="2216500" cy="187171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1"/>
          <p:cNvSpPr/>
          <p:nvPr/>
        </p:nvSpPr>
        <p:spPr>
          <a:xfrm>
            <a:off x="7265301" y="0"/>
            <a:ext cx="49323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634" name="Google Shape;634;p91"/>
          <p:cNvSpPr txBox="1"/>
          <p:nvPr/>
        </p:nvSpPr>
        <p:spPr>
          <a:xfrm>
            <a:off x="518900" y="653050"/>
            <a:ext cx="5251500" cy="207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Daugherty Endowment</a:t>
            </a:r>
            <a:endParaRPr>
              <a:solidFill>
                <a:srgbClr val="434343"/>
              </a:solidFill>
            </a:endParaRPr>
          </a:p>
        </p:txBody>
      </p:sp>
      <p:sp>
        <p:nvSpPr>
          <p:cNvPr id="635" name="Google Shape;635;p91"/>
          <p:cNvSpPr txBox="1"/>
          <p:nvPr/>
        </p:nvSpPr>
        <p:spPr>
          <a:xfrm>
            <a:off x="518900" y="2611375"/>
            <a:ext cx="4181400" cy="33660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SzPts val="2400"/>
              <a:buFont typeface="Source Sans Pro"/>
              <a:buChar char="●"/>
            </a:pPr>
            <a:r>
              <a:rPr lang="en-US" sz="2400">
                <a:latin typeface="Source Sans Pro"/>
                <a:ea typeface="Source Sans Pro"/>
                <a:cs typeface="Source Sans Pro"/>
                <a:sym typeface="Source Sans Pro"/>
              </a:rPr>
              <a:t>To date $518,847 has been invested (2008 – 2022)</a:t>
            </a:r>
            <a:endParaRPr sz="1600">
              <a:latin typeface="Source Sans Pro"/>
              <a:ea typeface="Source Sans Pro"/>
              <a:cs typeface="Source Sans Pro"/>
              <a:sym typeface="Source Sans Pro"/>
            </a:endParaRPr>
          </a:p>
          <a:p>
            <a:pPr marL="457200" lvl="0" indent="-381000" algn="l" rtl="0">
              <a:spcBef>
                <a:spcPts val="0"/>
              </a:spcBef>
              <a:spcAft>
                <a:spcPts val="0"/>
              </a:spcAft>
              <a:buSzPts val="2400"/>
              <a:buFont typeface="Source Sans Pro"/>
              <a:buChar char="●"/>
            </a:pPr>
            <a:r>
              <a:rPr lang="en-US" sz="2400">
                <a:latin typeface="Source Sans Pro"/>
                <a:ea typeface="Source Sans Pro"/>
                <a:cs typeface="Source Sans Pro"/>
                <a:sym typeface="Source Sans Pro"/>
              </a:rPr>
              <a:t>45 companies and 2 research projects have received support</a:t>
            </a:r>
            <a:endParaRPr sz="2400">
              <a:latin typeface="Source Sans Pro"/>
              <a:ea typeface="Source Sans Pro"/>
              <a:cs typeface="Source Sans Pro"/>
              <a:sym typeface="Source Sans Pro"/>
            </a:endParaRPr>
          </a:p>
          <a:p>
            <a:pPr marL="457200" lvl="0" indent="-381000" algn="l" rtl="0">
              <a:spcBef>
                <a:spcPts val="0"/>
              </a:spcBef>
              <a:spcAft>
                <a:spcPts val="0"/>
              </a:spcAft>
              <a:buSzPts val="2400"/>
              <a:buFont typeface="Source Sans Pro"/>
              <a:buChar char="●"/>
            </a:pPr>
            <a:r>
              <a:rPr lang="en-US" sz="2400">
                <a:latin typeface="Source Sans Pro"/>
                <a:ea typeface="Source Sans Pro"/>
                <a:cs typeface="Source Sans Pro"/>
                <a:sym typeface="Source Sans Pro"/>
              </a:rPr>
              <a:t>Funded companies have gone on to raise $65,576,706 combined in follow-on funding</a:t>
            </a:r>
            <a:endParaRPr sz="2400">
              <a:solidFill>
                <a:srgbClr val="434343"/>
              </a:solidFill>
              <a:latin typeface="Source Sans Pro"/>
              <a:ea typeface="Source Sans Pro"/>
              <a:cs typeface="Source Sans Pro"/>
              <a:sym typeface="Source Sans Pro"/>
            </a:endParaRPr>
          </a:p>
        </p:txBody>
      </p:sp>
      <p:pic>
        <p:nvPicPr>
          <p:cNvPr id="636" name="Google Shape;636;p91"/>
          <p:cNvPicPr preferRelativeResize="0"/>
          <p:nvPr/>
        </p:nvPicPr>
        <p:blipFill>
          <a:blip r:embed="rId3">
            <a:alphaModFix/>
          </a:blip>
          <a:stretch>
            <a:fillRect/>
          </a:stretch>
        </p:blipFill>
        <p:spPr>
          <a:xfrm>
            <a:off x="5124250" y="1212675"/>
            <a:ext cx="6648975" cy="443265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additive="base">
                                        <p:cTn id="7" dur="500"/>
                                        <p:tgtEl>
                                          <p:spTgt spid="63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634"/>
                                        </p:tgtEl>
                                        <p:attrNameLst>
                                          <p:attrName>style.visibility</p:attrName>
                                        </p:attrNameLst>
                                      </p:cBhvr>
                                      <p:to>
                                        <p:strVal val="visible"/>
                                      </p:to>
                                    </p:set>
                                    <p:anim calcmode="lin" valueType="num">
                                      <p:cBhvr additive="base">
                                        <p:cTn id="10" dur="1000"/>
                                        <p:tgtEl>
                                          <p:spTgt spid="63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635"/>
                                        </p:tgtEl>
                                        <p:attrNameLst>
                                          <p:attrName>style.visibility</p:attrName>
                                        </p:attrNameLst>
                                      </p:cBhvr>
                                      <p:to>
                                        <p:strVal val="visible"/>
                                      </p:to>
                                    </p:set>
                                    <p:anim calcmode="lin" valueType="num">
                                      <p:cBhvr additive="base">
                                        <p:cTn id="13" dur="1000"/>
                                        <p:tgtEl>
                                          <p:spTgt spid="63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92"/>
          <p:cNvPicPr preferRelativeResize="0">
            <a:picLocks noGrp="1"/>
          </p:cNvPicPr>
          <p:nvPr>
            <p:ph type="pic" idx="2"/>
          </p:nvPr>
        </p:nvPicPr>
        <p:blipFill rotWithShape="1">
          <a:blip r:embed="rId3">
            <a:alphaModFix/>
          </a:blip>
          <a:srcRect l="31816" r="31816"/>
          <a:stretch/>
        </p:blipFill>
        <p:spPr>
          <a:xfrm>
            <a:off x="-4509" y="0"/>
            <a:ext cx="3741000" cy="6858000"/>
          </a:xfrm>
          <a:prstGeom prst="rect">
            <a:avLst/>
          </a:prstGeom>
          <a:solidFill>
            <a:srgbClr val="F7F7F7"/>
          </a:solidFill>
          <a:ln>
            <a:noFill/>
          </a:ln>
        </p:spPr>
      </p:pic>
      <p:sp>
        <p:nvSpPr>
          <p:cNvPr id="643" name="Google Shape;643;p92"/>
          <p:cNvSpPr/>
          <p:nvPr/>
        </p:nvSpPr>
        <p:spPr>
          <a:xfrm>
            <a:off x="3736630" y="0"/>
            <a:ext cx="3769800" cy="6858000"/>
          </a:xfrm>
          <a:prstGeom prst="rect">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Source Sans Pro"/>
              <a:ea typeface="Source Sans Pro"/>
              <a:cs typeface="Source Sans Pro"/>
              <a:sym typeface="Source Sans Pro"/>
            </a:endParaRPr>
          </a:p>
        </p:txBody>
      </p:sp>
      <p:sp>
        <p:nvSpPr>
          <p:cNvPr id="644" name="Google Shape;644;p92"/>
          <p:cNvSpPr txBox="1"/>
          <p:nvPr/>
        </p:nvSpPr>
        <p:spPr>
          <a:xfrm>
            <a:off x="8895550" y="5110774"/>
            <a:ext cx="2925600" cy="800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r>
              <a:rPr lang="en-US" sz="2000" b="1">
                <a:solidFill>
                  <a:srgbClr val="434343"/>
                </a:solidFill>
                <a:latin typeface="Source Sans Pro"/>
                <a:ea typeface="Source Sans Pro"/>
                <a:cs typeface="Source Sans Pro"/>
                <a:sym typeface="Source Sans Pro"/>
              </a:rPr>
              <a:t>Grant Writing Assistance</a:t>
            </a:r>
            <a:endParaRPr sz="2000" b="1">
              <a:solidFill>
                <a:srgbClr val="434343"/>
              </a:solidFill>
              <a:latin typeface="Source Sans Pro"/>
              <a:ea typeface="Source Sans Pro"/>
              <a:cs typeface="Source Sans Pro"/>
              <a:sym typeface="Source Sans Pro"/>
            </a:endParaRPr>
          </a:p>
        </p:txBody>
      </p:sp>
      <p:sp>
        <p:nvSpPr>
          <p:cNvPr id="645" name="Google Shape;645;p92"/>
          <p:cNvSpPr txBox="1"/>
          <p:nvPr/>
        </p:nvSpPr>
        <p:spPr>
          <a:xfrm>
            <a:off x="8182740" y="1995194"/>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2</a:t>
            </a:r>
            <a:endParaRPr sz="4800">
              <a:solidFill>
                <a:srgbClr val="CC0000"/>
              </a:solidFill>
            </a:endParaRPr>
          </a:p>
        </p:txBody>
      </p:sp>
      <p:sp>
        <p:nvSpPr>
          <p:cNvPr id="646" name="Google Shape;646;p92"/>
          <p:cNvSpPr txBox="1"/>
          <p:nvPr/>
        </p:nvSpPr>
        <p:spPr>
          <a:xfrm>
            <a:off x="8182740" y="2996556"/>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3</a:t>
            </a:r>
            <a:endParaRPr sz="4800">
              <a:solidFill>
                <a:srgbClr val="CC0000"/>
              </a:solidFill>
            </a:endParaRPr>
          </a:p>
        </p:txBody>
      </p:sp>
      <p:sp>
        <p:nvSpPr>
          <p:cNvPr id="647" name="Google Shape;647;p92"/>
          <p:cNvSpPr txBox="1"/>
          <p:nvPr/>
        </p:nvSpPr>
        <p:spPr>
          <a:xfrm>
            <a:off x="8182740" y="958519"/>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1</a:t>
            </a:r>
            <a:endParaRPr sz="4800">
              <a:solidFill>
                <a:srgbClr val="CC0000"/>
              </a:solidFill>
            </a:endParaRPr>
          </a:p>
        </p:txBody>
      </p:sp>
      <p:sp>
        <p:nvSpPr>
          <p:cNvPr id="648" name="Google Shape;648;p92"/>
          <p:cNvSpPr txBox="1"/>
          <p:nvPr/>
        </p:nvSpPr>
        <p:spPr>
          <a:xfrm>
            <a:off x="4177700" y="3901475"/>
            <a:ext cx="2990400" cy="2289300"/>
          </a:xfrm>
          <a:prstGeom prst="rect">
            <a:avLst/>
          </a:prstGeom>
          <a:noFill/>
          <a:ln>
            <a:noFill/>
          </a:ln>
        </p:spPr>
        <p:txBody>
          <a:bodyPr spcFirstLastPara="1" wrap="square" lIns="108725" tIns="54350" rIns="108725" bIns="54350" anchor="t" anchorCtr="0">
            <a:noAutofit/>
          </a:bodyPr>
          <a:lstStyle/>
          <a:p>
            <a:pPr marL="0" marR="0" lvl="0" indent="0" algn="l" rtl="0">
              <a:lnSpc>
                <a:spcPct val="150000"/>
              </a:lnSpc>
              <a:spcBef>
                <a:spcPts val="0"/>
              </a:spcBef>
              <a:spcAft>
                <a:spcPts val="0"/>
              </a:spcAft>
              <a:buClr>
                <a:schemeClr val="lt1"/>
              </a:buClr>
              <a:buFont typeface="Arial"/>
              <a:buNone/>
            </a:pPr>
            <a:r>
              <a:rPr lang="en-US" sz="2200">
                <a:solidFill>
                  <a:schemeClr val="lt1"/>
                </a:solidFill>
                <a:latin typeface="Source Sans Pro Light"/>
                <a:ea typeface="Source Sans Pro Light"/>
                <a:cs typeface="Source Sans Pro Light"/>
                <a:sym typeface="Source Sans Pro Light"/>
              </a:rPr>
              <a:t>Providing early-stage companies with free services to boost their growth </a:t>
            </a:r>
            <a:endParaRPr sz="2200">
              <a:solidFill>
                <a:schemeClr val="lt1"/>
              </a:solidFill>
              <a:latin typeface="Source Sans Pro Light"/>
              <a:ea typeface="Source Sans Pro Light"/>
              <a:cs typeface="Source Sans Pro Light"/>
              <a:sym typeface="Source Sans Pro Light"/>
            </a:endParaRPr>
          </a:p>
        </p:txBody>
      </p:sp>
      <p:sp>
        <p:nvSpPr>
          <p:cNvPr id="649" name="Google Shape;649;p92"/>
          <p:cNvSpPr txBox="1"/>
          <p:nvPr/>
        </p:nvSpPr>
        <p:spPr>
          <a:xfrm>
            <a:off x="4177700" y="950977"/>
            <a:ext cx="3239100" cy="2950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chemeClr val="lt1"/>
                </a:solidFill>
                <a:latin typeface="Source Sans Pro"/>
                <a:ea typeface="Source Sans Pro"/>
                <a:cs typeface="Source Sans Pro"/>
                <a:sym typeface="Source Sans Pro"/>
              </a:rPr>
              <a:t>NC State</a:t>
            </a:r>
            <a:endParaRPr sz="5750" b="1">
              <a:solidFill>
                <a:schemeClr val="lt1"/>
              </a:solidFill>
              <a:latin typeface="Source Sans Pro"/>
              <a:ea typeface="Source Sans Pro"/>
              <a:cs typeface="Source Sans Pro"/>
              <a:sym typeface="Source Sans Pro"/>
            </a:endParaRPr>
          </a:p>
          <a:p>
            <a:pPr marL="0" marR="0" lvl="0" indent="0" algn="l" rtl="0">
              <a:spcBef>
                <a:spcPts val="0"/>
              </a:spcBef>
              <a:spcAft>
                <a:spcPts val="0"/>
              </a:spcAft>
              <a:buNone/>
            </a:pPr>
            <a:r>
              <a:rPr lang="en-US" sz="5750" b="1">
                <a:solidFill>
                  <a:schemeClr val="lt1"/>
                </a:solidFill>
                <a:latin typeface="Source Sans Pro"/>
                <a:ea typeface="Source Sans Pro"/>
                <a:cs typeface="Source Sans Pro"/>
                <a:sym typeface="Source Sans Pro"/>
              </a:rPr>
              <a:t>Startup</a:t>
            </a:r>
            <a:endParaRPr sz="5750" b="1">
              <a:solidFill>
                <a:schemeClr val="lt1"/>
              </a:solidFill>
              <a:latin typeface="Source Sans Pro"/>
              <a:ea typeface="Source Sans Pro"/>
              <a:cs typeface="Source Sans Pro"/>
              <a:sym typeface="Source Sans Pro"/>
            </a:endParaRPr>
          </a:p>
          <a:p>
            <a:pPr marL="0" marR="0" lvl="0" indent="0" algn="l" rtl="0">
              <a:spcBef>
                <a:spcPts val="0"/>
              </a:spcBef>
              <a:spcAft>
                <a:spcPts val="0"/>
              </a:spcAft>
              <a:buNone/>
            </a:pPr>
            <a:r>
              <a:rPr lang="en-US" sz="5750" b="1">
                <a:solidFill>
                  <a:schemeClr val="lt1"/>
                </a:solidFill>
                <a:latin typeface="Source Sans Pro"/>
                <a:ea typeface="Source Sans Pro"/>
                <a:cs typeface="Source Sans Pro"/>
                <a:sym typeface="Source Sans Pro"/>
              </a:rPr>
              <a:t>Support</a:t>
            </a:r>
            <a:endParaRPr sz="5750" b="1">
              <a:solidFill>
                <a:schemeClr val="lt1"/>
              </a:solidFill>
              <a:latin typeface="Source Sans Pro"/>
              <a:ea typeface="Source Sans Pro"/>
              <a:cs typeface="Source Sans Pro"/>
              <a:sym typeface="Source Sans Pro"/>
            </a:endParaRPr>
          </a:p>
        </p:txBody>
      </p:sp>
      <p:sp>
        <p:nvSpPr>
          <p:cNvPr id="650" name="Google Shape;650;p92"/>
          <p:cNvSpPr txBox="1"/>
          <p:nvPr/>
        </p:nvSpPr>
        <p:spPr>
          <a:xfrm>
            <a:off x="8182740" y="4021907"/>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4</a:t>
            </a:r>
            <a:endParaRPr sz="4800">
              <a:solidFill>
                <a:srgbClr val="CC0000"/>
              </a:solidFill>
            </a:endParaRPr>
          </a:p>
        </p:txBody>
      </p:sp>
      <p:sp>
        <p:nvSpPr>
          <p:cNvPr id="651" name="Google Shape;651;p92"/>
          <p:cNvSpPr txBox="1"/>
          <p:nvPr/>
        </p:nvSpPr>
        <p:spPr>
          <a:xfrm>
            <a:off x="8182740" y="5034568"/>
            <a:ext cx="712800" cy="11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rgbClr val="CC0000"/>
                </a:solidFill>
                <a:latin typeface="Source Sans Pro"/>
                <a:ea typeface="Source Sans Pro"/>
                <a:cs typeface="Source Sans Pro"/>
                <a:sym typeface="Source Sans Pro"/>
              </a:rPr>
              <a:t>5</a:t>
            </a:r>
            <a:endParaRPr sz="4800">
              <a:solidFill>
                <a:srgbClr val="CC0000"/>
              </a:solidFill>
            </a:endParaRPr>
          </a:p>
        </p:txBody>
      </p:sp>
      <p:sp>
        <p:nvSpPr>
          <p:cNvPr id="652" name="Google Shape;652;p92"/>
          <p:cNvSpPr txBox="1"/>
          <p:nvPr/>
        </p:nvSpPr>
        <p:spPr>
          <a:xfrm>
            <a:off x="8858350" y="1024025"/>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434343"/>
                </a:solidFill>
                <a:latin typeface="Source Sans Pro"/>
                <a:ea typeface="Source Sans Pro"/>
                <a:cs typeface="Source Sans Pro"/>
                <a:sym typeface="Source Sans Pro"/>
              </a:rPr>
              <a:t>Discounted Incorporation</a:t>
            </a:r>
            <a:endParaRPr>
              <a:solidFill>
                <a:srgbClr val="434343"/>
              </a:solidFill>
            </a:endParaRPr>
          </a:p>
        </p:txBody>
      </p:sp>
      <p:sp>
        <p:nvSpPr>
          <p:cNvPr id="653" name="Google Shape;653;p92"/>
          <p:cNvSpPr txBox="1"/>
          <p:nvPr/>
        </p:nvSpPr>
        <p:spPr>
          <a:xfrm>
            <a:off x="8858350" y="2064125"/>
            <a:ext cx="2283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434343"/>
                </a:solidFill>
                <a:latin typeface="Source Sans Pro"/>
                <a:ea typeface="Source Sans Pro"/>
                <a:cs typeface="Source Sans Pro"/>
                <a:sym typeface="Source Sans Pro"/>
              </a:rPr>
              <a:t>Logo &amp; Website Design</a:t>
            </a:r>
            <a:endParaRPr sz="2000" b="1">
              <a:solidFill>
                <a:srgbClr val="434343"/>
              </a:solidFill>
              <a:latin typeface="Source Sans Pro"/>
              <a:ea typeface="Source Sans Pro"/>
              <a:cs typeface="Source Sans Pro"/>
              <a:sym typeface="Source Sans Pro"/>
            </a:endParaRPr>
          </a:p>
        </p:txBody>
      </p:sp>
      <p:sp>
        <p:nvSpPr>
          <p:cNvPr id="654" name="Google Shape;654;p92"/>
          <p:cNvSpPr txBox="1"/>
          <p:nvPr/>
        </p:nvSpPr>
        <p:spPr>
          <a:xfrm>
            <a:off x="8895550" y="2991188"/>
            <a:ext cx="2388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434343"/>
                </a:solidFill>
                <a:latin typeface="Source Sans Pro"/>
                <a:ea typeface="Source Sans Pro"/>
                <a:cs typeface="Source Sans Pro"/>
                <a:sym typeface="Source Sans Pro"/>
              </a:rPr>
              <a:t>Access to Shared Office Space</a:t>
            </a:r>
            <a:endParaRPr>
              <a:solidFill>
                <a:srgbClr val="434343"/>
              </a:solidFill>
            </a:endParaRPr>
          </a:p>
        </p:txBody>
      </p:sp>
      <p:sp>
        <p:nvSpPr>
          <p:cNvPr id="655" name="Google Shape;655;p92"/>
          <p:cNvSpPr txBox="1"/>
          <p:nvPr/>
        </p:nvSpPr>
        <p:spPr>
          <a:xfrm>
            <a:off x="8858350" y="4166788"/>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434343"/>
                </a:solidFill>
                <a:latin typeface="Source Sans Pro"/>
                <a:ea typeface="Source Sans Pro"/>
                <a:cs typeface="Source Sans Pro"/>
                <a:sym typeface="Source Sans Pro"/>
              </a:rPr>
              <a:t>Mentorship Network</a:t>
            </a:r>
            <a:endParaRPr sz="2000" b="1">
              <a:solidFill>
                <a:srgbClr val="434343"/>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2"/>
                                        </p:tgtEl>
                                        <p:attrNameLst>
                                          <p:attrName>style.visibility</p:attrName>
                                        </p:attrNameLst>
                                      </p:cBhvr>
                                      <p:to>
                                        <p:strVal val="visible"/>
                                      </p:to>
                                    </p:set>
                                    <p:anim calcmode="lin" valueType="num">
                                      <p:cBhvr additive="base">
                                        <p:cTn id="7" dur="500"/>
                                        <p:tgtEl>
                                          <p:spTgt spid="64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643"/>
                                        </p:tgtEl>
                                        <p:attrNameLst>
                                          <p:attrName>style.visibility</p:attrName>
                                        </p:attrNameLst>
                                      </p:cBhvr>
                                      <p:to>
                                        <p:strVal val="visible"/>
                                      </p:to>
                                    </p:set>
                                    <p:anim calcmode="lin" valueType="num">
                                      <p:cBhvr additive="base">
                                        <p:cTn id="11" dur="500"/>
                                        <p:tgtEl>
                                          <p:spTgt spid="643"/>
                                        </p:tgtEl>
                                        <p:attrNameLst>
                                          <p:attrName>ppt_y</p:attrName>
                                        </p:attrNameLst>
                                      </p:cBhvr>
                                      <p:tavLst>
                                        <p:tav tm="0">
                                          <p:val>
                                            <p:strVal val="#ppt_y-1"/>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649"/>
                                        </p:tgtEl>
                                        <p:attrNameLst>
                                          <p:attrName>style.visibility</p:attrName>
                                        </p:attrNameLst>
                                      </p:cBhvr>
                                      <p:to>
                                        <p:strVal val="visible"/>
                                      </p:to>
                                    </p:set>
                                    <p:anim calcmode="lin" valueType="num">
                                      <p:cBhvr additive="base">
                                        <p:cTn id="14" dur="500"/>
                                        <p:tgtEl>
                                          <p:spTgt spid="649"/>
                                        </p:tgtEl>
                                        <p:attrNameLst>
                                          <p:attrName>ppt_x</p:attrName>
                                        </p:attrNameLst>
                                      </p:cBhvr>
                                      <p:tavLst>
                                        <p:tav tm="0">
                                          <p:val>
                                            <p:strVal val="#ppt_x-1"/>
                                          </p:val>
                                        </p:tav>
                                        <p:tav tm="100000">
                                          <p:val>
                                            <p:strVal val="#ppt_x"/>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48"/>
                                        </p:tgtEl>
                                        <p:attrNameLst>
                                          <p:attrName>style.visibility</p:attrName>
                                        </p:attrNameLst>
                                      </p:cBhvr>
                                      <p:to>
                                        <p:strVal val="visible"/>
                                      </p:to>
                                    </p:set>
                                    <p:animEffect transition="in" filter="fade">
                                      <p:cBhvr>
                                        <p:cTn id="18" dur="500"/>
                                        <p:tgtEl>
                                          <p:spTgt spid="648"/>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647"/>
                                        </p:tgtEl>
                                        <p:attrNameLst>
                                          <p:attrName>style.visibility</p:attrName>
                                        </p:attrNameLst>
                                      </p:cBhvr>
                                      <p:to>
                                        <p:strVal val="visible"/>
                                      </p:to>
                                    </p:set>
                                    <p:anim calcmode="lin" valueType="num">
                                      <p:cBhvr additive="base">
                                        <p:cTn id="22" dur="500"/>
                                        <p:tgtEl>
                                          <p:spTgt spid="647"/>
                                        </p:tgtEl>
                                        <p:attrNameLst>
                                          <p:attrName>ppt_w</p:attrName>
                                        </p:attrNameLst>
                                      </p:cBhvr>
                                      <p:tavLst>
                                        <p:tav tm="0">
                                          <p:val>
                                            <p:strVal val="0"/>
                                          </p:val>
                                        </p:tav>
                                        <p:tav tm="100000">
                                          <p:val>
                                            <p:strVal val="#ppt_w"/>
                                          </p:val>
                                        </p:tav>
                                      </p:tavLst>
                                    </p:anim>
                                    <p:anim calcmode="lin" valueType="num">
                                      <p:cBhvr additive="base">
                                        <p:cTn id="23" dur="500"/>
                                        <p:tgtEl>
                                          <p:spTgt spid="647"/>
                                        </p:tgtEl>
                                        <p:attrNameLst>
                                          <p:attrName>ppt_h</p:attrName>
                                        </p:attrNameLst>
                                      </p:cBhvr>
                                      <p:tavLst>
                                        <p:tav tm="0">
                                          <p:val>
                                            <p:str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652"/>
                                        </p:tgtEl>
                                        <p:attrNameLst>
                                          <p:attrName>style.visibility</p:attrName>
                                        </p:attrNameLst>
                                      </p:cBhvr>
                                      <p:to>
                                        <p:strVal val="visible"/>
                                      </p:to>
                                    </p:set>
                                    <p:animEffect transition="in" filter="fade">
                                      <p:cBhvr>
                                        <p:cTn id="26" dur="1000"/>
                                        <p:tgtEl>
                                          <p:spTgt spid="652"/>
                                        </p:tgtEl>
                                      </p:cBhvr>
                                    </p:animEffect>
                                  </p:childTnLst>
                                </p:cTn>
                              </p:par>
                            </p:childTnLst>
                          </p:cTn>
                        </p:par>
                        <p:par>
                          <p:cTn id="27" fill="hold">
                            <p:stCondLst>
                              <p:cond delay="2500"/>
                            </p:stCondLst>
                            <p:childTnLst>
                              <p:par>
                                <p:cTn id="28" presetID="23" presetClass="entr" presetSubtype="16" fill="hold" nodeType="afterEffect">
                                  <p:stCondLst>
                                    <p:cond delay="0"/>
                                  </p:stCondLst>
                                  <p:childTnLst>
                                    <p:set>
                                      <p:cBhvr>
                                        <p:cTn id="29" dur="1" fill="hold">
                                          <p:stCondLst>
                                            <p:cond delay="0"/>
                                          </p:stCondLst>
                                        </p:cTn>
                                        <p:tgtEl>
                                          <p:spTgt spid="645"/>
                                        </p:tgtEl>
                                        <p:attrNameLst>
                                          <p:attrName>style.visibility</p:attrName>
                                        </p:attrNameLst>
                                      </p:cBhvr>
                                      <p:to>
                                        <p:strVal val="visible"/>
                                      </p:to>
                                    </p:set>
                                    <p:anim calcmode="lin" valueType="num">
                                      <p:cBhvr additive="base">
                                        <p:cTn id="30" dur="500"/>
                                        <p:tgtEl>
                                          <p:spTgt spid="645"/>
                                        </p:tgtEl>
                                        <p:attrNameLst>
                                          <p:attrName>ppt_w</p:attrName>
                                        </p:attrNameLst>
                                      </p:cBhvr>
                                      <p:tavLst>
                                        <p:tav tm="0">
                                          <p:val>
                                            <p:strVal val="0"/>
                                          </p:val>
                                        </p:tav>
                                        <p:tav tm="100000">
                                          <p:val>
                                            <p:strVal val="#ppt_w"/>
                                          </p:val>
                                        </p:tav>
                                      </p:tavLst>
                                    </p:anim>
                                    <p:anim calcmode="lin" valueType="num">
                                      <p:cBhvr additive="base">
                                        <p:cTn id="31" dur="500"/>
                                        <p:tgtEl>
                                          <p:spTgt spid="645"/>
                                        </p:tgtEl>
                                        <p:attrNameLst>
                                          <p:attrName>ppt_h</p:attrName>
                                        </p:attrNameLst>
                                      </p:cBhvr>
                                      <p:tavLst>
                                        <p:tav tm="0">
                                          <p:val>
                                            <p:strVal val="0"/>
                                          </p:val>
                                        </p:tav>
                                        <p:tav tm="100000">
                                          <p:val>
                                            <p:strVal val="#ppt_h"/>
                                          </p:val>
                                        </p:tav>
                                      </p:tavLst>
                                    </p:anim>
                                  </p:childTnLst>
                                </p:cTn>
                              </p:par>
                              <p:par>
                                <p:cTn id="32" presetID="10" presetClass="entr" presetSubtype="0" fill="hold" nodeType="withEffect">
                                  <p:stCondLst>
                                    <p:cond delay="0"/>
                                  </p:stCondLst>
                                  <p:childTnLst>
                                    <p:set>
                                      <p:cBhvr>
                                        <p:cTn id="33" dur="1" fill="hold">
                                          <p:stCondLst>
                                            <p:cond delay="0"/>
                                          </p:stCondLst>
                                        </p:cTn>
                                        <p:tgtEl>
                                          <p:spTgt spid="653"/>
                                        </p:tgtEl>
                                        <p:attrNameLst>
                                          <p:attrName>style.visibility</p:attrName>
                                        </p:attrNameLst>
                                      </p:cBhvr>
                                      <p:to>
                                        <p:strVal val="visible"/>
                                      </p:to>
                                    </p:set>
                                    <p:animEffect transition="in" filter="fade">
                                      <p:cBhvr>
                                        <p:cTn id="34" dur="1000"/>
                                        <p:tgtEl>
                                          <p:spTgt spid="653"/>
                                        </p:tgtEl>
                                      </p:cBhvr>
                                    </p:animEffect>
                                  </p:childTnLst>
                                </p:cTn>
                              </p:par>
                            </p:childTnLst>
                          </p:cTn>
                        </p:par>
                        <p:par>
                          <p:cTn id="35" fill="hold">
                            <p:stCondLst>
                              <p:cond delay="3500"/>
                            </p:stCondLst>
                            <p:childTnLst>
                              <p:par>
                                <p:cTn id="36" presetID="23" presetClass="entr" presetSubtype="16" fill="hold" nodeType="afterEffect">
                                  <p:stCondLst>
                                    <p:cond delay="0"/>
                                  </p:stCondLst>
                                  <p:childTnLst>
                                    <p:set>
                                      <p:cBhvr>
                                        <p:cTn id="37" dur="1" fill="hold">
                                          <p:stCondLst>
                                            <p:cond delay="0"/>
                                          </p:stCondLst>
                                        </p:cTn>
                                        <p:tgtEl>
                                          <p:spTgt spid="646"/>
                                        </p:tgtEl>
                                        <p:attrNameLst>
                                          <p:attrName>style.visibility</p:attrName>
                                        </p:attrNameLst>
                                      </p:cBhvr>
                                      <p:to>
                                        <p:strVal val="visible"/>
                                      </p:to>
                                    </p:set>
                                    <p:anim calcmode="lin" valueType="num">
                                      <p:cBhvr additive="base">
                                        <p:cTn id="38" dur="500"/>
                                        <p:tgtEl>
                                          <p:spTgt spid="646"/>
                                        </p:tgtEl>
                                        <p:attrNameLst>
                                          <p:attrName>ppt_w</p:attrName>
                                        </p:attrNameLst>
                                      </p:cBhvr>
                                      <p:tavLst>
                                        <p:tav tm="0">
                                          <p:val>
                                            <p:strVal val="0"/>
                                          </p:val>
                                        </p:tav>
                                        <p:tav tm="100000">
                                          <p:val>
                                            <p:strVal val="#ppt_w"/>
                                          </p:val>
                                        </p:tav>
                                      </p:tavLst>
                                    </p:anim>
                                    <p:anim calcmode="lin" valueType="num">
                                      <p:cBhvr additive="base">
                                        <p:cTn id="39" dur="500"/>
                                        <p:tgtEl>
                                          <p:spTgt spid="646"/>
                                        </p:tgtEl>
                                        <p:attrNameLst>
                                          <p:attrName>ppt_h</p:attrName>
                                        </p:attrNameLst>
                                      </p:cBhvr>
                                      <p:tavLst>
                                        <p:tav tm="0">
                                          <p:val>
                                            <p:strVal val="0"/>
                                          </p:val>
                                        </p:tav>
                                        <p:tav tm="100000">
                                          <p:val>
                                            <p:strVal val="#ppt_h"/>
                                          </p:val>
                                        </p:tav>
                                      </p:tavLst>
                                    </p:anim>
                                  </p:childTnLst>
                                </p:cTn>
                              </p:par>
                              <p:par>
                                <p:cTn id="40" presetID="10" presetClass="entr" presetSubtype="0" fill="hold" nodeType="withEffect">
                                  <p:stCondLst>
                                    <p:cond delay="0"/>
                                  </p:stCondLst>
                                  <p:childTnLst>
                                    <p:set>
                                      <p:cBhvr>
                                        <p:cTn id="41" dur="1" fill="hold">
                                          <p:stCondLst>
                                            <p:cond delay="0"/>
                                          </p:stCondLst>
                                        </p:cTn>
                                        <p:tgtEl>
                                          <p:spTgt spid="654"/>
                                        </p:tgtEl>
                                        <p:attrNameLst>
                                          <p:attrName>style.visibility</p:attrName>
                                        </p:attrNameLst>
                                      </p:cBhvr>
                                      <p:to>
                                        <p:strVal val="visible"/>
                                      </p:to>
                                    </p:set>
                                    <p:animEffect transition="in" filter="fade">
                                      <p:cBhvr>
                                        <p:cTn id="42" dur="1000"/>
                                        <p:tgtEl>
                                          <p:spTgt spid="654"/>
                                        </p:tgtEl>
                                      </p:cBhvr>
                                    </p:animEffect>
                                  </p:childTnLst>
                                </p:cTn>
                              </p:par>
                            </p:childTnLst>
                          </p:cTn>
                        </p:par>
                        <p:par>
                          <p:cTn id="43" fill="hold">
                            <p:stCondLst>
                              <p:cond delay="4500"/>
                            </p:stCondLst>
                            <p:childTnLst>
                              <p:par>
                                <p:cTn id="44" presetID="23" presetClass="entr" presetSubtype="16" fill="hold" nodeType="afterEffect">
                                  <p:stCondLst>
                                    <p:cond delay="0"/>
                                  </p:stCondLst>
                                  <p:childTnLst>
                                    <p:set>
                                      <p:cBhvr>
                                        <p:cTn id="45" dur="1" fill="hold">
                                          <p:stCondLst>
                                            <p:cond delay="0"/>
                                          </p:stCondLst>
                                        </p:cTn>
                                        <p:tgtEl>
                                          <p:spTgt spid="650"/>
                                        </p:tgtEl>
                                        <p:attrNameLst>
                                          <p:attrName>style.visibility</p:attrName>
                                        </p:attrNameLst>
                                      </p:cBhvr>
                                      <p:to>
                                        <p:strVal val="visible"/>
                                      </p:to>
                                    </p:set>
                                    <p:anim calcmode="lin" valueType="num">
                                      <p:cBhvr additive="base">
                                        <p:cTn id="46" dur="500"/>
                                        <p:tgtEl>
                                          <p:spTgt spid="650"/>
                                        </p:tgtEl>
                                        <p:attrNameLst>
                                          <p:attrName>ppt_w</p:attrName>
                                        </p:attrNameLst>
                                      </p:cBhvr>
                                      <p:tavLst>
                                        <p:tav tm="0">
                                          <p:val>
                                            <p:strVal val="0"/>
                                          </p:val>
                                        </p:tav>
                                        <p:tav tm="100000">
                                          <p:val>
                                            <p:strVal val="#ppt_w"/>
                                          </p:val>
                                        </p:tav>
                                      </p:tavLst>
                                    </p:anim>
                                    <p:anim calcmode="lin" valueType="num">
                                      <p:cBhvr additive="base">
                                        <p:cTn id="47" dur="500"/>
                                        <p:tgtEl>
                                          <p:spTgt spid="650"/>
                                        </p:tgtEl>
                                        <p:attrNameLst>
                                          <p:attrName>ppt_h</p:attrName>
                                        </p:attrNameLst>
                                      </p:cBhvr>
                                      <p:tavLst>
                                        <p:tav tm="0">
                                          <p:val>
                                            <p:strVal val="0"/>
                                          </p:val>
                                        </p:tav>
                                        <p:tav tm="100000">
                                          <p:val>
                                            <p:strVal val="#ppt_h"/>
                                          </p:val>
                                        </p:tav>
                                      </p:tavLst>
                                    </p:anim>
                                  </p:childTnLst>
                                </p:cTn>
                              </p:par>
                              <p:par>
                                <p:cTn id="48" presetID="10" presetClass="entr" presetSubtype="0" fill="hold" nodeType="withEffect">
                                  <p:stCondLst>
                                    <p:cond delay="0"/>
                                  </p:stCondLst>
                                  <p:childTnLst>
                                    <p:set>
                                      <p:cBhvr>
                                        <p:cTn id="49" dur="1" fill="hold">
                                          <p:stCondLst>
                                            <p:cond delay="0"/>
                                          </p:stCondLst>
                                        </p:cTn>
                                        <p:tgtEl>
                                          <p:spTgt spid="655"/>
                                        </p:tgtEl>
                                        <p:attrNameLst>
                                          <p:attrName>style.visibility</p:attrName>
                                        </p:attrNameLst>
                                      </p:cBhvr>
                                      <p:to>
                                        <p:strVal val="visible"/>
                                      </p:to>
                                    </p:set>
                                    <p:animEffect transition="in" filter="fade">
                                      <p:cBhvr>
                                        <p:cTn id="50" dur="1000"/>
                                        <p:tgtEl>
                                          <p:spTgt spid="655"/>
                                        </p:tgtEl>
                                      </p:cBhvr>
                                    </p:animEffect>
                                  </p:childTnLst>
                                </p:cTn>
                              </p:par>
                            </p:childTnLst>
                          </p:cTn>
                        </p:par>
                        <p:par>
                          <p:cTn id="51" fill="hold">
                            <p:stCondLst>
                              <p:cond delay="5500"/>
                            </p:stCondLst>
                            <p:childTnLst>
                              <p:par>
                                <p:cTn id="52" presetID="23" presetClass="entr" presetSubtype="16" fill="hold" nodeType="afterEffect">
                                  <p:stCondLst>
                                    <p:cond delay="0"/>
                                  </p:stCondLst>
                                  <p:childTnLst>
                                    <p:set>
                                      <p:cBhvr>
                                        <p:cTn id="53" dur="1" fill="hold">
                                          <p:stCondLst>
                                            <p:cond delay="0"/>
                                          </p:stCondLst>
                                        </p:cTn>
                                        <p:tgtEl>
                                          <p:spTgt spid="651"/>
                                        </p:tgtEl>
                                        <p:attrNameLst>
                                          <p:attrName>style.visibility</p:attrName>
                                        </p:attrNameLst>
                                      </p:cBhvr>
                                      <p:to>
                                        <p:strVal val="visible"/>
                                      </p:to>
                                    </p:set>
                                    <p:anim calcmode="lin" valueType="num">
                                      <p:cBhvr additive="base">
                                        <p:cTn id="54" dur="500"/>
                                        <p:tgtEl>
                                          <p:spTgt spid="651"/>
                                        </p:tgtEl>
                                        <p:attrNameLst>
                                          <p:attrName>ppt_w</p:attrName>
                                        </p:attrNameLst>
                                      </p:cBhvr>
                                      <p:tavLst>
                                        <p:tav tm="0">
                                          <p:val>
                                            <p:strVal val="0"/>
                                          </p:val>
                                        </p:tav>
                                        <p:tav tm="100000">
                                          <p:val>
                                            <p:strVal val="#ppt_w"/>
                                          </p:val>
                                        </p:tav>
                                      </p:tavLst>
                                    </p:anim>
                                    <p:anim calcmode="lin" valueType="num">
                                      <p:cBhvr additive="base">
                                        <p:cTn id="55" dur="500"/>
                                        <p:tgtEl>
                                          <p:spTgt spid="651"/>
                                        </p:tgtEl>
                                        <p:attrNameLst>
                                          <p:attrName>ppt_h</p:attrName>
                                        </p:attrNameLst>
                                      </p:cBhvr>
                                      <p:tavLst>
                                        <p:tav tm="0">
                                          <p:val>
                                            <p:strVal val="0"/>
                                          </p:val>
                                        </p:tav>
                                        <p:tav tm="100000">
                                          <p:val>
                                            <p:strVal val="#ppt_h"/>
                                          </p:val>
                                        </p:tav>
                                      </p:tavLst>
                                    </p:anim>
                                  </p:childTnLst>
                                </p:cTn>
                              </p:par>
                              <p:par>
                                <p:cTn id="56" presetID="10" presetClass="entr" presetSubtype="0" fill="hold" nodeType="withEffect">
                                  <p:stCondLst>
                                    <p:cond delay="0"/>
                                  </p:stCondLst>
                                  <p:childTnLst>
                                    <p:set>
                                      <p:cBhvr>
                                        <p:cTn id="57" dur="1" fill="hold">
                                          <p:stCondLst>
                                            <p:cond delay="0"/>
                                          </p:stCondLst>
                                        </p:cTn>
                                        <p:tgtEl>
                                          <p:spTgt spid="644"/>
                                        </p:tgtEl>
                                        <p:attrNameLst>
                                          <p:attrName>style.visibility</p:attrName>
                                        </p:attrNameLst>
                                      </p:cBhvr>
                                      <p:to>
                                        <p:strVal val="visible"/>
                                      </p:to>
                                    </p:set>
                                    <p:animEffect transition="in" filter="fade">
                                      <p:cBhvr>
                                        <p:cTn id="58" dur="1300"/>
                                        <p:tgtEl>
                                          <p:spTgt spid="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3"/>
          <p:cNvSpPr txBox="1"/>
          <p:nvPr/>
        </p:nvSpPr>
        <p:spPr>
          <a:xfrm>
            <a:off x="577314" y="543852"/>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a:solidFill>
                  <a:srgbClr val="CC0000"/>
                </a:solidFill>
                <a:latin typeface="Source Sans Pro"/>
                <a:ea typeface="Source Sans Pro"/>
                <a:cs typeface="Source Sans Pro"/>
                <a:sym typeface="Source Sans Pro"/>
              </a:rPr>
              <a:t>National Science Foundation</a:t>
            </a:r>
            <a:endParaRPr sz="1400" b="1">
              <a:solidFill>
                <a:srgbClr val="CC0000"/>
              </a:solidFill>
              <a:latin typeface="Source Sans Pro"/>
              <a:ea typeface="Source Sans Pro"/>
              <a:cs typeface="Source Sans Pro"/>
              <a:sym typeface="Source Sans Pro"/>
            </a:endParaRPr>
          </a:p>
        </p:txBody>
      </p:sp>
      <p:sp>
        <p:nvSpPr>
          <p:cNvPr id="661" name="Google Shape;661;p93"/>
          <p:cNvSpPr txBox="1"/>
          <p:nvPr/>
        </p:nvSpPr>
        <p:spPr>
          <a:xfrm>
            <a:off x="502351" y="774275"/>
            <a:ext cx="4701300" cy="279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750" b="1" dirty="0">
                <a:solidFill>
                  <a:srgbClr val="434343"/>
                </a:solidFill>
                <a:latin typeface="Source Sans Pro"/>
                <a:ea typeface="Source Sans Pro"/>
                <a:cs typeface="Source Sans Pro"/>
                <a:sym typeface="Source Sans Pro"/>
              </a:rPr>
              <a:t>NC State</a:t>
            </a:r>
            <a:br>
              <a:rPr lang="en-US" sz="5750" b="1" dirty="0">
                <a:solidFill>
                  <a:srgbClr val="434343"/>
                </a:solidFill>
                <a:latin typeface="Source Sans Pro"/>
                <a:ea typeface="Source Sans Pro"/>
                <a:cs typeface="Source Sans Pro"/>
                <a:sym typeface="Source Sans Pro"/>
              </a:rPr>
            </a:br>
            <a:r>
              <a:rPr lang="en-US" sz="5750" b="1" dirty="0">
                <a:solidFill>
                  <a:srgbClr val="434343"/>
                </a:solidFill>
                <a:latin typeface="Source Sans Pro"/>
                <a:ea typeface="Source Sans Pro"/>
                <a:cs typeface="Source Sans Pro"/>
                <a:sym typeface="Source Sans Pro"/>
              </a:rPr>
              <a:t>I-Corps Program</a:t>
            </a:r>
            <a:endParaRPr sz="5750" b="1" dirty="0">
              <a:solidFill>
                <a:srgbClr val="434343"/>
              </a:solidFill>
              <a:latin typeface="Source Sans Pro"/>
              <a:ea typeface="Source Sans Pro"/>
              <a:cs typeface="Source Sans Pro"/>
              <a:sym typeface="Source Sans Pro"/>
            </a:endParaRPr>
          </a:p>
        </p:txBody>
      </p:sp>
      <p:sp>
        <p:nvSpPr>
          <p:cNvPr id="662" name="Google Shape;662;p93"/>
          <p:cNvSpPr txBox="1"/>
          <p:nvPr/>
        </p:nvSpPr>
        <p:spPr>
          <a:xfrm>
            <a:off x="502350" y="3749075"/>
            <a:ext cx="3716700" cy="12867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Launched in 2017</a:t>
            </a:r>
            <a:endParaRPr sz="2400">
              <a:solidFill>
                <a:srgbClr val="434343"/>
              </a:solidFill>
              <a:latin typeface="Source Sans Pro"/>
              <a:ea typeface="Source Sans Pro"/>
              <a:cs typeface="Source Sans Pro"/>
              <a:sym typeface="Source Sans Pro"/>
            </a:endParaRPr>
          </a:p>
          <a:p>
            <a:pPr marL="457200" marR="0" lvl="0" indent="-381000" algn="l" rtl="0">
              <a:lnSpc>
                <a:spcPct val="90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Entrepreneurial training for faculty &amp; students</a:t>
            </a:r>
            <a:endParaRPr sz="2400">
              <a:solidFill>
                <a:srgbClr val="434343"/>
              </a:solidFill>
              <a:latin typeface="Source Sans Pro"/>
              <a:ea typeface="Source Sans Pro"/>
              <a:cs typeface="Source Sans Pro"/>
              <a:sym typeface="Source Sans Pro"/>
            </a:endParaRPr>
          </a:p>
        </p:txBody>
      </p:sp>
      <p:pic>
        <p:nvPicPr>
          <p:cNvPr id="663" name="Google Shape;663;p93"/>
          <p:cNvPicPr preferRelativeResize="0"/>
          <p:nvPr/>
        </p:nvPicPr>
        <p:blipFill rotWithShape="1">
          <a:blip r:embed="rId3">
            <a:alphaModFix/>
          </a:blip>
          <a:srcRect l="7997" r="7989"/>
          <a:stretch/>
        </p:blipFill>
        <p:spPr>
          <a:xfrm>
            <a:off x="4619200" y="916150"/>
            <a:ext cx="7572802" cy="5070449"/>
          </a:xfrm>
          <a:prstGeom prst="rect">
            <a:avLst/>
          </a:prstGeom>
          <a:noFill/>
          <a:ln>
            <a:noFill/>
          </a:ln>
        </p:spPr>
      </p:pic>
      <p:pic>
        <p:nvPicPr>
          <p:cNvPr id="664" name="Google Shape;664;p93"/>
          <p:cNvPicPr preferRelativeResize="0"/>
          <p:nvPr/>
        </p:nvPicPr>
        <p:blipFill>
          <a:blip r:embed="rId4">
            <a:alphaModFix/>
          </a:blip>
          <a:stretch>
            <a:fillRect/>
          </a:stretch>
        </p:blipFill>
        <p:spPr>
          <a:xfrm>
            <a:off x="502348" y="5388850"/>
            <a:ext cx="3297952" cy="1142676"/>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 calcmode="lin" valueType="num">
                                      <p:cBhvr additive="base">
                                        <p:cTn id="7" dur="500"/>
                                        <p:tgtEl>
                                          <p:spTgt spid="66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61"/>
                                        </p:tgtEl>
                                        <p:attrNameLst>
                                          <p:attrName>style.visibility</p:attrName>
                                        </p:attrNameLst>
                                      </p:cBhvr>
                                      <p:to>
                                        <p:strVal val="visible"/>
                                      </p:to>
                                    </p:set>
                                    <p:anim calcmode="lin" valueType="num">
                                      <p:cBhvr additive="base">
                                        <p:cTn id="10" dur="500"/>
                                        <p:tgtEl>
                                          <p:spTgt spid="661"/>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62"/>
                                        </p:tgtEl>
                                        <p:attrNameLst>
                                          <p:attrName>style.visibility</p:attrName>
                                        </p:attrNameLst>
                                      </p:cBhvr>
                                      <p:to>
                                        <p:strVal val="visible"/>
                                      </p:to>
                                    </p:set>
                                    <p:animEffect transition="in" filter="fade">
                                      <p:cBhvr>
                                        <p:cTn id="14" dur="500"/>
                                        <p:tgtEl>
                                          <p:spTgt spid="662"/>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664"/>
                                        </p:tgtEl>
                                        <p:attrNameLst>
                                          <p:attrName>style.visibility</p:attrName>
                                        </p:attrNameLst>
                                      </p:cBhvr>
                                      <p:to>
                                        <p:strVal val="visible"/>
                                      </p:to>
                                    </p:set>
                                    <p:anim calcmode="lin" valueType="num">
                                      <p:cBhvr additive="base">
                                        <p:cTn id="18" dur="1000"/>
                                        <p:tgtEl>
                                          <p:spTgt spid="66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663"/>
                                        </p:tgtEl>
                                        <p:attrNameLst>
                                          <p:attrName>style.visibility</p:attrName>
                                        </p:attrNameLst>
                                      </p:cBhvr>
                                      <p:to>
                                        <p:strVal val="visible"/>
                                      </p:to>
                                    </p:set>
                                    <p:anim calcmode="lin" valueType="num">
                                      <p:cBhvr additive="base">
                                        <p:cTn id="21" dur="1000"/>
                                        <p:tgtEl>
                                          <p:spTgt spid="6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4"/>
          <p:cNvSpPr txBox="1"/>
          <p:nvPr/>
        </p:nvSpPr>
        <p:spPr>
          <a:xfrm>
            <a:off x="563539" y="543827"/>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a:solidFill>
                  <a:srgbClr val="1B7390"/>
                </a:solidFill>
                <a:latin typeface="Source Sans Pro"/>
                <a:ea typeface="Source Sans Pro"/>
                <a:cs typeface="Source Sans Pro"/>
                <a:sym typeface="Source Sans Pro"/>
              </a:rPr>
              <a:t>National Science Foundation</a:t>
            </a:r>
            <a:endParaRPr sz="1400" b="1">
              <a:solidFill>
                <a:srgbClr val="1B7390"/>
              </a:solidFill>
              <a:latin typeface="Source Sans Pro"/>
              <a:ea typeface="Source Sans Pro"/>
              <a:cs typeface="Source Sans Pro"/>
              <a:sym typeface="Source Sans Pro"/>
            </a:endParaRPr>
          </a:p>
        </p:txBody>
      </p:sp>
      <p:sp>
        <p:nvSpPr>
          <p:cNvPr id="670" name="Google Shape;670;p94"/>
          <p:cNvSpPr txBox="1"/>
          <p:nvPr/>
        </p:nvSpPr>
        <p:spPr>
          <a:xfrm>
            <a:off x="502338" y="774276"/>
            <a:ext cx="9371400" cy="9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Mid-Atlantic I-Corps Hub</a:t>
            </a:r>
            <a:endParaRPr sz="5750" b="1">
              <a:solidFill>
                <a:srgbClr val="434343"/>
              </a:solidFill>
              <a:latin typeface="Source Sans Pro"/>
              <a:ea typeface="Source Sans Pro"/>
              <a:cs typeface="Source Sans Pro"/>
              <a:sym typeface="Source Sans Pro"/>
            </a:endParaRPr>
          </a:p>
        </p:txBody>
      </p:sp>
      <p:sp>
        <p:nvSpPr>
          <p:cNvPr id="671" name="Google Shape;671;p94"/>
          <p:cNvSpPr txBox="1"/>
          <p:nvPr/>
        </p:nvSpPr>
        <p:spPr>
          <a:xfrm>
            <a:off x="6699700" y="2338875"/>
            <a:ext cx="4857600" cy="3076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a:solidFill>
                  <a:srgbClr val="434343"/>
                </a:solidFill>
                <a:latin typeface="Source Sans Pro"/>
                <a:ea typeface="Source Sans Pro"/>
                <a:cs typeface="Source Sans Pro"/>
                <a:sym typeface="Source Sans Pro"/>
              </a:rPr>
              <a:t>$15M</a:t>
            </a:r>
            <a:r>
              <a:rPr lang="en-US" sz="3600">
                <a:solidFill>
                  <a:srgbClr val="434343"/>
                </a:solidFill>
                <a:latin typeface="Source Sans Pro"/>
                <a:ea typeface="Source Sans Pro"/>
                <a:cs typeface="Source Sans Pro"/>
                <a:sym typeface="Source Sans Pro"/>
              </a:rPr>
              <a:t> initiative to create a </a:t>
            </a:r>
            <a:r>
              <a:rPr lang="en-US" sz="3600" b="1">
                <a:solidFill>
                  <a:srgbClr val="434343"/>
                </a:solidFill>
                <a:latin typeface="Source Sans Pro"/>
                <a:ea typeface="Source Sans Pro"/>
                <a:cs typeface="Source Sans Pro"/>
                <a:sym typeface="Source Sans Pro"/>
              </a:rPr>
              <a:t>diverse, inclusive innovation ecosystem</a:t>
            </a:r>
            <a:r>
              <a:rPr lang="en-US" sz="3600">
                <a:solidFill>
                  <a:srgbClr val="434343"/>
                </a:solidFill>
                <a:latin typeface="Source Sans Pro"/>
                <a:ea typeface="Source Sans Pro"/>
                <a:cs typeface="Source Sans Pro"/>
                <a:sym typeface="Source Sans Pro"/>
              </a:rPr>
              <a:t> in the United States</a:t>
            </a:r>
            <a:endParaRPr sz="3600">
              <a:solidFill>
                <a:srgbClr val="434343"/>
              </a:solidFill>
              <a:latin typeface="Source Sans Pro"/>
              <a:ea typeface="Source Sans Pro"/>
              <a:cs typeface="Source Sans Pro"/>
              <a:sym typeface="Source Sans Pro"/>
            </a:endParaRPr>
          </a:p>
        </p:txBody>
      </p:sp>
      <p:pic>
        <p:nvPicPr>
          <p:cNvPr id="672" name="Google Shape;672;p94"/>
          <p:cNvPicPr preferRelativeResize="0"/>
          <p:nvPr/>
        </p:nvPicPr>
        <p:blipFill>
          <a:blip r:embed="rId3">
            <a:alphaModFix/>
          </a:blip>
          <a:stretch>
            <a:fillRect/>
          </a:stretch>
        </p:blipFill>
        <p:spPr>
          <a:xfrm>
            <a:off x="0" y="1892900"/>
            <a:ext cx="6421750" cy="4963698"/>
          </a:xfrm>
          <a:prstGeom prst="rect">
            <a:avLst/>
          </a:prstGeom>
          <a:noFill/>
          <a:ln>
            <a:noFill/>
          </a:ln>
        </p:spPr>
      </p:pic>
      <p:pic>
        <p:nvPicPr>
          <p:cNvPr id="673" name="Google Shape;673;p94"/>
          <p:cNvPicPr preferRelativeResize="0"/>
          <p:nvPr/>
        </p:nvPicPr>
        <p:blipFill>
          <a:blip r:embed="rId4">
            <a:alphaModFix/>
          </a:blip>
          <a:stretch>
            <a:fillRect/>
          </a:stretch>
        </p:blipFill>
        <p:spPr>
          <a:xfrm>
            <a:off x="6881996" y="4897903"/>
            <a:ext cx="4675304" cy="140260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9"/>
                                        </p:tgtEl>
                                        <p:attrNameLst>
                                          <p:attrName>style.visibility</p:attrName>
                                        </p:attrNameLst>
                                      </p:cBhvr>
                                      <p:to>
                                        <p:strVal val="visible"/>
                                      </p:to>
                                    </p:set>
                                    <p:anim calcmode="lin" valueType="num">
                                      <p:cBhvr additive="base">
                                        <p:cTn id="7" dur="500"/>
                                        <p:tgtEl>
                                          <p:spTgt spid="66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70"/>
                                        </p:tgtEl>
                                        <p:attrNameLst>
                                          <p:attrName>style.visibility</p:attrName>
                                        </p:attrNameLst>
                                      </p:cBhvr>
                                      <p:to>
                                        <p:strVal val="visible"/>
                                      </p:to>
                                    </p:set>
                                    <p:anim calcmode="lin" valueType="num">
                                      <p:cBhvr additive="base">
                                        <p:cTn id="10" dur="500"/>
                                        <p:tgtEl>
                                          <p:spTgt spid="670"/>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71"/>
                                        </p:tgtEl>
                                        <p:attrNameLst>
                                          <p:attrName>style.visibility</p:attrName>
                                        </p:attrNameLst>
                                      </p:cBhvr>
                                      <p:to>
                                        <p:strVal val="visible"/>
                                      </p:to>
                                    </p:set>
                                    <p:animEffect transition="in" filter="fade">
                                      <p:cBhvr>
                                        <p:cTn id="14" dur="500"/>
                                        <p:tgtEl>
                                          <p:spTgt spid="671"/>
                                        </p:tgtEl>
                                      </p:cBhvr>
                                    </p:animEffect>
                                  </p:childTnLst>
                                </p:cTn>
                              </p:par>
                              <p:par>
                                <p:cTn id="15" presetID="10" presetClass="entr" presetSubtype="0" fill="hold" nodeType="withEffect">
                                  <p:stCondLst>
                                    <p:cond delay="0"/>
                                  </p:stCondLst>
                                  <p:childTnLst>
                                    <p:set>
                                      <p:cBhvr>
                                        <p:cTn id="16" dur="1" fill="hold">
                                          <p:stCondLst>
                                            <p:cond delay="0"/>
                                          </p:stCondLst>
                                        </p:cTn>
                                        <p:tgtEl>
                                          <p:spTgt spid="672"/>
                                        </p:tgtEl>
                                        <p:attrNameLst>
                                          <p:attrName>style.visibility</p:attrName>
                                        </p:attrNameLst>
                                      </p:cBhvr>
                                      <p:to>
                                        <p:strVal val="visible"/>
                                      </p:to>
                                    </p:set>
                                    <p:animEffect transition="in" filter="fade">
                                      <p:cBhvr>
                                        <p:cTn id="17" dur="1000"/>
                                        <p:tgtEl>
                                          <p:spTgt spid="672"/>
                                        </p:tgtEl>
                                      </p:cBhvr>
                                    </p:animEffect>
                                  </p:childTnLst>
                                </p:cTn>
                              </p:par>
                              <p:par>
                                <p:cTn id="18" presetID="2" presetClass="entr" presetSubtype="4" fill="hold" nodeType="withEffect">
                                  <p:stCondLst>
                                    <p:cond delay="0"/>
                                  </p:stCondLst>
                                  <p:childTnLst>
                                    <p:set>
                                      <p:cBhvr>
                                        <p:cTn id="19" dur="1" fill="hold">
                                          <p:stCondLst>
                                            <p:cond delay="0"/>
                                          </p:stCondLst>
                                        </p:cTn>
                                        <p:tgtEl>
                                          <p:spTgt spid="673"/>
                                        </p:tgtEl>
                                        <p:attrNameLst>
                                          <p:attrName>style.visibility</p:attrName>
                                        </p:attrNameLst>
                                      </p:cBhvr>
                                      <p:to>
                                        <p:strVal val="visible"/>
                                      </p:to>
                                    </p:set>
                                    <p:anim calcmode="lin" valueType="num">
                                      <p:cBhvr additive="base">
                                        <p:cTn id="20" dur="1000"/>
                                        <p:tgtEl>
                                          <p:spTgt spid="6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5"/>
          <p:cNvSpPr/>
          <p:nvPr/>
        </p:nvSpPr>
        <p:spPr>
          <a:xfrm>
            <a:off x="609600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79" name="Google Shape;679;p95"/>
          <p:cNvPicPr preferRelativeResize="0">
            <a:picLocks noGrp="1"/>
          </p:cNvPicPr>
          <p:nvPr>
            <p:ph type="pic" idx="2"/>
          </p:nvPr>
        </p:nvPicPr>
        <p:blipFill rotWithShape="1">
          <a:blip r:embed="rId3">
            <a:alphaModFix/>
          </a:blip>
          <a:srcRect t="10599" b="10591"/>
          <a:stretch/>
        </p:blipFill>
        <p:spPr>
          <a:xfrm>
            <a:off x="359790" y="332295"/>
            <a:ext cx="11472300" cy="6193500"/>
          </a:xfrm>
          <a:prstGeom prst="rect">
            <a:avLst/>
          </a:prstGeom>
          <a:solidFill>
            <a:srgbClr val="F7F7F7"/>
          </a:solidFill>
          <a:ln>
            <a:noFill/>
          </a:ln>
        </p:spPr>
      </p:pic>
      <p:sp>
        <p:nvSpPr>
          <p:cNvPr id="680" name="Google Shape;680;p95"/>
          <p:cNvSpPr/>
          <p:nvPr/>
        </p:nvSpPr>
        <p:spPr>
          <a:xfrm>
            <a:off x="2643690" y="2089701"/>
            <a:ext cx="6913500" cy="26787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IMPACTFUL</a:t>
            </a:r>
            <a:endParaRPr/>
          </a:p>
          <a:p>
            <a:pPr marL="0" marR="0" lvl="0" indent="0" algn="ctr"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INITIATIVES</a:t>
            </a:r>
            <a:endParaRPr sz="1800" b="1">
              <a:solidFill>
                <a:schemeClr val="dk1"/>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additive="base">
                                        <p:cTn id="7" dur="500"/>
                                        <p:tgtEl>
                                          <p:spTgt spid="67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79"/>
                                        </p:tgtEl>
                                        <p:attrNameLst>
                                          <p:attrName>style.visibility</p:attrName>
                                        </p:attrNameLst>
                                      </p:cBhvr>
                                      <p:to>
                                        <p:strVal val="visible"/>
                                      </p:to>
                                    </p:set>
                                    <p:anim calcmode="lin" valueType="num">
                                      <p:cBhvr additive="base">
                                        <p:cTn id="11" dur="500"/>
                                        <p:tgtEl>
                                          <p:spTgt spid="679"/>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0"/>
                                        </p:tgtEl>
                                        <p:attrNameLst>
                                          <p:attrName>style.visibility</p:attrName>
                                        </p:attrNameLst>
                                      </p:cBhvr>
                                      <p:to>
                                        <p:strVal val="visible"/>
                                      </p:to>
                                    </p:set>
                                    <p:animEffect transition="in" filter="fade">
                                      <p:cBhvr>
                                        <p:cTn id="15" dur="500"/>
                                        <p:tgtEl>
                                          <p:spTgt spid="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6"/>
          <p:cNvSpPr txBox="1"/>
          <p:nvPr/>
        </p:nvSpPr>
        <p:spPr>
          <a:xfrm>
            <a:off x="502339" y="543827"/>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a:solidFill>
                  <a:srgbClr val="CC0000"/>
                </a:solidFill>
                <a:latin typeface="Source Sans Pro"/>
                <a:ea typeface="Source Sans Pro"/>
                <a:cs typeface="Source Sans Pro"/>
                <a:sym typeface="Source Sans Pro"/>
              </a:rPr>
              <a:t>Funding for Software Prototype Development</a:t>
            </a:r>
            <a:endParaRPr sz="1400" b="1">
              <a:solidFill>
                <a:srgbClr val="CC0000"/>
              </a:solidFill>
              <a:latin typeface="Source Sans Pro"/>
              <a:ea typeface="Source Sans Pro"/>
              <a:cs typeface="Source Sans Pro"/>
              <a:sym typeface="Source Sans Pro"/>
            </a:endParaRPr>
          </a:p>
        </p:txBody>
      </p:sp>
      <p:sp>
        <p:nvSpPr>
          <p:cNvPr id="686" name="Google Shape;686;p96"/>
          <p:cNvSpPr txBox="1"/>
          <p:nvPr/>
        </p:nvSpPr>
        <p:spPr>
          <a:xfrm>
            <a:off x="502338" y="774276"/>
            <a:ext cx="9371400" cy="9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Sweat Equity Challenge</a:t>
            </a:r>
            <a:endParaRPr>
              <a:solidFill>
                <a:srgbClr val="434343"/>
              </a:solidFill>
            </a:endParaRPr>
          </a:p>
        </p:txBody>
      </p:sp>
      <p:grpSp>
        <p:nvGrpSpPr>
          <p:cNvPr id="687" name="Google Shape;687;p96"/>
          <p:cNvGrpSpPr/>
          <p:nvPr/>
        </p:nvGrpSpPr>
        <p:grpSpPr>
          <a:xfrm>
            <a:off x="935580" y="3132097"/>
            <a:ext cx="2743131" cy="784752"/>
            <a:chOff x="701702" y="2634888"/>
            <a:chExt cx="2057400" cy="588579"/>
          </a:xfrm>
        </p:grpSpPr>
        <p:sp>
          <p:nvSpPr>
            <p:cNvPr id="688" name="Google Shape;688;p96"/>
            <p:cNvSpPr/>
            <p:nvPr/>
          </p:nvSpPr>
          <p:spPr>
            <a:xfrm>
              <a:off x="701702" y="2766267"/>
              <a:ext cx="2057400" cy="457200"/>
            </a:xfrm>
            <a:prstGeom prst="roundRect">
              <a:avLst>
                <a:gd name="adj" fmla="val 50000"/>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689" name="Google Shape;689;p96"/>
            <p:cNvSpPr txBox="1"/>
            <p:nvPr/>
          </p:nvSpPr>
          <p:spPr>
            <a:xfrm>
              <a:off x="965587" y="2865061"/>
              <a:ext cx="1524300" cy="275400"/>
            </a:xfrm>
            <a:prstGeom prst="rect">
              <a:avLst/>
            </a:prstGeom>
            <a:solidFill>
              <a:srgbClr val="CC0000"/>
            </a:solidFill>
            <a:ln>
              <a:noFill/>
            </a:ln>
          </p:spPr>
          <p:txBody>
            <a:bodyPr spcFirstLastPara="1" wrap="square" lIns="121900" tIns="60950" rIns="121900" bIns="60950" anchor="t" anchorCtr="0">
              <a:noAutofit/>
            </a:bodyPr>
            <a:lstStyle/>
            <a:p>
              <a:pPr marL="0" marR="0" lvl="0" indent="0" algn="ctr" rtl="0">
                <a:spcBef>
                  <a:spcPts val="0"/>
                </a:spcBef>
                <a:spcAft>
                  <a:spcPts val="0"/>
                </a:spcAft>
                <a:buClr>
                  <a:schemeClr val="lt1"/>
                </a:buClr>
                <a:buFont typeface="Arial"/>
                <a:buNone/>
              </a:pPr>
              <a:r>
                <a:rPr lang="en-US" sz="1467" b="1">
                  <a:solidFill>
                    <a:schemeClr val="lt1"/>
                  </a:solidFill>
                  <a:latin typeface="Source Sans Pro"/>
                  <a:ea typeface="Source Sans Pro"/>
                  <a:cs typeface="Source Sans Pro"/>
                  <a:sym typeface="Source Sans Pro"/>
                </a:rPr>
                <a:t>JAN 23 - FEB 9</a:t>
              </a:r>
              <a:endParaRPr sz="1067" b="1">
                <a:solidFill>
                  <a:schemeClr val="lt1"/>
                </a:solidFill>
                <a:latin typeface="Source Sans Pro"/>
                <a:ea typeface="Source Sans Pro"/>
                <a:cs typeface="Source Sans Pro"/>
                <a:sym typeface="Source Sans Pro"/>
              </a:endParaRPr>
            </a:p>
          </p:txBody>
        </p:sp>
        <p:sp>
          <p:nvSpPr>
            <p:cNvPr id="690" name="Google Shape;690;p96"/>
            <p:cNvSpPr/>
            <p:nvPr/>
          </p:nvSpPr>
          <p:spPr>
            <a:xfrm>
              <a:off x="1651537" y="2634888"/>
              <a:ext cx="152400" cy="131400"/>
            </a:xfrm>
            <a:prstGeom prst="triangle">
              <a:avLst>
                <a:gd name="adj" fmla="val 50000"/>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grpSp>
      <p:grpSp>
        <p:nvGrpSpPr>
          <p:cNvPr id="691" name="Google Shape;691;p96"/>
          <p:cNvGrpSpPr/>
          <p:nvPr/>
        </p:nvGrpSpPr>
        <p:grpSpPr>
          <a:xfrm>
            <a:off x="3407784" y="3307266"/>
            <a:ext cx="2743131" cy="787501"/>
            <a:chOff x="2555902" y="2766267"/>
            <a:chExt cx="2057400" cy="590641"/>
          </a:xfrm>
        </p:grpSpPr>
        <p:sp>
          <p:nvSpPr>
            <p:cNvPr id="692" name="Google Shape;692;p96"/>
            <p:cNvSpPr/>
            <p:nvPr/>
          </p:nvSpPr>
          <p:spPr>
            <a:xfrm>
              <a:off x="2555902" y="2766267"/>
              <a:ext cx="2057400" cy="457200"/>
            </a:xfrm>
            <a:prstGeom prst="roundRect">
              <a:avLst>
                <a:gd name="adj" fmla="val 50000"/>
              </a:avLst>
            </a:prstGeom>
            <a:solidFill>
              <a:srgbClr val="D149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693" name="Google Shape;693;p96"/>
            <p:cNvSpPr txBox="1"/>
            <p:nvPr/>
          </p:nvSpPr>
          <p:spPr>
            <a:xfrm>
              <a:off x="2818479" y="2865061"/>
              <a:ext cx="1524300" cy="275400"/>
            </a:xfrm>
            <a:prstGeom prst="rect">
              <a:avLst/>
            </a:prstGeom>
            <a:solidFill>
              <a:srgbClr val="D14905"/>
            </a:solidFill>
            <a:ln>
              <a:noFill/>
            </a:ln>
          </p:spPr>
          <p:txBody>
            <a:bodyPr spcFirstLastPara="1" wrap="square" lIns="121900" tIns="60950" rIns="121900" bIns="60950" anchor="t" anchorCtr="0">
              <a:noAutofit/>
            </a:bodyPr>
            <a:lstStyle/>
            <a:p>
              <a:pPr marL="0" marR="0" lvl="0" indent="0" algn="ctr" rtl="0">
                <a:spcBef>
                  <a:spcPts val="0"/>
                </a:spcBef>
                <a:spcAft>
                  <a:spcPts val="0"/>
                </a:spcAft>
                <a:buClr>
                  <a:schemeClr val="lt1"/>
                </a:buClr>
                <a:buFont typeface="Arial"/>
                <a:buNone/>
              </a:pPr>
              <a:r>
                <a:rPr lang="en-US" sz="1467" b="1">
                  <a:solidFill>
                    <a:schemeClr val="lt1"/>
                  </a:solidFill>
                  <a:latin typeface="Source Sans Pro"/>
                  <a:ea typeface="Source Sans Pro"/>
                  <a:cs typeface="Source Sans Pro"/>
                  <a:sym typeface="Source Sans Pro"/>
                </a:rPr>
                <a:t>FEB - MAR</a:t>
              </a:r>
              <a:endParaRPr sz="1067" b="1">
                <a:solidFill>
                  <a:schemeClr val="lt1"/>
                </a:solidFill>
                <a:latin typeface="Source Sans Pro"/>
                <a:ea typeface="Source Sans Pro"/>
                <a:cs typeface="Source Sans Pro"/>
                <a:sym typeface="Source Sans Pro"/>
              </a:endParaRPr>
            </a:p>
          </p:txBody>
        </p:sp>
        <p:sp>
          <p:nvSpPr>
            <p:cNvPr id="694" name="Google Shape;694;p96"/>
            <p:cNvSpPr/>
            <p:nvPr/>
          </p:nvSpPr>
          <p:spPr>
            <a:xfrm rot="10800000" flipH="1">
              <a:off x="3505049" y="3225508"/>
              <a:ext cx="152400" cy="131400"/>
            </a:xfrm>
            <a:prstGeom prst="triangle">
              <a:avLst>
                <a:gd name="adj" fmla="val 50000"/>
              </a:avLst>
            </a:prstGeom>
            <a:solidFill>
              <a:srgbClr val="D149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grpSp>
      <p:sp>
        <p:nvSpPr>
          <p:cNvPr id="695" name="Google Shape;695;p96"/>
          <p:cNvSpPr txBox="1"/>
          <p:nvPr/>
        </p:nvSpPr>
        <p:spPr>
          <a:xfrm>
            <a:off x="1008141" y="2098803"/>
            <a:ext cx="2598000" cy="1089600"/>
          </a:xfrm>
          <a:prstGeom prst="rect">
            <a:avLst/>
          </a:prstGeom>
          <a:noFill/>
          <a:ln>
            <a:noFill/>
          </a:ln>
        </p:spPr>
        <p:txBody>
          <a:bodyPr spcFirstLastPara="1" wrap="square" lIns="121900" tIns="60950" rIns="121900" bIns="60950" anchor="t" anchorCtr="0">
            <a:noAutofit/>
          </a:bodyPr>
          <a:lstStyle/>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Review of Submissions</a:t>
            </a:r>
            <a:endParaRPr sz="2100" b="1">
              <a:solidFill>
                <a:srgbClr val="434343"/>
              </a:solidFill>
              <a:latin typeface="Source Sans Pro"/>
              <a:ea typeface="Source Sans Pro"/>
              <a:cs typeface="Source Sans Pro"/>
              <a:sym typeface="Source Sans Pro"/>
            </a:endParaRPr>
          </a:p>
        </p:txBody>
      </p:sp>
      <p:sp>
        <p:nvSpPr>
          <p:cNvPr id="696" name="Google Shape;696;p96"/>
          <p:cNvSpPr txBox="1"/>
          <p:nvPr/>
        </p:nvSpPr>
        <p:spPr>
          <a:xfrm>
            <a:off x="3475114" y="4173376"/>
            <a:ext cx="2598000" cy="1089600"/>
          </a:xfrm>
          <a:prstGeom prst="rect">
            <a:avLst/>
          </a:prstGeom>
          <a:noFill/>
          <a:ln>
            <a:noFill/>
          </a:ln>
        </p:spPr>
        <p:txBody>
          <a:bodyPr spcFirstLastPara="1" wrap="square" lIns="121900" tIns="60950" rIns="121900" bIns="60950" anchor="t" anchorCtr="0">
            <a:noAutofit/>
          </a:bodyPr>
          <a:lstStyle/>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I-Corps Market Validation Begins</a:t>
            </a:r>
            <a:endParaRPr sz="2100" b="1">
              <a:solidFill>
                <a:srgbClr val="434343"/>
              </a:solidFill>
              <a:latin typeface="Source Sans Pro"/>
              <a:ea typeface="Source Sans Pro"/>
              <a:cs typeface="Source Sans Pro"/>
              <a:sym typeface="Source Sans Pro"/>
            </a:endParaRPr>
          </a:p>
        </p:txBody>
      </p:sp>
      <p:sp>
        <p:nvSpPr>
          <p:cNvPr id="697" name="Google Shape;697;p96"/>
          <p:cNvSpPr txBox="1"/>
          <p:nvPr/>
        </p:nvSpPr>
        <p:spPr>
          <a:xfrm>
            <a:off x="8424945" y="4173368"/>
            <a:ext cx="2598000" cy="1089600"/>
          </a:xfrm>
          <a:prstGeom prst="rect">
            <a:avLst/>
          </a:prstGeom>
          <a:noFill/>
          <a:ln>
            <a:noFill/>
          </a:ln>
        </p:spPr>
        <p:txBody>
          <a:bodyPr spcFirstLastPara="1" wrap="square" lIns="121900" tIns="60950" rIns="121900" bIns="60950" anchor="t" anchorCtr="0">
            <a:noAutofit/>
          </a:bodyPr>
          <a:lstStyle/>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Startup </a:t>
            </a:r>
            <a:endParaRPr sz="2100" b="1">
              <a:solidFill>
                <a:srgbClr val="434343"/>
              </a:solidFill>
              <a:latin typeface="Source Sans Pro"/>
              <a:ea typeface="Source Sans Pro"/>
              <a:cs typeface="Source Sans Pro"/>
              <a:sym typeface="Source Sans Pro"/>
            </a:endParaRPr>
          </a:p>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Launch</a:t>
            </a:r>
            <a:endParaRPr sz="2100" b="1">
              <a:solidFill>
                <a:srgbClr val="434343"/>
              </a:solidFill>
              <a:latin typeface="Source Sans Pro"/>
              <a:ea typeface="Source Sans Pro"/>
              <a:cs typeface="Source Sans Pro"/>
              <a:sym typeface="Source Sans Pro"/>
            </a:endParaRPr>
          </a:p>
        </p:txBody>
      </p:sp>
      <p:sp>
        <p:nvSpPr>
          <p:cNvPr id="698" name="Google Shape;698;p96"/>
          <p:cNvSpPr txBox="1"/>
          <p:nvPr/>
        </p:nvSpPr>
        <p:spPr>
          <a:xfrm>
            <a:off x="5716123" y="2048025"/>
            <a:ext cx="2993100" cy="1089600"/>
          </a:xfrm>
          <a:prstGeom prst="rect">
            <a:avLst/>
          </a:prstGeom>
          <a:noFill/>
          <a:ln>
            <a:noFill/>
          </a:ln>
        </p:spPr>
        <p:txBody>
          <a:bodyPr spcFirstLastPara="1" wrap="square" lIns="121900" tIns="60950" rIns="121900" bIns="60950" anchor="t" anchorCtr="0">
            <a:noAutofit/>
          </a:bodyPr>
          <a:lstStyle/>
          <a:p>
            <a:pPr marL="0" marR="0" lvl="0" indent="0" algn="ctr" rtl="0">
              <a:lnSpc>
                <a:spcPct val="130000"/>
              </a:lnSpc>
              <a:spcBef>
                <a:spcPts val="0"/>
              </a:spcBef>
              <a:spcAft>
                <a:spcPts val="0"/>
              </a:spcAft>
              <a:buClr>
                <a:schemeClr val="dk2"/>
              </a:buClr>
              <a:buFont typeface="Arial"/>
              <a:buNone/>
            </a:pPr>
            <a:r>
              <a:rPr lang="en-US" sz="2100" b="1">
                <a:solidFill>
                  <a:srgbClr val="434343"/>
                </a:solidFill>
                <a:latin typeface="Source Sans Pro"/>
                <a:ea typeface="Source Sans Pro"/>
                <a:cs typeface="Source Sans Pro"/>
                <a:sym typeface="Source Sans Pro"/>
              </a:rPr>
              <a:t>Prototype Development Begins</a:t>
            </a:r>
            <a:endParaRPr sz="2100" b="1">
              <a:solidFill>
                <a:srgbClr val="434343"/>
              </a:solidFill>
              <a:latin typeface="Source Sans Pro"/>
              <a:ea typeface="Source Sans Pro"/>
              <a:cs typeface="Source Sans Pro"/>
              <a:sym typeface="Source Sans Pro"/>
            </a:endParaRPr>
          </a:p>
        </p:txBody>
      </p:sp>
      <p:sp>
        <p:nvSpPr>
          <p:cNvPr id="699" name="Google Shape;699;p96"/>
          <p:cNvSpPr txBox="1"/>
          <p:nvPr/>
        </p:nvSpPr>
        <p:spPr>
          <a:xfrm>
            <a:off x="1387840" y="3916845"/>
            <a:ext cx="1693500" cy="12312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chemeClr val="accent2"/>
              </a:buClr>
              <a:buFont typeface="Source Sans Pro"/>
              <a:buNone/>
            </a:pPr>
            <a:r>
              <a:rPr lang="en-US" sz="7200" b="1">
                <a:solidFill>
                  <a:srgbClr val="CC0000"/>
                </a:solidFill>
                <a:latin typeface="Source Sans Pro"/>
                <a:ea typeface="Source Sans Pro"/>
                <a:cs typeface="Source Sans Pro"/>
                <a:sym typeface="Source Sans Pro"/>
              </a:rPr>
              <a:t>01</a:t>
            </a:r>
            <a:endParaRPr>
              <a:solidFill>
                <a:srgbClr val="CC0000"/>
              </a:solidFill>
            </a:endParaRPr>
          </a:p>
        </p:txBody>
      </p:sp>
      <p:sp>
        <p:nvSpPr>
          <p:cNvPr id="700" name="Google Shape;700;p96"/>
          <p:cNvSpPr txBox="1"/>
          <p:nvPr/>
        </p:nvSpPr>
        <p:spPr>
          <a:xfrm>
            <a:off x="6365916" y="3916845"/>
            <a:ext cx="1693500" cy="12312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chemeClr val="accent4"/>
              </a:buClr>
              <a:buFont typeface="Source Sans Pro"/>
              <a:buNone/>
            </a:pPr>
            <a:r>
              <a:rPr lang="en-US" sz="7200" b="1">
                <a:solidFill>
                  <a:srgbClr val="6F7D1C"/>
                </a:solidFill>
                <a:latin typeface="Source Sans Pro"/>
                <a:ea typeface="Source Sans Pro"/>
                <a:cs typeface="Source Sans Pro"/>
                <a:sym typeface="Source Sans Pro"/>
              </a:rPr>
              <a:t>03</a:t>
            </a:r>
            <a:endParaRPr>
              <a:solidFill>
                <a:srgbClr val="6F7D1C"/>
              </a:solidFill>
            </a:endParaRPr>
          </a:p>
        </p:txBody>
      </p:sp>
      <p:sp>
        <p:nvSpPr>
          <p:cNvPr id="701" name="Google Shape;701;p96"/>
          <p:cNvSpPr txBox="1"/>
          <p:nvPr/>
        </p:nvSpPr>
        <p:spPr>
          <a:xfrm>
            <a:off x="3926712" y="2048032"/>
            <a:ext cx="1693500" cy="12312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chemeClr val="accent3"/>
              </a:buClr>
              <a:buFont typeface="Source Sans Pro"/>
              <a:buNone/>
            </a:pPr>
            <a:r>
              <a:rPr lang="en-US" sz="7200" b="1">
                <a:solidFill>
                  <a:srgbClr val="D14905"/>
                </a:solidFill>
                <a:latin typeface="Source Sans Pro"/>
                <a:ea typeface="Source Sans Pro"/>
                <a:cs typeface="Source Sans Pro"/>
                <a:sym typeface="Source Sans Pro"/>
              </a:rPr>
              <a:t>02</a:t>
            </a:r>
            <a:endParaRPr>
              <a:solidFill>
                <a:srgbClr val="D14905"/>
              </a:solidFill>
            </a:endParaRPr>
          </a:p>
        </p:txBody>
      </p:sp>
      <p:sp>
        <p:nvSpPr>
          <p:cNvPr id="702" name="Google Shape;702;p96"/>
          <p:cNvSpPr txBox="1"/>
          <p:nvPr/>
        </p:nvSpPr>
        <p:spPr>
          <a:xfrm>
            <a:off x="8877208" y="2048032"/>
            <a:ext cx="1693500" cy="12312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chemeClr val="accent5"/>
              </a:buClr>
              <a:buFont typeface="Source Sans Pro"/>
              <a:buNone/>
            </a:pPr>
            <a:r>
              <a:rPr lang="en-US" sz="7200" b="1">
                <a:solidFill>
                  <a:srgbClr val="4156A1"/>
                </a:solidFill>
                <a:latin typeface="Source Sans Pro"/>
                <a:ea typeface="Source Sans Pro"/>
                <a:cs typeface="Source Sans Pro"/>
                <a:sym typeface="Source Sans Pro"/>
              </a:rPr>
              <a:t>04</a:t>
            </a:r>
            <a:endParaRPr>
              <a:solidFill>
                <a:srgbClr val="4156A1"/>
              </a:solidFill>
            </a:endParaRPr>
          </a:p>
        </p:txBody>
      </p:sp>
      <p:grpSp>
        <p:nvGrpSpPr>
          <p:cNvPr id="703" name="Google Shape;703;p96"/>
          <p:cNvGrpSpPr/>
          <p:nvPr/>
        </p:nvGrpSpPr>
        <p:grpSpPr>
          <a:xfrm>
            <a:off x="5879989" y="3132097"/>
            <a:ext cx="2743131" cy="784752"/>
            <a:chOff x="4410102" y="2634888"/>
            <a:chExt cx="2057400" cy="588579"/>
          </a:xfrm>
        </p:grpSpPr>
        <p:sp>
          <p:nvSpPr>
            <p:cNvPr id="704" name="Google Shape;704;p96"/>
            <p:cNvSpPr/>
            <p:nvPr/>
          </p:nvSpPr>
          <p:spPr>
            <a:xfrm>
              <a:off x="4410102" y="2766267"/>
              <a:ext cx="2057400" cy="457200"/>
            </a:xfrm>
            <a:prstGeom prst="roundRect">
              <a:avLst>
                <a:gd name="adj" fmla="val 50000"/>
              </a:avLst>
            </a:prstGeom>
            <a:solidFill>
              <a:srgbClr val="6F7D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705" name="Google Shape;705;p96"/>
            <p:cNvSpPr/>
            <p:nvPr/>
          </p:nvSpPr>
          <p:spPr>
            <a:xfrm>
              <a:off x="5299252" y="2634888"/>
              <a:ext cx="152400" cy="131400"/>
            </a:xfrm>
            <a:prstGeom prst="triangle">
              <a:avLst>
                <a:gd name="adj" fmla="val 50000"/>
              </a:avLst>
            </a:prstGeom>
            <a:solidFill>
              <a:srgbClr val="6F7D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706" name="Google Shape;706;p96"/>
            <p:cNvSpPr txBox="1"/>
            <p:nvPr/>
          </p:nvSpPr>
          <p:spPr>
            <a:xfrm>
              <a:off x="4649537" y="2855038"/>
              <a:ext cx="1470900" cy="275400"/>
            </a:xfrm>
            <a:prstGeom prst="rect">
              <a:avLst/>
            </a:prstGeom>
            <a:solidFill>
              <a:srgbClr val="6F7D1C"/>
            </a:solidFill>
            <a:ln>
              <a:noFill/>
            </a:ln>
          </p:spPr>
          <p:txBody>
            <a:bodyPr spcFirstLastPara="1" wrap="square" lIns="121900" tIns="60950" rIns="121900" bIns="60950" anchor="t" anchorCtr="0">
              <a:noAutofit/>
            </a:bodyPr>
            <a:lstStyle/>
            <a:p>
              <a:pPr marL="0" marR="0" lvl="0" indent="0" algn="ctr" rtl="0">
                <a:spcBef>
                  <a:spcPts val="0"/>
                </a:spcBef>
                <a:spcAft>
                  <a:spcPts val="0"/>
                </a:spcAft>
                <a:buClr>
                  <a:schemeClr val="lt1"/>
                </a:buClr>
                <a:buFont typeface="Arial"/>
                <a:buNone/>
              </a:pPr>
              <a:r>
                <a:rPr lang="en-US" sz="1467" b="1">
                  <a:solidFill>
                    <a:schemeClr val="lt1"/>
                  </a:solidFill>
                  <a:latin typeface="Source Sans Pro"/>
                  <a:ea typeface="Source Sans Pro"/>
                  <a:cs typeface="Source Sans Pro"/>
                  <a:sym typeface="Source Sans Pro"/>
                </a:rPr>
                <a:t>MAY</a:t>
              </a:r>
              <a:endParaRPr sz="1067" b="1">
                <a:solidFill>
                  <a:schemeClr val="lt1"/>
                </a:solidFill>
                <a:latin typeface="Source Sans Pro"/>
                <a:ea typeface="Source Sans Pro"/>
                <a:cs typeface="Source Sans Pro"/>
                <a:sym typeface="Source Sans Pro"/>
              </a:endParaRPr>
            </a:p>
          </p:txBody>
        </p:sp>
      </p:grpSp>
      <p:grpSp>
        <p:nvGrpSpPr>
          <p:cNvPr id="707" name="Google Shape;707;p96"/>
          <p:cNvGrpSpPr/>
          <p:nvPr/>
        </p:nvGrpSpPr>
        <p:grpSpPr>
          <a:xfrm>
            <a:off x="8352194" y="3307266"/>
            <a:ext cx="2743131" cy="787501"/>
            <a:chOff x="6264302" y="2766267"/>
            <a:chExt cx="2057400" cy="590641"/>
          </a:xfrm>
        </p:grpSpPr>
        <p:sp>
          <p:nvSpPr>
            <p:cNvPr id="708" name="Google Shape;708;p96"/>
            <p:cNvSpPr/>
            <p:nvPr/>
          </p:nvSpPr>
          <p:spPr>
            <a:xfrm>
              <a:off x="6264302" y="2766267"/>
              <a:ext cx="2057400" cy="457200"/>
            </a:xfrm>
            <a:prstGeom prst="roundRect">
              <a:avLst>
                <a:gd name="adj" fmla="val 50000"/>
              </a:avLst>
            </a:prstGeom>
            <a:solidFill>
              <a:srgbClr val="415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sp>
          <p:nvSpPr>
            <p:cNvPr id="709" name="Google Shape;709;p96"/>
            <p:cNvSpPr txBox="1"/>
            <p:nvPr/>
          </p:nvSpPr>
          <p:spPr>
            <a:xfrm>
              <a:off x="6544114" y="2865061"/>
              <a:ext cx="1524300" cy="275400"/>
            </a:xfrm>
            <a:prstGeom prst="rect">
              <a:avLst/>
            </a:prstGeom>
            <a:solidFill>
              <a:srgbClr val="4156A1"/>
            </a:solidFill>
            <a:ln>
              <a:noFill/>
            </a:ln>
          </p:spPr>
          <p:txBody>
            <a:bodyPr spcFirstLastPara="1" wrap="square" lIns="121900" tIns="60950" rIns="121900" bIns="60950" anchor="t" anchorCtr="0">
              <a:noAutofit/>
            </a:bodyPr>
            <a:lstStyle/>
            <a:p>
              <a:pPr marL="0" marR="0" lvl="0" indent="0" algn="ctr" rtl="0">
                <a:spcBef>
                  <a:spcPts val="0"/>
                </a:spcBef>
                <a:spcAft>
                  <a:spcPts val="0"/>
                </a:spcAft>
                <a:buClr>
                  <a:schemeClr val="lt1"/>
                </a:buClr>
                <a:buFont typeface="Arial"/>
                <a:buNone/>
              </a:pPr>
              <a:r>
                <a:rPr lang="en-US" sz="1467" b="1">
                  <a:solidFill>
                    <a:schemeClr val="lt1"/>
                  </a:solidFill>
                  <a:latin typeface="Source Sans Pro"/>
                  <a:ea typeface="Source Sans Pro"/>
                  <a:cs typeface="Source Sans Pro"/>
                  <a:sym typeface="Source Sans Pro"/>
                </a:rPr>
                <a:t>SEPT</a:t>
              </a:r>
              <a:endParaRPr sz="1067" b="1">
                <a:solidFill>
                  <a:schemeClr val="lt1"/>
                </a:solidFill>
                <a:latin typeface="Source Sans Pro"/>
                <a:ea typeface="Source Sans Pro"/>
                <a:cs typeface="Source Sans Pro"/>
                <a:sym typeface="Source Sans Pro"/>
              </a:endParaRPr>
            </a:p>
          </p:txBody>
        </p:sp>
        <p:sp>
          <p:nvSpPr>
            <p:cNvPr id="710" name="Google Shape;710;p96"/>
            <p:cNvSpPr/>
            <p:nvPr/>
          </p:nvSpPr>
          <p:spPr>
            <a:xfrm rot="10800000" flipH="1">
              <a:off x="7216802" y="3225508"/>
              <a:ext cx="152400" cy="131400"/>
            </a:xfrm>
            <a:prstGeom prst="triangle">
              <a:avLst>
                <a:gd name="adj" fmla="val 50000"/>
              </a:avLst>
            </a:prstGeom>
            <a:solidFill>
              <a:srgbClr val="415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Source Sans Pro"/>
                <a:ea typeface="Source Sans Pro"/>
                <a:cs typeface="Source Sans Pro"/>
                <a:sym typeface="Source Sans Pro"/>
              </a:endParaRPr>
            </a:p>
          </p:txBody>
        </p:sp>
      </p:grpSp>
      <p:sp>
        <p:nvSpPr>
          <p:cNvPr id="711" name="Google Shape;711;p96"/>
          <p:cNvSpPr txBox="1"/>
          <p:nvPr/>
        </p:nvSpPr>
        <p:spPr>
          <a:xfrm>
            <a:off x="1016100" y="5646425"/>
            <a:ext cx="10159800" cy="784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600">
                <a:solidFill>
                  <a:srgbClr val="434343"/>
                </a:solidFill>
                <a:latin typeface="Source Sans Pro"/>
                <a:ea typeface="Source Sans Pro"/>
                <a:cs typeface="Source Sans Pro"/>
                <a:sym typeface="Source Sans Pro"/>
              </a:rPr>
              <a:t>From </a:t>
            </a:r>
            <a:r>
              <a:rPr lang="en-US" sz="3600" b="1">
                <a:solidFill>
                  <a:srgbClr val="434343"/>
                </a:solidFill>
                <a:latin typeface="Source Sans Pro"/>
                <a:ea typeface="Source Sans Pro"/>
                <a:cs typeface="Source Sans Pro"/>
                <a:sym typeface="Source Sans Pro"/>
              </a:rPr>
              <a:t>Idea to Startup Launch</a:t>
            </a:r>
            <a:r>
              <a:rPr lang="en-US" sz="3600">
                <a:solidFill>
                  <a:srgbClr val="434343"/>
                </a:solidFill>
                <a:latin typeface="Source Sans Pro"/>
                <a:ea typeface="Source Sans Pro"/>
                <a:cs typeface="Source Sans Pro"/>
                <a:sym typeface="Source Sans Pro"/>
              </a:rPr>
              <a:t> in just </a:t>
            </a:r>
            <a:r>
              <a:rPr lang="en-US" sz="3600" b="1">
                <a:solidFill>
                  <a:srgbClr val="434343"/>
                </a:solidFill>
                <a:latin typeface="Source Sans Pro"/>
                <a:ea typeface="Source Sans Pro"/>
                <a:cs typeface="Source Sans Pro"/>
                <a:sym typeface="Source Sans Pro"/>
              </a:rPr>
              <a:t>9 Months!</a:t>
            </a:r>
            <a:endParaRPr sz="3600">
              <a:solidFill>
                <a:srgbClr val="434343"/>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85"/>
                                        </p:tgtEl>
                                        <p:attrNameLst>
                                          <p:attrName>style.visibility</p:attrName>
                                        </p:attrNameLst>
                                      </p:cBhvr>
                                      <p:to>
                                        <p:strVal val="visible"/>
                                      </p:to>
                                    </p:set>
                                    <p:anim calcmode="lin" valueType="num">
                                      <p:cBhvr additive="base">
                                        <p:cTn id="7" dur="500"/>
                                        <p:tgtEl>
                                          <p:spTgt spid="68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86"/>
                                        </p:tgtEl>
                                        <p:attrNameLst>
                                          <p:attrName>style.visibility</p:attrName>
                                        </p:attrNameLst>
                                      </p:cBhvr>
                                      <p:to>
                                        <p:strVal val="visible"/>
                                      </p:to>
                                    </p:set>
                                    <p:anim calcmode="lin" valueType="num">
                                      <p:cBhvr additive="base">
                                        <p:cTn id="10" dur="500"/>
                                        <p:tgtEl>
                                          <p:spTgt spid="686"/>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699"/>
                                        </p:tgtEl>
                                        <p:attrNameLst>
                                          <p:attrName>style.visibility</p:attrName>
                                        </p:attrNameLst>
                                      </p:cBhvr>
                                      <p:to>
                                        <p:strVal val="visible"/>
                                      </p:to>
                                    </p:set>
                                    <p:animEffect transition="in" filter="fade">
                                      <p:cBhvr>
                                        <p:cTn id="13" dur="500"/>
                                        <p:tgtEl>
                                          <p:spTgt spid="699"/>
                                        </p:tgtEl>
                                      </p:cBhvr>
                                    </p:animEffect>
                                  </p:childTnLst>
                                </p:cTn>
                              </p:par>
                              <p:par>
                                <p:cTn id="14" presetID="10" presetClass="entr" presetSubtype="0" fill="hold" nodeType="withEffect">
                                  <p:stCondLst>
                                    <p:cond delay="0"/>
                                  </p:stCondLst>
                                  <p:childTnLst>
                                    <p:set>
                                      <p:cBhvr>
                                        <p:cTn id="15" dur="1" fill="hold">
                                          <p:stCondLst>
                                            <p:cond delay="0"/>
                                          </p:stCondLst>
                                        </p:cTn>
                                        <p:tgtEl>
                                          <p:spTgt spid="687"/>
                                        </p:tgtEl>
                                        <p:attrNameLst>
                                          <p:attrName>style.visibility</p:attrName>
                                        </p:attrNameLst>
                                      </p:cBhvr>
                                      <p:to>
                                        <p:strVal val="visible"/>
                                      </p:to>
                                    </p:set>
                                    <p:animEffect transition="in" filter="fade">
                                      <p:cBhvr>
                                        <p:cTn id="16" dur="500"/>
                                        <p:tgtEl>
                                          <p:spTgt spid="687"/>
                                        </p:tgtEl>
                                      </p:cBhvr>
                                    </p:animEffect>
                                  </p:childTnLst>
                                </p:cTn>
                              </p:par>
                              <p:par>
                                <p:cTn id="17" presetID="10" presetClass="entr" presetSubtype="0" fill="hold" nodeType="withEffect">
                                  <p:stCondLst>
                                    <p:cond delay="0"/>
                                  </p:stCondLst>
                                  <p:childTnLst>
                                    <p:set>
                                      <p:cBhvr>
                                        <p:cTn id="18" dur="1" fill="hold">
                                          <p:stCondLst>
                                            <p:cond delay="0"/>
                                          </p:stCondLst>
                                        </p:cTn>
                                        <p:tgtEl>
                                          <p:spTgt spid="695"/>
                                        </p:tgtEl>
                                        <p:attrNameLst>
                                          <p:attrName>style.visibility</p:attrName>
                                        </p:attrNameLst>
                                      </p:cBhvr>
                                      <p:to>
                                        <p:strVal val="visible"/>
                                      </p:to>
                                    </p:set>
                                    <p:animEffect transition="in" filter="fade">
                                      <p:cBhvr>
                                        <p:cTn id="19" dur="500"/>
                                        <p:tgtEl>
                                          <p:spTgt spid="69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01"/>
                                        </p:tgtEl>
                                        <p:attrNameLst>
                                          <p:attrName>style.visibility</p:attrName>
                                        </p:attrNameLst>
                                      </p:cBhvr>
                                      <p:to>
                                        <p:strVal val="visible"/>
                                      </p:to>
                                    </p:set>
                                    <p:animEffect transition="in" filter="fade">
                                      <p:cBhvr>
                                        <p:cTn id="23" dur="500"/>
                                        <p:tgtEl>
                                          <p:spTgt spid="701"/>
                                        </p:tgtEl>
                                      </p:cBhvr>
                                    </p:animEffect>
                                  </p:childTnLst>
                                </p:cTn>
                              </p:par>
                              <p:par>
                                <p:cTn id="24" presetID="10" presetClass="entr" presetSubtype="0" fill="hold" nodeType="withEffect">
                                  <p:stCondLst>
                                    <p:cond delay="0"/>
                                  </p:stCondLst>
                                  <p:childTnLst>
                                    <p:set>
                                      <p:cBhvr>
                                        <p:cTn id="25" dur="1" fill="hold">
                                          <p:stCondLst>
                                            <p:cond delay="0"/>
                                          </p:stCondLst>
                                        </p:cTn>
                                        <p:tgtEl>
                                          <p:spTgt spid="691"/>
                                        </p:tgtEl>
                                        <p:attrNameLst>
                                          <p:attrName>style.visibility</p:attrName>
                                        </p:attrNameLst>
                                      </p:cBhvr>
                                      <p:to>
                                        <p:strVal val="visible"/>
                                      </p:to>
                                    </p:set>
                                    <p:animEffect transition="in" filter="fade">
                                      <p:cBhvr>
                                        <p:cTn id="26" dur="500"/>
                                        <p:tgtEl>
                                          <p:spTgt spid="691"/>
                                        </p:tgtEl>
                                      </p:cBhvr>
                                    </p:animEffect>
                                  </p:childTnLst>
                                </p:cTn>
                              </p:par>
                              <p:par>
                                <p:cTn id="27" presetID="10" presetClass="entr" presetSubtype="0" fill="hold" nodeType="withEffect">
                                  <p:stCondLst>
                                    <p:cond delay="0"/>
                                  </p:stCondLst>
                                  <p:childTnLst>
                                    <p:set>
                                      <p:cBhvr>
                                        <p:cTn id="28" dur="1" fill="hold">
                                          <p:stCondLst>
                                            <p:cond delay="0"/>
                                          </p:stCondLst>
                                        </p:cTn>
                                        <p:tgtEl>
                                          <p:spTgt spid="696"/>
                                        </p:tgtEl>
                                        <p:attrNameLst>
                                          <p:attrName>style.visibility</p:attrName>
                                        </p:attrNameLst>
                                      </p:cBhvr>
                                      <p:to>
                                        <p:strVal val="visible"/>
                                      </p:to>
                                    </p:set>
                                    <p:animEffect transition="in" filter="fade">
                                      <p:cBhvr>
                                        <p:cTn id="29" dur="500"/>
                                        <p:tgtEl>
                                          <p:spTgt spid="69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700"/>
                                        </p:tgtEl>
                                        <p:attrNameLst>
                                          <p:attrName>style.visibility</p:attrName>
                                        </p:attrNameLst>
                                      </p:cBhvr>
                                      <p:to>
                                        <p:strVal val="visible"/>
                                      </p:to>
                                    </p:set>
                                    <p:animEffect transition="in" filter="fade">
                                      <p:cBhvr>
                                        <p:cTn id="33" dur="500"/>
                                        <p:tgtEl>
                                          <p:spTgt spid="700"/>
                                        </p:tgtEl>
                                      </p:cBhvr>
                                    </p:animEffect>
                                  </p:childTnLst>
                                </p:cTn>
                              </p:par>
                              <p:par>
                                <p:cTn id="34" presetID="10" presetClass="entr" presetSubtype="0" fill="hold" nodeType="withEffect">
                                  <p:stCondLst>
                                    <p:cond delay="0"/>
                                  </p:stCondLst>
                                  <p:childTnLst>
                                    <p:set>
                                      <p:cBhvr>
                                        <p:cTn id="35" dur="1" fill="hold">
                                          <p:stCondLst>
                                            <p:cond delay="0"/>
                                          </p:stCondLst>
                                        </p:cTn>
                                        <p:tgtEl>
                                          <p:spTgt spid="703"/>
                                        </p:tgtEl>
                                        <p:attrNameLst>
                                          <p:attrName>style.visibility</p:attrName>
                                        </p:attrNameLst>
                                      </p:cBhvr>
                                      <p:to>
                                        <p:strVal val="visible"/>
                                      </p:to>
                                    </p:set>
                                    <p:animEffect transition="in" filter="fade">
                                      <p:cBhvr>
                                        <p:cTn id="36" dur="500"/>
                                        <p:tgtEl>
                                          <p:spTgt spid="703"/>
                                        </p:tgtEl>
                                      </p:cBhvr>
                                    </p:animEffect>
                                  </p:childTnLst>
                                </p:cTn>
                              </p:par>
                              <p:par>
                                <p:cTn id="37" presetID="10" presetClass="entr" presetSubtype="0" fill="hold" nodeType="withEffect">
                                  <p:stCondLst>
                                    <p:cond delay="0"/>
                                  </p:stCondLst>
                                  <p:childTnLst>
                                    <p:set>
                                      <p:cBhvr>
                                        <p:cTn id="38" dur="1" fill="hold">
                                          <p:stCondLst>
                                            <p:cond delay="0"/>
                                          </p:stCondLst>
                                        </p:cTn>
                                        <p:tgtEl>
                                          <p:spTgt spid="698"/>
                                        </p:tgtEl>
                                        <p:attrNameLst>
                                          <p:attrName>style.visibility</p:attrName>
                                        </p:attrNameLst>
                                      </p:cBhvr>
                                      <p:to>
                                        <p:strVal val="visible"/>
                                      </p:to>
                                    </p:set>
                                    <p:animEffect transition="in" filter="fade">
                                      <p:cBhvr>
                                        <p:cTn id="39" dur="500"/>
                                        <p:tgtEl>
                                          <p:spTgt spid="698"/>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702"/>
                                        </p:tgtEl>
                                        <p:attrNameLst>
                                          <p:attrName>style.visibility</p:attrName>
                                        </p:attrNameLst>
                                      </p:cBhvr>
                                      <p:to>
                                        <p:strVal val="visible"/>
                                      </p:to>
                                    </p:set>
                                    <p:animEffect transition="in" filter="fade">
                                      <p:cBhvr>
                                        <p:cTn id="43" dur="500"/>
                                        <p:tgtEl>
                                          <p:spTgt spid="702"/>
                                        </p:tgtEl>
                                      </p:cBhvr>
                                    </p:animEffect>
                                  </p:childTnLst>
                                </p:cTn>
                              </p:par>
                              <p:par>
                                <p:cTn id="44" presetID="10" presetClass="entr" presetSubtype="0" fill="hold" nodeType="withEffect">
                                  <p:stCondLst>
                                    <p:cond delay="0"/>
                                  </p:stCondLst>
                                  <p:childTnLst>
                                    <p:set>
                                      <p:cBhvr>
                                        <p:cTn id="45" dur="1" fill="hold">
                                          <p:stCondLst>
                                            <p:cond delay="0"/>
                                          </p:stCondLst>
                                        </p:cTn>
                                        <p:tgtEl>
                                          <p:spTgt spid="707"/>
                                        </p:tgtEl>
                                        <p:attrNameLst>
                                          <p:attrName>style.visibility</p:attrName>
                                        </p:attrNameLst>
                                      </p:cBhvr>
                                      <p:to>
                                        <p:strVal val="visible"/>
                                      </p:to>
                                    </p:set>
                                    <p:animEffect transition="in" filter="fade">
                                      <p:cBhvr>
                                        <p:cTn id="46" dur="500"/>
                                        <p:tgtEl>
                                          <p:spTgt spid="707"/>
                                        </p:tgtEl>
                                      </p:cBhvr>
                                    </p:animEffect>
                                  </p:childTnLst>
                                </p:cTn>
                              </p:par>
                              <p:par>
                                <p:cTn id="47" presetID="10" presetClass="entr" presetSubtype="0" fill="hold" nodeType="withEffect">
                                  <p:stCondLst>
                                    <p:cond delay="0"/>
                                  </p:stCondLst>
                                  <p:childTnLst>
                                    <p:set>
                                      <p:cBhvr>
                                        <p:cTn id="48" dur="1" fill="hold">
                                          <p:stCondLst>
                                            <p:cond delay="0"/>
                                          </p:stCondLst>
                                        </p:cTn>
                                        <p:tgtEl>
                                          <p:spTgt spid="697"/>
                                        </p:tgtEl>
                                        <p:attrNameLst>
                                          <p:attrName>style.visibility</p:attrName>
                                        </p:attrNameLst>
                                      </p:cBhvr>
                                      <p:to>
                                        <p:strVal val="visible"/>
                                      </p:to>
                                    </p:set>
                                    <p:animEffect transition="in" filter="fade">
                                      <p:cBhvr>
                                        <p:cTn id="49" dur="500"/>
                                        <p:tgtEl>
                                          <p:spTgt spid="697"/>
                                        </p:tgtEl>
                                      </p:cBhvr>
                                    </p:animEffect>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711"/>
                                        </p:tgtEl>
                                        <p:attrNameLst>
                                          <p:attrName>style.visibility</p:attrName>
                                        </p:attrNameLst>
                                      </p:cBhvr>
                                      <p:to>
                                        <p:strVal val="visible"/>
                                      </p:to>
                                    </p:set>
                                    <p:anim calcmode="lin" valueType="num">
                                      <p:cBhvr additive="base">
                                        <p:cTn id="53" dur="1000"/>
                                        <p:tgtEl>
                                          <p:spTgt spid="7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97"/>
          <p:cNvSpPr/>
          <p:nvPr/>
        </p:nvSpPr>
        <p:spPr>
          <a:xfrm>
            <a:off x="610153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717" name="Google Shape;717;p97"/>
          <p:cNvPicPr preferRelativeResize="0">
            <a:picLocks noGrp="1"/>
          </p:cNvPicPr>
          <p:nvPr>
            <p:ph type="pic" idx="2"/>
          </p:nvPr>
        </p:nvPicPr>
        <p:blipFill rotWithShape="1">
          <a:blip r:embed="rId3">
            <a:alphaModFix/>
          </a:blip>
          <a:srcRect l="14167" r="14167"/>
          <a:stretch/>
        </p:blipFill>
        <p:spPr>
          <a:xfrm>
            <a:off x="5193395" y="335217"/>
            <a:ext cx="6656100" cy="6190500"/>
          </a:xfrm>
          <a:prstGeom prst="rect">
            <a:avLst/>
          </a:prstGeom>
          <a:solidFill>
            <a:srgbClr val="F7F7F7"/>
          </a:solidFill>
          <a:ln>
            <a:noFill/>
          </a:ln>
        </p:spPr>
      </p:pic>
      <p:sp>
        <p:nvSpPr>
          <p:cNvPr id="718" name="Google Shape;718;p97"/>
          <p:cNvSpPr txBox="1"/>
          <p:nvPr/>
        </p:nvSpPr>
        <p:spPr>
          <a:xfrm>
            <a:off x="528725" y="2009875"/>
            <a:ext cx="4218900" cy="143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Spark Plug</a:t>
            </a:r>
            <a:endParaRPr sz="5750" b="1">
              <a:solidFill>
                <a:srgbClr val="434343"/>
              </a:solidFill>
              <a:latin typeface="Source Sans Pro"/>
              <a:ea typeface="Source Sans Pro"/>
              <a:cs typeface="Source Sans Pro"/>
              <a:sym typeface="Source Sans Pro"/>
            </a:endParaRPr>
          </a:p>
        </p:txBody>
      </p:sp>
      <p:sp>
        <p:nvSpPr>
          <p:cNvPr id="719" name="Google Shape;719;p97"/>
          <p:cNvSpPr txBox="1"/>
          <p:nvPr/>
        </p:nvSpPr>
        <p:spPr>
          <a:xfrm>
            <a:off x="528725" y="3217975"/>
            <a:ext cx="4394700" cy="3362400"/>
          </a:xfrm>
          <a:prstGeom prst="rect">
            <a:avLst/>
          </a:prstGeom>
          <a:noFill/>
          <a:ln>
            <a:noFill/>
          </a:ln>
        </p:spPr>
        <p:txBody>
          <a:bodyPr spcFirstLastPara="1" wrap="square" lIns="91400" tIns="45700" rIns="91400" bIns="45700" anchor="t" anchorCtr="0">
            <a:noAutofit/>
          </a:bodyPr>
          <a:lstStyle/>
          <a:p>
            <a:pPr marL="457200" lvl="0" indent="-381000" algn="l" rtl="0">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Funds for federal grant writing assistance</a:t>
            </a:r>
            <a:endParaRPr sz="2400">
              <a:solidFill>
                <a:srgbClr val="434343"/>
              </a:solidFill>
              <a:latin typeface="Source Sans Pro"/>
              <a:ea typeface="Source Sans Pro"/>
              <a:cs typeface="Source Sans Pro"/>
              <a:sym typeface="Source Sans Pro"/>
            </a:endParaRPr>
          </a:p>
          <a:p>
            <a:pPr marL="457200" lvl="0" indent="-381000" algn="l" rtl="0">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$138K awarded to 18 startups</a:t>
            </a:r>
            <a:endParaRPr sz="2400">
              <a:solidFill>
                <a:srgbClr val="434343"/>
              </a:solidFill>
              <a:latin typeface="Source Sans Pro"/>
              <a:ea typeface="Source Sans Pro"/>
              <a:cs typeface="Source Sans Pro"/>
              <a:sym typeface="Source Sans Pro"/>
            </a:endParaRPr>
          </a:p>
        </p:txBody>
      </p:sp>
      <p:pic>
        <p:nvPicPr>
          <p:cNvPr id="720" name="Google Shape;720;p97"/>
          <p:cNvPicPr preferRelativeResize="0"/>
          <p:nvPr/>
        </p:nvPicPr>
        <p:blipFill>
          <a:blip r:embed="rId4">
            <a:alphaModFix/>
          </a:blip>
          <a:stretch>
            <a:fillRect/>
          </a:stretch>
        </p:blipFill>
        <p:spPr>
          <a:xfrm>
            <a:off x="453725" y="5488750"/>
            <a:ext cx="2396948" cy="1036974"/>
          </a:xfrm>
          <a:prstGeom prst="rect">
            <a:avLst/>
          </a:prstGeom>
          <a:noFill/>
          <a:ln>
            <a:noFill/>
          </a:ln>
        </p:spPr>
      </p:pic>
      <p:sp>
        <p:nvSpPr>
          <p:cNvPr id="721" name="Google Shape;721;p97"/>
          <p:cNvSpPr txBox="1"/>
          <p:nvPr/>
        </p:nvSpPr>
        <p:spPr>
          <a:xfrm>
            <a:off x="577314" y="1789977"/>
            <a:ext cx="39189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a:solidFill>
                  <a:srgbClr val="CC0000"/>
                </a:solidFill>
                <a:latin typeface="Source Sans Pro"/>
                <a:ea typeface="Source Sans Pro"/>
                <a:cs typeface="Source Sans Pro"/>
                <a:sym typeface="Source Sans Pro"/>
              </a:rPr>
              <a:t>SBIR/STTR</a:t>
            </a:r>
            <a:endParaRPr sz="1400" b="1">
              <a:solidFill>
                <a:srgbClr val="CC0000"/>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6"/>
                                        </p:tgtEl>
                                        <p:attrNameLst>
                                          <p:attrName>style.visibility</p:attrName>
                                        </p:attrNameLst>
                                      </p:cBhvr>
                                      <p:to>
                                        <p:strVal val="visible"/>
                                      </p:to>
                                    </p:set>
                                    <p:anim calcmode="lin" valueType="num">
                                      <p:cBhvr additive="base">
                                        <p:cTn id="7" dur="500"/>
                                        <p:tgtEl>
                                          <p:spTgt spid="71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17"/>
                                        </p:tgtEl>
                                        <p:attrNameLst>
                                          <p:attrName>style.visibility</p:attrName>
                                        </p:attrNameLst>
                                      </p:cBhvr>
                                      <p:to>
                                        <p:strVal val="visible"/>
                                      </p:to>
                                    </p:set>
                                    <p:anim calcmode="lin" valueType="num">
                                      <p:cBhvr additive="base">
                                        <p:cTn id="11" dur="500"/>
                                        <p:tgtEl>
                                          <p:spTgt spid="717"/>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718"/>
                                        </p:tgtEl>
                                        <p:attrNameLst>
                                          <p:attrName>style.visibility</p:attrName>
                                        </p:attrNameLst>
                                      </p:cBhvr>
                                      <p:to>
                                        <p:strVal val="visible"/>
                                      </p:to>
                                    </p:set>
                                    <p:anim calcmode="lin" valueType="num">
                                      <p:cBhvr additive="base">
                                        <p:cTn id="14" dur="500"/>
                                        <p:tgtEl>
                                          <p:spTgt spid="718"/>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719"/>
                                        </p:tgtEl>
                                        <p:attrNameLst>
                                          <p:attrName>style.visibility</p:attrName>
                                        </p:attrNameLst>
                                      </p:cBhvr>
                                      <p:to>
                                        <p:strVal val="visible"/>
                                      </p:to>
                                    </p:set>
                                    <p:anim calcmode="lin" valueType="num">
                                      <p:cBhvr additive="base">
                                        <p:cTn id="17" dur="500"/>
                                        <p:tgtEl>
                                          <p:spTgt spid="719"/>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721"/>
                                        </p:tgtEl>
                                        <p:attrNameLst>
                                          <p:attrName>style.visibility</p:attrName>
                                        </p:attrNameLst>
                                      </p:cBhvr>
                                      <p:to>
                                        <p:strVal val="visible"/>
                                      </p:to>
                                    </p:set>
                                    <p:anim calcmode="lin" valueType="num">
                                      <p:cBhvr additive="base">
                                        <p:cTn id="20" dur="1000"/>
                                        <p:tgtEl>
                                          <p:spTgt spid="721"/>
                                        </p:tgtEl>
                                        <p:attrNameLst>
                                          <p:attrName>ppt_x</p:attrName>
                                        </p:attrNameLst>
                                      </p:cBhvr>
                                      <p:tavLst>
                                        <p:tav tm="0">
                                          <p:val>
                                            <p:strVal val="#ppt_x-1"/>
                                          </p:val>
                                        </p:tav>
                                        <p:tav tm="100000">
                                          <p:val>
                                            <p:strVal val="#ppt_x"/>
                                          </p:val>
                                        </p:tav>
                                      </p:tavLst>
                                    </p:anim>
                                  </p:childTnLst>
                                </p:cTn>
                              </p:par>
                              <p:par>
                                <p:cTn id="21" presetID="2" presetClass="entr" presetSubtype="4" fill="hold" nodeType="withEffect">
                                  <p:stCondLst>
                                    <p:cond delay="0"/>
                                  </p:stCondLst>
                                  <p:childTnLst>
                                    <p:set>
                                      <p:cBhvr>
                                        <p:cTn id="22" dur="1" fill="hold">
                                          <p:stCondLst>
                                            <p:cond delay="0"/>
                                          </p:stCondLst>
                                        </p:cTn>
                                        <p:tgtEl>
                                          <p:spTgt spid="720"/>
                                        </p:tgtEl>
                                        <p:attrNameLst>
                                          <p:attrName>style.visibility</p:attrName>
                                        </p:attrNameLst>
                                      </p:cBhvr>
                                      <p:to>
                                        <p:strVal val="visible"/>
                                      </p:to>
                                    </p:set>
                                    <p:anim calcmode="lin" valueType="num">
                                      <p:cBhvr additive="base">
                                        <p:cTn id="23" dur="1000"/>
                                        <p:tgtEl>
                                          <p:spTgt spid="7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98"/>
          <p:cNvPicPr preferRelativeResize="0"/>
          <p:nvPr/>
        </p:nvPicPr>
        <p:blipFill rotWithShape="1">
          <a:blip r:embed="rId3">
            <a:alphaModFix/>
          </a:blip>
          <a:srcRect/>
          <a:stretch/>
        </p:blipFill>
        <p:spPr>
          <a:xfrm>
            <a:off x="1187408" y="2964339"/>
            <a:ext cx="3645968" cy="1015663"/>
          </a:xfrm>
          <a:prstGeom prst="rect">
            <a:avLst/>
          </a:prstGeom>
          <a:noFill/>
          <a:ln>
            <a:noFill/>
          </a:ln>
        </p:spPr>
      </p:pic>
      <p:pic>
        <p:nvPicPr>
          <p:cNvPr id="727" name="Google Shape;727;p98"/>
          <p:cNvPicPr preferRelativeResize="0"/>
          <p:nvPr/>
        </p:nvPicPr>
        <p:blipFill rotWithShape="1">
          <a:blip r:embed="rId4">
            <a:alphaModFix/>
          </a:blip>
          <a:srcRect/>
          <a:stretch/>
        </p:blipFill>
        <p:spPr>
          <a:xfrm>
            <a:off x="0" y="-242350"/>
            <a:ext cx="12191999" cy="2981681"/>
          </a:xfrm>
          <a:prstGeom prst="rect">
            <a:avLst/>
          </a:prstGeom>
          <a:noFill/>
          <a:ln>
            <a:noFill/>
          </a:ln>
        </p:spPr>
      </p:pic>
      <p:pic>
        <p:nvPicPr>
          <p:cNvPr id="728" name="Google Shape;728;p98"/>
          <p:cNvPicPr preferRelativeResize="0"/>
          <p:nvPr/>
        </p:nvPicPr>
        <p:blipFill rotWithShape="1">
          <a:blip r:embed="rId5">
            <a:alphaModFix/>
          </a:blip>
          <a:srcRect/>
          <a:stretch/>
        </p:blipFill>
        <p:spPr>
          <a:xfrm>
            <a:off x="5701600" y="3360427"/>
            <a:ext cx="2337815" cy="1412965"/>
          </a:xfrm>
          <a:prstGeom prst="rect">
            <a:avLst/>
          </a:prstGeom>
          <a:noFill/>
          <a:ln>
            <a:noFill/>
          </a:ln>
        </p:spPr>
      </p:pic>
      <p:pic>
        <p:nvPicPr>
          <p:cNvPr id="729" name="Google Shape;729;p98"/>
          <p:cNvPicPr preferRelativeResize="0"/>
          <p:nvPr/>
        </p:nvPicPr>
        <p:blipFill rotWithShape="1">
          <a:blip r:embed="rId6">
            <a:alphaModFix/>
          </a:blip>
          <a:srcRect/>
          <a:stretch/>
        </p:blipFill>
        <p:spPr>
          <a:xfrm>
            <a:off x="8152856" y="3562444"/>
            <a:ext cx="1612299" cy="1207219"/>
          </a:xfrm>
          <a:prstGeom prst="rect">
            <a:avLst/>
          </a:prstGeom>
          <a:noFill/>
          <a:ln>
            <a:noFill/>
          </a:ln>
        </p:spPr>
      </p:pic>
      <p:pic>
        <p:nvPicPr>
          <p:cNvPr id="730" name="Google Shape;730;p98"/>
          <p:cNvPicPr preferRelativeResize="0"/>
          <p:nvPr/>
        </p:nvPicPr>
        <p:blipFill rotWithShape="1">
          <a:blip r:embed="rId7">
            <a:alphaModFix/>
          </a:blip>
          <a:srcRect/>
          <a:stretch/>
        </p:blipFill>
        <p:spPr>
          <a:xfrm>
            <a:off x="9966371" y="3517502"/>
            <a:ext cx="1541301" cy="946413"/>
          </a:xfrm>
          <a:prstGeom prst="rect">
            <a:avLst/>
          </a:prstGeom>
          <a:noFill/>
          <a:ln>
            <a:noFill/>
          </a:ln>
        </p:spPr>
      </p:pic>
      <p:pic>
        <p:nvPicPr>
          <p:cNvPr id="731" name="Google Shape;731;p98"/>
          <p:cNvPicPr preferRelativeResize="0"/>
          <p:nvPr/>
        </p:nvPicPr>
        <p:blipFill rotWithShape="1">
          <a:blip r:embed="rId8">
            <a:alphaModFix/>
          </a:blip>
          <a:srcRect/>
          <a:stretch/>
        </p:blipFill>
        <p:spPr>
          <a:xfrm>
            <a:off x="6860527" y="4998998"/>
            <a:ext cx="1998650" cy="1207225"/>
          </a:xfrm>
          <a:prstGeom prst="rect">
            <a:avLst/>
          </a:prstGeom>
          <a:noFill/>
          <a:ln>
            <a:noFill/>
          </a:ln>
        </p:spPr>
      </p:pic>
      <p:pic>
        <p:nvPicPr>
          <p:cNvPr id="732" name="Google Shape;732;p98"/>
          <p:cNvPicPr preferRelativeResize="0"/>
          <p:nvPr/>
        </p:nvPicPr>
        <p:blipFill rotWithShape="1">
          <a:blip r:embed="rId9">
            <a:alphaModFix/>
          </a:blip>
          <a:srcRect/>
          <a:stretch/>
        </p:blipFill>
        <p:spPr>
          <a:xfrm>
            <a:off x="9111787" y="4945466"/>
            <a:ext cx="1681533" cy="1154420"/>
          </a:xfrm>
          <a:prstGeom prst="rect">
            <a:avLst/>
          </a:prstGeom>
          <a:noFill/>
          <a:ln>
            <a:noFill/>
          </a:ln>
        </p:spPr>
      </p:pic>
      <p:pic>
        <p:nvPicPr>
          <p:cNvPr id="733" name="Google Shape;733;p98"/>
          <p:cNvPicPr preferRelativeResize="0"/>
          <p:nvPr/>
        </p:nvPicPr>
        <p:blipFill rotWithShape="1">
          <a:blip r:embed="rId10">
            <a:alphaModFix/>
          </a:blip>
          <a:srcRect/>
          <a:stretch/>
        </p:blipFill>
        <p:spPr>
          <a:xfrm>
            <a:off x="695653" y="4071740"/>
            <a:ext cx="4629465" cy="23375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5">
          <a:extLst>
            <a:ext uri="{FF2B5EF4-FFF2-40B4-BE49-F238E27FC236}">
              <a16:creationId xmlns:a16="http://schemas.microsoft.com/office/drawing/2014/main" id="{031BDBF5-9E96-CC8A-6BFE-B3942C004927}"/>
            </a:ext>
          </a:extLst>
        </p:cNvPr>
        <p:cNvGrpSpPr/>
        <p:nvPr/>
      </p:nvGrpSpPr>
      <p:grpSpPr>
        <a:xfrm>
          <a:off x="0" y="0"/>
          <a:ext cx="0" cy="0"/>
          <a:chOff x="0" y="0"/>
          <a:chExt cx="0" cy="0"/>
        </a:xfrm>
      </p:grpSpPr>
      <p:sp>
        <p:nvSpPr>
          <p:cNvPr id="446" name="Google Shape;446;p75">
            <a:extLst>
              <a:ext uri="{FF2B5EF4-FFF2-40B4-BE49-F238E27FC236}">
                <a16:creationId xmlns:a16="http://schemas.microsoft.com/office/drawing/2014/main" id="{7B52013A-2E41-E3E5-5C08-911FB57B6479}"/>
              </a:ext>
            </a:extLst>
          </p:cNvPr>
          <p:cNvSpPr/>
          <p:nvPr/>
        </p:nvSpPr>
        <p:spPr>
          <a:xfrm>
            <a:off x="0" y="0"/>
            <a:ext cx="12192000" cy="1569900"/>
          </a:xfrm>
          <a:prstGeom prst="rect">
            <a:avLst/>
          </a:prstGeom>
          <a:solidFill>
            <a:srgbClr val="4A494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75">
            <a:extLst>
              <a:ext uri="{FF2B5EF4-FFF2-40B4-BE49-F238E27FC236}">
                <a16:creationId xmlns:a16="http://schemas.microsoft.com/office/drawing/2014/main" id="{44A4F01A-3A32-D740-1D8C-103477ECE726}"/>
              </a:ext>
            </a:extLst>
          </p:cNvPr>
          <p:cNvSpPr txBox="1"/>
          <p:nvPr/>
        </p:nvSpPr>
        <p:spPr>
          <a:xfrm rot="-5400000">
            <a:off x="-1728650" y="3765381"/>
            <a:ext cx="49968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5400" b="1" dirty="0">
                <a:solidFill>
                  <a:srgbClr val="7F7F7F"/>
                </a:solidFill>
                <a:latin typeface="Open Sans"/>
                <a:ea typeface="Open Sans"/>
                <a:cs typeface="Open Sans"/>
                <a:sym typeface="Open Sans"/>
              </a:rPr>
              <a:t>Contributions</a:t>
            </a:r>
            <a:endParaRPr sz="5500" b="0" i="0" u="none" strike="noStrike" cap="none" dirty="0">
              <a:solidFill>
                <a:srgbClr val="7F7F7F"/>
              </a:solidFill>
              <a:latin typeface="Arial"/>
              <a:ea typeface="Arial"/>
              <a:cs typeface="Arial"/>
              <a:sym typeface="Arial"/>
            </a:endParaRPr>
          </a:p>
        </p:txBody>
      </p:sp>
      <p:cxnSp>
        <p:nvCxnSpPr>
          <p:cNvPr id="451" name="Google Shape;451;p75">
            <a:extLst>
              <a:ext uri="{FF2B5EF4-FFF2-40B4-BE49-F238E27FC236}">
                <a16:creationId xmlns:a16="http://schemas.microsoft.com/office/drawing/2014/main" id="{9E4DC461-C2B6-8B43-5AF2-FF211EB0EC33}"/>
              </a:ext>
            </a:extLst>
          </p:cNvPr>
          <p:cNvCxnSpPr/>
          <p:nvPr/>
        </p:nvCxnSpPr>
        <p:spPr>
          <a:xfrm flipH="1">
            <a:off x="1367275" y="2033675"/>
            <a:ext cx="11100" cy="4474500"/>
          </a:xfrm>
          <a:prstGeom prst="straightConnector1">
            <a:avLst/>
          </a:prstGeom>
          <a:noFill/>
          <a:ln w="28575" cap="flat" cmpd="sng">
            <a:solidFill>
              <a:srgbClr val="BFBFBF"/>
            </a:solidFill>
            <a:prstDash val="dot"/>
            <a:round/>
            <a:headEnd type="none" w="med" len="med"/>
            <a:tailEnd type="none" w="med" len="med"/>
          </a:ln>
        </p:spPr>
      </p:cxnSp>
      <p:pic>
        <p:nvPicPr>
          <p:cNvPr id="452" name="Google Shape;452;p75">
            <a:extLst>
              <a:ext uri="{FF2B5EF4-FFF2-40B4-BE49-F238E27FC236}">
                <a16:creationId xmlns:a16="http://schemas.microsoft.com/office/drawing/2014/main" id="{0A07BF60-3CA3-D7E3-429B-7718D71EDC9C}"/>
              </a:ext>
            </a:extLst>
          </p:cNvPr>
          <p:cNvPicPr preferRelativeResize="0"/>
          <p:nvPr/>
        </p:nvPicPr>
        <p:blipFill>
          <a:blip r:embed="rId3">
            <a:alphaModFix/>
          </a:blip>
          <a:stretch>
            <a:fillRect/>
          </a:stretch>
        </p:blipFill>
        <p:spPr>
          <a:xfrm>
            <a:off x="0" y="0"/>
            <a:ext cx="9084001" cy="1674975"/>
          </a:xfrm>
          <a:prstGeom prst="rect">
            <a:avLst/>
          </a:prstGeom>
          <a:noFill/>
          <a:ln>
            <a:noFill/>
          </a:ln>
        </p:spPr>
      </p:pic>
      <p:cxnSp>
        <p:nvCxnSpPr>
          <p:cNvPr id="453" name="Google Shape;453;p75">
            <a:extLst>
              <a:ext uri="{FF2B5EF4-FFF2-40B4-BE49-F238E27FC236}">
                <a16:creationId xmlns:a16="http://schemas.microsoft.com/office/drawing/2014/main" id="{E0C0B2B7-ABD3-DFDA-6CA7-1C2CE0FB46BF}"/>
              </a:ext>
            </a:extLst>
          </p:cNvPr>
          <p:cNvCxnSpPr/>
          <p:nvPr/>
        </p:nvCxnSpPr>
        <p:spPr>
          <a:xfrm rot="10800000" flipH="1">
            <a:off x="1367275" y="2500325"/>
            <a:ext cx="2011800" cy="5700"/>
          </a:xfrm>
          <a:prstGeom prst="straightConnector1">
            <a:avLst/>
          </a:prstGeom>
          <a:noFill/>
          <a:ln w="28575" cap="flat" cmpd="sng">
            <a:solidFill>
              <a:srgbClr val="BFBFBF"/>
            </a:solidFill>
            <a:prstDash val="dot"/>
            <a:round/>
            <a:headEnd type="none" w="med" len="med"/>
            <a:tailEnd type="none" w="med" len="med"/>
          </a:ln>
        </p:spPr>
      </p:cxnSp>
      <p:cxnSp>
        <p:nvCxnSpPr>
          <p:cNvPr id="454" name="Google Shape;454;p75">
            <a:extLst>
              <a:ext uri="{FF2B5EF4-FFF2-40B4-BE49-F238E27FC236}">
                <a16:creationId xmlns:a16="http://schemas.microsoft.com/office/drawing/2014/main" id="{CFB56A73-2EFE-C1CE-735D-ACBDC3E88A7C}"/>
              </a:ext>
            </a:extLst>
          </p:cNvPr>
          <p:cNvCxnSpPr/>
          <p:nvPr/>
        </p:nvCxnSpPr>
        <p:spPr>
          <a:xfrm rot="10800000" flipH="1">
            <a:off x="1367275" y="4113300"/>
            <a:ext cx="2011800" cy="5700"/>
          </a:xfrm>
          <a:prstGeom prst="straightConnector1">
            <a:avLst/>
          </a:prstGeom>
          <a:noFill/>
          <a:ln w="28575" cap="flat" cmpd="sng">
            <a:solidFill>
              <a:srgbClr val="BFBFBF"/>
            </a:solidFill>
            <a:prstDash val="dot"/>
            <a:round/>
            <a:headEnd type="none" w="med" len="med"/>
            <a:tailEnd type="none" w="med" len="med"/>
          </a:ln>
        </p:spPr>
      </p:cxnSp>
      <p:cxnSp>
        <p:nvCxnSpPr>
          <p:cNvPr id="455" name="Google Shape;455;p75">
            <a:extLst>
              <a:ext uri="{FF2B5EF4-FFF2-40B4-BE49-F238E27FC236}">
                <a16:creationId xmlns:a16="http://schemas.microsoft.com/office/drawing/2014/main" id="{35976C78-2B21-F652-A1E0-05A301AE8811}"/>
              </a:ext>
            </a:extLst>
          </p:cNvPr>
          <p:cNvCxnSpPr/>
          <p:nvPr/>
        </p:nvCxnSpPr>
        <p:spPr>
          <a:xfrm rot="10800000" flipH="1">
            <a:off x="1367275" y="5924300"/>
            <a:ext cx="2011800" cy="5700"/>
          </a:xfrm>
          <a:prstGeom prst="straightConnector1">
            <a:avLst/>
          </a:prstGeom>
          <a:noFill/>
          <a:ln w="28575" cap="flat" cmpd="sng">
            <a:solidFill>
              <a:srgbClr val="BFBFBF"/>
            </a:solidFill>
            <a:prstDash val="dot"/>
            <a:round/>
            <a:headEnd type="none" w="med" len="med"/>
            <a:tailEnd type="none" w="med" len="med"/>
          </a:ln>
        </p:spPr>
      </p:cxnSp>
      <p:sp>
        <p:nvSpPr>
          <p:cNvPr id="459" name="Google Shape;459;p75">
            <a:extLst>
              <a:ext uri="{FF2B5EF4-FFF2-40B4-BE49-F238E27FC236}">
                <a16:creationId xmlns:a16="http://schemas.microsoft.com/office/drawing/2014/main" id="{212FC734-3AB3-7AF3-315B-8F338E70B38F}"/>
              </a:ext>
            </a:extLst>
          </p:cNvPr>
          <p:cNvSpPr/>
          <p:nvPr/>
        </p:nvSpPr>
        <p:spPr>
          <a:xfrm>
            <a:off x="3290550" y="2451875"/>
            <a:ext cx="102600" cy="102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75">
            <a:extLst>
              <a:ext uri="{FF2B5EF4-FFF2-40B4-BE49-F238E27FC236}">
                <a16:creationId xmlns:a16="http://schemas.microsoft.com/office/drawing/2014/main" id="{69180308-21D9-31D0-8B6E-111A2020A97C}"/>
              </a:ext>
            </a:extLst>
          </p:cNvPr>
          <p:cNvSpPr/>
          <p:nvPr/>
        </p:nvSpPr>
        <p:spPr>
          <a:xfrm>
            <a:off x="3290550" y="4064850"/>
            <a:ext cx="102600" cy="102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75">
            <a:extLst>
              <a:ext uri="{FF2B5EF4-FFF2-40B4-BE49-F238E27FC236}">
                <a16:creationId xmlns:a16="http://schemas.microsoft.com/office/drawing/2014/main" id="{53349601-003C-9B94-A849-A405782619E1}"/>
              </a:ext>
            </a:extLst>
          </p:cNvPr>
          <p:cNvSpPr/>
          <p:nvPr/>
        </p:nvSpPr>
        <p:spPr>
          <a:xfrm>
            <a:off x="3290550" y="5875850"/>
            <a:ext cx="102600" cy="102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62" name="Google Shape;462;p75">
            <a:extLst>
              <a:ext uri="{FF2B5EF4-FFF2-40B4-BE49-F238E27FC236}">
                <a16:creationId xmlns:a16="http://schemas.microsoft.com/office/drawing/2014/main" id="{5591810D-1D91-678F-D472-ED2A3C7BCF29}"/>
              </a:ext>
            </a:extLst>
          </p:cNvPr>
          <p:cNvCxnSpPr/>
          <p:nvPr/>
        </p:nvCxnSpPr>
        <p:spPr>
          <a:xfrm rot="10800000" flipH="1">
            <a:off x="7611975" y="2477525"/>
            <a:ext cx="1572300" cy="5700"/>
          </a:xfrm>
          <a:prstGeom prst="straightConnector1">
            <a:avLst/>
          </a:prstGeom>
          <a:noFill/>
          <a:ln w="28575" cap="flat" cmpd="sng">
            <a:solidFill>
              <a:srgbClr val="BFBFBF"/>
            </a:solidFill>
            <a:prstDash val="dot"/>
            <a:round/>
            <a:headEnd type="none" w="med" len="med"/>
            <a:tailEnd type="none" w="med" len="med"/>
          </a:ln>
        </p:spPr>
      </p:cxnSp>
      <p:sp>
        <p:nvSpPr>
          <p:cNvPr id="463" name="Google Shape;463;p75">
            <a:extLst>
              <a:ext uri="{FF2B5EF4-FFF2-40B4-BE49-F238E27FC236}">
                <a16:creationId xmlns:a16="http://schemas.microsoft.com/office/drawing/2014/main" id="{EBBC31E3-004C-490F-D65C-B9278A4E254D}"/>
              </a:ext>
            </a:extLst>
          </p:cNvPr>
          <p:cNvSpPr/>
          <p:nvPr/>
        </p:nvSpPr>
        <p:spPr>
          <a:xfrm>
            <a:off x="7535775" y="2429075"/>
            <a:ext cx="102600" cy="102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75">
            <a:extLst>
              <a:ext uri="{FF2B5EF4-FFF2-40B4-BE49-F238E27FC236}">
                <a16:creationId xmlns:a16="http://schemas.microsoft.com/office/drawing/2014/main" id="{3E815E36-4ED7-8EE3-5DBA-DC7D8CFB42EC}"/>
              </a:ext>
            </a:extLst>
          </p:cNvPr>
          <p:cNvSpPr/>
          <p:nvPr/>
        </p:nvSpPr>
        <p:spPr>
          <a:xfrm>
            <a:off x="9083975" y="1100800"/>
            <a:ext cx="2908800" cy="5654600"/>
          </a:xfrm>
          <a:prstGeom prst="rect">
            <a:avLst/>
          </a:prstGeom>
          <a:solidFill>
            <a:schemeClr val="lt1"/>
          </a:solidFill>
          <a:ln w="28575" cap="flat" cmpd="sng">
            <a:solidFill>
              <a:srgbClr val="BFBFB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65" name="Google Shape;465;p75">
            <a:extLst>
              <a:ext uri="{FF2B5EF4-FFF2-40B4-BE49-F238E27FC236}">
                <a16:creationId xmlns:a16="http://schemas.microsoft.com/office/drawing/2014/main" id="{EE7BE2DE-30EE-BAEE-6C72-6B24F014292A}"/>
              </a:ext>
            </a:extLst>
          </p:cNvPr>
          <p:cNvPicPr preferRelativeResize="0"/>
          <p:nvPr/>
        </p:nvPicPr>
        <p:blipFill rotWithShape="1">
          <a:blip r:embed="rId4">
            <a:alphaModFix/>
          </a:blip>
          <a:srcRect/>
          <a:stretch/>
        </p:blipFill>
        <p:spPr>
          <a:xfrm>
            <a:off x="3503541" y="2151810"/>
            <a:ext cx="2838905" cy="790847"/>
          </a:xfrm>
          <a:prstGeom prst="rect">
            <a:avLst/>
          </a:prstGeom>
          <a:noFill/>
          <a:ln>
            <a:noFill/>
          </a:ln>
        </p:spPr>
      </p:pic>
      <p:pic>
        <p:nvPicPr>
          <p:cNvPr id="466" name="Google Shape;466;p75">
            <a:extLst>
              <a:ext uri="{FF2B5EF4-FFF2-40B4-BE49-F238E27FC236}">
                <a16:creationId xmlns:a16="http://schemas.microsoft.com/office/drawing/2014/main" id="{B1630F4B-C364-00D6-F74A-B70744020FD7}"/>
              </a:ext>
            </a:extLst>
          </p:cNvPr>
          <p:cNvPicPr preferRelativeResize="0"/>
          <p:nvPr/>
        </p:nvPicPr>
        <p:blipFill>
          <a:blip r:embed="rId5">
            <a:alphaModFix/>
          </a:blip>
          <a:stretch>
            <a:fillRect/>
          </a:stretch>
        </p:blipFill>
        <p:spPr>
          <a:xfrm>
            <a:off x="1737521" y="2942658"/>
            <a:ext cx="3415979" cy="1025806"/>
          </a:xfrm>
          <a:prstGeom prst="rect">
            <a:avLst/>
          </a:prstGeom>
          <a:noFill/>
          <a:ln>
            <a:noFill/>
          </a:ln>
        </p:spPr>
      </p:pic>
      <p:pic>
        <p:nvPicPr>
          <p:cNvPr id="467" name="Google Shape;467;p75">
            <a:extLst>
              <a:ext uri="{FF2B5EF4-FFF2-40B4-BE49-F238E27FC236}">
                <a16:creationId xmlns:a16="http://schemas.microsoft.com/office/drawing/2014/main" id="{270C7E38-2083-5219-104A-6D8DB6F8D63B}"/>
              </a:ext>
            </a:extLst>
          </p:cNvPr>
          <p:cNvPicPr preferRelativeResize="0"/>
          <p:nvPr/>
        </p:nvPicPr>
        <p:blipFill>
          <a:blip r:embed="rId6">
            <a:alphaModFix/>
          </a:blip>
          <a:stretch>
            <a:fillRect/>
          </a:stretch>
        </p:blipFill>
        <p:spPr>
          <a:xfrm>
            <a:off x="1533586" y="4659262"/>
            <a:ext cx="1908650" cy="504161"/>
          </a:xfrm>
          <a:prstGeom prst="rect">
            <a:avLst/>
          </a:prstGeom>
          <a:noFill/>
          <a:ln>
            <a:noFill/>
          </a:ln>
        </p:spPr>
      </p:pic>
      <p:pic>
        <p:nvPicPr>
          <p:cNvPr id="4" name="Picture 3" descr="A black background with white text&#10;&#10;Description automatically generated">
            <a:extLst>
              <a:ext uri="{FF2B5EF4-FFF2-40B4-BE49-F238E27FC236}">
                <a16:creationId xmlns:a16="http://schemas.microsoft.com/office/drawing/2014/main" id="{2A1EDDA0-CD96-A3E7-F4A8-89DFF4C9ABFA}"/>
              </a:ext>
            </a:extLst>
          </p:cNvPr>
          <p:cNvPicPr>
            <a:picLocks noChangeAspect="1"/>
          </p:cNvPicPr>
          <p:nvPr/>
        </p:nvPicPr>
        <p:blipFill>
          <a:blip r:embed="rId7"/>
          <a:stretch>
            <a:fillRect/>
          </a:stretch>
        </p:blipFill>
        <p:spPr>
          <a:xfrm>
            <a:off x="7611372" y="5665136"/>
            <a:ext cx="3213353" cy="671282"/>
          </a:xfrm>
          <a:prstGeom prst="rect">
            <a:avLst/>
          </a:prstGeom>
        </p:spPr>
      </p:pic>
      <p:pic>
        <p:nvPicPr>
          <p:cNvPr id="6" name="Picture 5" descr="A red rectangular sign with white text&#10;&#10;Description automatically generated">
            <a:extLst>
              <a:ext uri="{FF2B5EF4-FFF2-40B4-BE49-F238E27FC236}">
                <a16:creationId xmlns:a16="http://schemas.microsoft.com/office/drawing/2014/main" id="{33CCABF9-124E-8A91-A00B-4BC25400FC65}"/>
              </a:ext>
            </a:extLst>
          </p:cNvPr>
          <p:cNvPicPr>
            <a:picLocks noChangeAspect="1"/>
          </p:cNvPicPr>
          <p:nvPr/>
        </p:nvPicPr>
        <p:blipFill>
          <a:blip r:embed="rId8"/>
          <a:stretch>
            <a:fillRect/>
          </a:stretch>
        </p:blipFill>
        <p:spPr>
          <a:xfrm>
            <a:off x="3954060" y="4994378"/>
            <a:ext cx="2415619" cy="1341515"/>
          </a:xfrm>
          <a:prstGeom prst="rect">
            <a:avLst/>
          </a:prstGeom>
        </p:spPr>
      </p:pic>
      <p:pic>
        <p:nvPicPr>
          <p:cNvPr id="8" name="Picture 7" descr="A purple and white logo&#10;&#10;Description automatically generated">
            <a:extLst>
              <a:ext uri="{FF2B5EF4-FFF2-40B4-BE49-F238E27FC236}">
                <a16:creationId xmlns:a16="http://schemas.microsoft.com/office/drawing/2014/main" id="{047C58C4-6475-D6B4-A081-F648F1B75777}"/>
              </a:ext>
            </a:extLst>
          </p:cNvPr>
          <p:cNvPicPr>
            <a:picLocks noChangeAspect="1"/>
          </p:cNvPicPr>
          <p:nvPr/>
        </p:nvPicPr>
        <p:blipFill>
          <a:blip r:embed="rId9"/>
          <a:stretch>
            <a:fillRect/>
          </a:stretch>
        </p:blipFill>
        <p:spPr>
          <a:xfrm>
            <a:off x="6142045" y="3156609"/>
            <a:ext cx="2730576" cy="1479062"/>
          </a:xfrm>
          <a:prstGeom prst="rect">
            <a:avLst/>
          </a:prstGeom>
        </p:spPr>
      </p:pic>
    </p:spTree>
    <p:extLst>
      <p:ext uri="{BB962C8B-B14F-4D97-AF65-F5344CB8AC3E}">
        <p14:creationId xmlns:p14="http://schemas.microsoft.com/office/powerpoint/2010/main" val="3687270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99"/>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40" name="Google Shape;740;p99"/>
          <p:cNvPicPr preferRelativeResize="0"/>
          <p:nvPr/>
        </p:nvPicPr>
        <p:blipFill>
          <a:blip r:embed="rId3">
            <a:alphaModFix/>
          </a:blip>
          <a:stretch>
            <a:fillRect/>
          </a:stretch>
        </p:blipFill>
        <p:spPr>
          <a:xfrm>
            <a:off x="1473900" y="3826740"/>
            <a:ext cx="3314700" cy="1638300"/>
          </a:xfrm>
          <a:prstGeom prst="rect">
            <a:avLst/>
          </a:prstGeom>
          <a:noFill/>
          <a:ln>
            <a:noFill/>
          </a:ln>
        </p:spPr>
      </p:pic>
      <p:pic>
        <p:nvPicPr>
          <p:cNvPr id="2" name="Google Shape;727;p98">
            <a:extLst>
              <a:ext uri="{FF2B5EF4-FFF2-40B4-BE49-F238E27FC236}">
                <a16:creationId xmlns:a16="http://schemas.microsoft.com/office/drawing/2014/main" id="{A998003E-685C-03FF-4FFC-1F084E81CDD3}"/>
              </a:ext>
            </a:extLst>
          </p:cNvPr>
          <p:cNvPicPr preferRelativeResize="0"/>
          <p:nvPr/>
        </p:nvPicPr>
        <p:blipFill rotWithShape="1">
          <a:blip r:embed="rId4">
            <a:alphaModFix/>
          </a:blip>
          <a:srcRect/>
          <a:stretch/>
        </p:blipFill>
        <p:spPr>
          <a:xfrm>
            <a:off x="1" y="0"/>
            <a:ext cx="12191999" cy="2981681"/>
          </a:xfrm>
          <a:prstGeom prst="rect">
            <a:avLst/>
          </a:prstGeom>
          <a:noFill/>
          <a:ln>
            <a:noFill/>
          </a:ln>
        </p:spPr>
      </p:pic>
      <p:sp>
        <p:nvSpPr>
          <p:cNvPr id="739" name="Google Shape;739;p99"/>
          <p:cNvSpPr txBox="1"/>
          <p:nvPr/>
        </p:nvSpPr>
        <p:spPr>
          <a:xfrm>
            <a:off x="6493728" y="2891459"/>
            <a:ext cx="4463400" cy="38673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dirty="0">
                <a:solidFill>
                  <a:srgbClr val="434343"/>
                </a:solidFill>
                <a:latin typeface="Source Sans Pro" panose="020B0503030403020204" pitchFamily="34" charset="0"/>
                <a:ea typeface="Source Sans Pro" panose="020B0503030403020204" pitchFamily="34" charset="0"/>
                <a:cs typeface="Source Sans Pro"/>
                <a:sym typeface="Source Sans Pro"/>
              </a:rPr>
              <a:t>Alumni angel investor network investing in NC State startups</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500+ engaged members </a:t>
            </a:r>
          </a:p>
          <a:p>
            <a:pPr marL="457200" lvl="1" indent="-381000">
              <a:lnSpc>
                <a:spcPct val="115000"/>
              </a:lnSpc>
              <a:buClr>
                <a:srgbClr val="434343"/>
              </a:buClr>
              <a:buSzPts val="2400"/>
              <a:buFont typeface="Source Sans Pro"/>
              <a:buChar char="●"/>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(285k+ Alumni)</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$25M+ invested to date</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44 startups funded</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3 exits</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$3.2M return for members</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38"/>
                                        </p:tgtEl>
                                        <p:attrNameLst>
                                          <p:attrName>style.visibility</p:attrName>
                                        </p:attrNameLst>
                                      </p:cBhvr>
                                      <p:to>
                                        <p:strVal val="visible"/>
                                      </p:to>
                                    </p:set>
                                    <p:anim calcmode="lin" valueType="num">
                                      <p:cBhvr additive="base">
                                        <p:cTn id="7" dur="500"/>
                                        <p:tgtEl>
                                          <p:spTgt spid="738"/>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739"/>
                                        </p:tgtEl>
                                        <p:attrNameLst>
                                          <p:attrName>style.visibility</p:attrName>
                                        </p:attrNameLst>
                                      </p:cBhvr>
                                      <p:to>
                                        <p:strVal val="visible"/>
                                      </p:to>
                                    </p:set>
                                    <p:animEffect transition="in" filter="fade">
                                      <p:cBhvr>
                                        <p:cTn id="10" dur="500"/>
                                        <p:tgtEl>
                                          <p:spTgt spid="739"/>
                                        </p:tgtEl>
                                      </p:cBhvr>
                                    </p:animEffect>
                                  </p:childTnLst>
                                </p:cTn>
                              </p:par>
                              <p:par>
                                <p:cTn id="11" presetID="2" presetClass="entr" presetSubtype="1" fill="hold" nodeType="withEffect">
                                  <p:stCondLst>
                                    <p:cond delay="0"/>
                                  </p:stCondLst>
                                  <p:childTnLst>
                                    <p:set>
                                      <p:cBhvr>
                                        <p:cTn id="12" dur="1" fill="hold">
                                          <p:stCondLst>
                                            <p:cond delay="0"/>
                                          </p:stCondLst>
                                        </p:cTn>
                                        <p:tgtEl>
                                          <p:spTgt spid="740"/>
                                        </p:tgtEl>
                                        <p:attrNameLst>
                                          <p:attrName>style.visibility</p:attrName>
                                        </p:attrNameLst>
                                      </p:cBhvr>
                                      <p:to>
                                        <p:strVal val="visible"/>
                                      </p:to>
                                    </p:set>
                                    <p:anim calcmode="lin" valueType="num">
                                      <p:cBhvr additive="base">
                                        <p:cTn id="13" dur="600"/>
                                        <p:tgtEl>
                                          <p:spTgt spid="7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0"/>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47" name="Google Shape;747;p100"/>
          <p:cNvPicPr preferRelativeResize="0">
            <a:picLocks noGrp="1"/>
          </p:cNvPicPr>
          <p:nvPr>
            <p:ph type="pic" idx="2"/>
          </p:nvPr>
        </p:nvPicPr>
        <p:blipFill rotWithShape="1">
          <a:blip r:embed="rId3">
            <a:alphaModFix/>
          </a:blip>
          <a:srcRect l="14167" r="14167"/>
          <a:stretch/>
        </p:blipFill>
        <p:spPr>
          <a:xfrm>
            <a:off x="359790" y="333756"/>
            <a:ext cx="6656100" cy="6190500"/>
          </a:xfrm>
          <a:prstGeom prst="rect">
            <a:avLst/>
          </a:prstGeom>
          <a:solidFill>
            <a:srgbClr val="F7F7F7"/>
          </a:solidFill>
          <a:ln>
            <a:noFill/>
          </a:ln>
        </p:spPr>
      </p:pic>
      <p:sp>
        <p:nvSpPr>
          <p:cNvPr id="748" name="Google Shape;748;p100"/>
          <p:cNvSpPr/>
          <p:nvPr/>
        </p:nvSpPr>
        <p:spPr>
          <a:xfrm>
            <a:off x="2473750" y="1091375"/>
            <a:ext cx="2309700" cy="2099700"/>
          </a:xfrm>
          <a:custGeom>
            <a:avLst/>
            <a:gdLst/>
            <a:ahLst/>
            <a:cxnLst/>
            <a:rect l="l" t="t" r="r" b="b"/>
            <a:pathLst>
              <a:path w="120000" h="120000" extrusionOk="0">
                <a:moveTo>
                  <a:pt x="43638" y="105000"/>
                </a:moveTo>
                <a:cubicBezTo>
                  <a:pt x="40438" y="105000"/>
                  <a:pt x="37133" y="104594"/>
                  <a:pt x="33811" y="103794"/>
                </a:cubicBezTo>
                <a:cubicBezTo>
                  <a:pt x="33427" y="103700"/>
                  <a:pt x="33033" y="103655"/>
                  <a:pt x="32644" y="103655"/>
                </a:cubicBezTo>
                <a:cubicBezTo>
                  <a:pt x="31977" y="103655"/>
                  <a:pt x="31311" y="103788"/>
                  <a:pt x="30683" y="104050"/>
                </a:cubicBezTo>
                <a:lnTo>
                  <a:pt x="16427" y="110083"/>
                </a:lnTo>
                <a:lnTo>
                  <a:pt x="18694" y="101350"/>
                </a:lnTo>
                <a:cubicBezTo>
                  <a:pt x="19300" y="99038"/>
                  <a:pt x="18583" y="96555"/>
                  <a:pt x="16883" y="95044"/>
                </a:cubicBezTo>
                <a:cubicBezTo>
                  <a:pt x="9511" y="88477"/>
                  <a:pt x="5455" y="79766"/>
                  <a:pt x="5455" y="70500"/>
                </a:cubicBezTo>
                <a:cubicBezTo>
                  <a:pt x="5455" y="51477"/>
                  <a:pt x="22583" y="36000"/>
                  <a:pt x="43638" y="36000"/>
                </a:cubicBezTo>
                <a:cubicBezTo>
                  <a:pt x="64688" y="36000"/>
                  <a:pt x="81816" y="51477"/>
                  <a:pt x="81816" y="70500"/>
                </a:cubicBezTo>
                <a:cubicBezTo>
                  <a:pt x="81816" y="89522"/>
                  <a:pt x="64688" y="105000"/>
                  <a:pt x="43638" y="105000"/>
                </a:cubicBezTo>
                <a:moveTo>
                  <a:pt x="43638" y="30000"/>
                </a:moveTo>
                <a:cubicBezTo>
                  <a:pt x="19538" y="30000"/>
                  <a:pt x="0" y="48133"/>
                  <a:pt x="0" y="70500"/>
                </a:cubicBezTo>
                <a:cubicBezTo>
                  <a:pt x="0" y="81988"/>
                  <a:pt x="5177" y="92333"/>
                  <a:pt x="13455" y="99705"/>
                </a:cubicBezTo>
                <a:lnTo>
                  <a:pt x="8183" y="120000"/>
                </a:lnTo>
                <a:lnTo>
                  <a:pt x="32644" y="109655"/>
                </a:lnTo>
                <a:cubicBezTo>
                  <a:pt x="36161" y="110505"/>
                  <a:pt x="39827" y="111000"/>
                  <a:pt x="43638" y="111000"/>
                </a:cubicBezTo>
                <a:cubicBezTo>
                  <a:pt x="67733" y="111000"/>
                  <a:pt x="87272" y="92866"/>
                  <a:pt x="87272" y="70500"/>
                </a:cubicBezTo>
                <a:cubicBezTo>
                  <a:pt x="87272" y="48133"/>
                  <a:pt x="67733" y="30000"/>
                  <a:pt x="43638" y="30000"/>
                </a:cubicBezTo>
                <a:moveTo>
                  <a:pt x="120000" y="40500"/>
                </a:moveTo>
                <a:cubicBezTo>
                  <a:pt x="120000" y="18133"/>
                  <a:pt x="100466" y="0"/>
                  <a:pt x="76361" y="0"/>
                </a:cubicBezTo>
                <a:cubicBezTo>
                  <a:pt x="58366" y="0"/>
                  <a:pt x="42916" y="10116"/>
                  <a:pt x="36250" y="24566"/>
                </a:cubicBezTo>
                <a:cubicBezTo>
                  <a:pt x="38400" y="24261"/>
                  <a:pt x="40588" y="24066"/>
                  <a:pt x="42822" y="24033"/>
                </a:cubicBezTo>
                <a:cubicBezTo>
                  <a:pt x="49305" y="13300"/>
                  <a:pt x="61905" y="6000"/>
                  <a:pt x="76361" y="6000"/>
                </a:cubicBezTo>
                <a:cubicBezTo>
                  <a:pt x="97416" y="6000"/>
                  <a:pt x="114544" y="21477"/>
                  <a:pt x="114544" y="40500"/>
                </a:cubicBezTo>
                <a:cubicBezTo>
                  <a:pt x="114544" y="49766"/>
                  <a:pt x="110488" y="58477"/>
                  <a:pt x="103116" y="65038"/>
                </a:cubicBezTo>
                <a:cubicBezTo>
                  <a:pt x="101416" y="66555"/>
                  <a:pt x="100700" y="69044"/>
                  <a:pt x="101300" y="71350"/>
                </a:cubicBezTo>
                <a:lnTo>
                  <a:pt x="103572" y="80083"/>
                </a:lnTo>
                <a:lnTo>
                  <a:pt x="92294" y="75311"/>
                </a:lnTo>
                <a:cubicBezTo>
                  <a:pt x="92072" y="77344"/>
                  <a:pt x="91666" y="79322"/>
                  <a:pt x="91172" y="81266"/>
                </a:cubicBezTo>
                <a:lnTo>
                  <a:pt x="111816" y="90000"/>
                </a:lnTo>
                <a:lnTo>
                  <a:pt x="106544" y="69705"/>
                </a:lnTo>
                <a:cubicBezTo>
                  <a:pt x="114827" y="62333"/>
                  <a:pt x="120000" y="51988"/>
                  <a:pt x="120000" y="40500"/>
                </a:cubicBezTo>
              </a:path>
            </a:pathLst>
          </a:custGeom>
          <a:solidFill>
            <a:schemeClr val="lt1"/>
          </a:solidFill>
          <a:ln>
            <a:noFill/>
          </a:ln>
        </p:spPr>
        <p:txBody>
          <a:bodyPr spcFirstLastPara="1" wrap="square" lIns="19025" tIns="19025" rIns="19025" bIns="19025" anchor="ctr" anchorCtr="0">
            <a:noAutofit/>
          </a:bodyPr>
          <a:lstStyle/>
          <a:p>
            <a:pPr marL="0" marR="0" lvl="0" indent="0" algn="l" rtl="0">
              <a:spcBef>
                <a:spcPts val="0"/>
              </a:spcBef>
              <a:spcAft>
                <a:spcPts val="0"/>
              </a:spcAft>
              <a:buNone/>
            </a:pPr>
            <a:endParaRPr sz="1500">
              <a:solidFill>
                <a:schemeClr val="dk1"/>
              </a:solidFill>
              <a:latin typeface="Source Sans Pro"/>
              <a:ea typeface="Source Sans Pro"/>
              <a:cs typeface="Source Sans Pro"/>
              <a:sym typeface="Source Sans Pro"/>
            </a:endParaRPr>
          </a:p>
        </p:txBody>
      </p:sp>
      <p:sp>
        <p:nvSpPr>
          <p:cNvPr id="749" name="Google Shape;749;p100"/>
          <p:cNvSpPr txBox="1"/>
          <p:nvPr/>
        </p:nvSpPr>
        <p:spPr>
          <a:xfrm>
            <a:off x="7438800" y="2041200"/>
            <a:ext cx="4463400" cy="27756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000" b="1">
                <a:solidFill>
                  <a:srgbClr val="434343"/>
                </a:solidFill>
                <a:latin typeface="Source Sans Pro"/>
                <a:ea typeface="Source Sans Pro"/>
                <a:cs typeface="Source Sans Pro"/>
                <a:sym typeface="Source Sans Pro"/>
              </a:rPr>
              <a:t>Connecting NC State students &amp; startups with knowledgeable advisors </a:t>
            </a:r>
            <a:endParaRPr sz="3000" b="1">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Launched 2021</a:t>
            </a:r>
            <a:endParaRPr sz="2400">
              <a:solidFill>
                <a:srgbClr val="434343"/>
              </a:solidFill>
              <a:latin typeface="Source Sans Pro"/>
              <a:ea typeface="Source Sans Pro"/>
              <a:cs typeface="Source Sans Pro"/>
              <a:sym typeface="Source Sans Pro"/>
            </a:endParaRPr>
          </a:p>
          <a:p>
            <a:pPr marL="457200" marR="0" lvl="0" indent="-381000" algn="l" rtl="0">
              <a:lnSpc>
                <a:spcPct val="115000"/>
              </a:lnSpc>
              <a:spcBef>
                <a:spcPts val="0"/>
              </a:spcBef>
              <a:spcAft>
                <a:spcPts val="0"/>
              </a:spcAft>
              <a:buClr>
                <a:srgbClr val="434343"/>
              </a:buClr>
              <a:buSzPts val="2400"/>
              <a:buFont typeface="Source Sans Pro"/>
              <a:buChar char="●"/>
            </a:pPr>
            <a:r>
              <a:rPr lang="en-US" sz="2400">
                <a:solidFill>
                  <a:srgbClr val="434343"/>
                </a:solidFill>
                <a:latin typeface="Source Sans Pro"/>
                <a:ea typeface="Source Sans Pro"/>
                <a:cs typeface="Source Sans Pro"/>
                <a:sym typeface="Source Sans Pro"/>
              </a:rPr>
              <a:t>250K+ alumni members in network to date</a:t>
            </a:r>
            <a:endParaRPr sz="2400">
              <a:solidFill>
                <a:srgbClr val="434343"/>
              </a:solidFill>
              <a:latin typeface="Source Sans Pro"/>
              <a:ea typeface="Source Sans Pro"/>
              <a:cs typeface="Source Sans Pro"/>
              <a:sym typeface="Source Sans Pro"/>
            </a:endParaRPr>
          </a:p>
        </p:txBody>
      </p:sp>
      <p:sp>
        <p:nvSpPr>
          <p:cNvPr id="750" name="Google Shape;750;p100"/>
          <p:cNvSpPr txBox="1"/>
          <p:nvPr/>
        </p:nvSpPr>
        <p:spPr>
          <a:xfrm>
            <a:off x="359800" y="2987925"/>
            <a:ext cx="6537600" cy="2889900"/>
          </a:xfrm>
          <a:prstGeom prst="rect">
            <a:avLst/>
          </a:prstGeom>
          <a:noFill/>
          <a:ln>
            <a:noFill/>
          </a:ln>
        </p:spPr>
        <p:txBody>
          <a:bodyPr spcFirstLastPara="1" wrap="square" lIns="91425" tIns="45700" rIns="91425" bIns="45700" anchor="ctr" anchorCtr="0">
            <a:noAutofit/>
          </a:bodyPr>
          <a:lstStyle/>
          <a:p>
            <a:pPr marL="0" marR="0" lvl="0" indent="0" algn="ctr" rtl="0">
              <a:lnSpc>
                <a:spcPct val="104814"/>
              </a:lnSpc>
              <a:spcBef>
                <a:spcPts val="0"/>
              </a:spcBef>
              <a:spcAft>
                <a:spcPts val="0"/>
              </a:spcAft>
              <a:buNone/>
            </a:pPr>
            <a:r>
              <a:rPr lang="en-US" sz="6000" b="1">
                <a:solidFill>
                  <a:schemeClr val="lt1"/>
                </a:solidFill>
                <a:latin typeface="Source Sans Pro"/>
                <a:ea typeface="Source Sans Pro"/>
                <a:cs typeface="Source Sans Pro"/>
                <a:sym typeface="Source Sans Pro"/>
              </a:rPr>
              <a:t>ASK THE PACK</a:t>
            </a:r>
            <a:endParaRPr sz="6000" b="1">
              <a:solidFill>
                <a:schemeClr val="lt1"/>
              </a:solidFill>
              <a:latin typeface="Source Sans Pro"/>
              <a:ea typeface="Source Sans Pro"/>
              <a:cs typeface="Source Sans Pro"/>
              <a:sym typeface="Source Sans Pro"/>
            </a:endParaRPr>
          </a:p>
          <a:p>
            <a:pPr marL="0" marR="0" lvl="0" indent="0" algn="ctr" rtl="0">
              <a:lnSpc>
                <a:spcPct val="104814"/>
              </a:lnSpc>
              <a:spcBef>
                <a:spcPts val="0"/>
              </a:spcBef>
              <a:spcAft>
                <a:spcPts val="0"/>
              </a:spcAft>
              <a:buNone/>
            </a:pPr>
            <a:r>
              <a:rPr lang="en-US" sz="6000">
                <a:solidFill>
                  <a:schemeClr val="lt1"/>
                </a:solidFill>
                <a:latin typeface="Source Sans Pro Light"/>
                <a:ea typeface="Source Sans Pro Light"/>
                <a:cs typeface="Source Sans Pro Light"/>
                <a:sym typeface="Source Sans Pro Light"/>
              </a:rPr>
              <a:t>Platform</a:t>
            </a:r>
            <a:endParaRPr sz="6000">
              <a:solidFill>
                <a:schemeClr val="lt1"/>
              </a:solidFill>
              <a:latin typeface="Source Sans Pro Light"/>
              <a:ea typeface="Source Sans Pro Light"/>
              <a:cs typeface="Source Sans Pro Light"/>
              <a:sym typeface="Source Sans Pro Ligh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additive="base">
                                        <p:cTn id="7" dur="500"/>
                                        <p:tgtEl>
                                          <p:spTgt spid="74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500"/>
                                        <p:tgtEl>
                                          <p:spTgt spid="74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748"/>
                                        </p:tgtEl>
                                        <p:attrNameLst>
                                          <p:attrName>style.visibility</p:attrName>
                                        </p:attrNameLst>
                                      </p:cBhvr>
                                      <p:to>
                                        <p:strVal val="visible"/>
                                      </p:to>
                                    </p:set>
                                    <p:anim calcmode="lin" valueType="num">
                                      <p:cBhvr additive="base">
                                        <p:cTn id="15" dur="500"/>
                                        <p:tgtEl>
                                          <p:spTgt spid="748"/>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749"/>
                                        </p:tgtEl>
                                        <p:attrNameLst>
                                          <p:attrName>style.visibility</p:attrName>
                                        </p:attrNameLst>
                                      </p:cBhvr>
                                      <p:to>
                                        <p:strVal val="visible"/>
                                      </p:to>
                                    </p:set>
                                    <p:animEffect transition="in" filter="fade">
                                      <p:cBhvr>
                                        <p:cTn id="18" dur="500"/>
                                        <p:tgtEl>
                                          <p:spTgt spid="749"/>
                                        </p:tgtEl>
                                      </p:cBhvr>
                                    </p:animEffect>
                                  </p:childTnLst>
                                </p:cTn>
                              </p:par>
                              <p:par>
                                <p:cTn id="19" presetID="2" presetClass="entr" presetSubtype="4" fill="hold" nodeType="withEffect">
                                  <p:stCondLst>
                                    <p:cond delay="0"/>
                                  </p:stCondLst>
                                  <p:childTnLst>
                                    <p:set>
                                      <p:cBhvr>
                                        <p:cTn id="20" dur="1" fill="hold">
                                          <p:stCondLst>
                                            <p:cond delay="0"/>
                                          </p:stCondLst>
                                        </p:cTn>
                                        <p:tgtEl>
                                          <p:spTgt spid="750"/>
                                        </p:tgtEl>
                                        <p:attrNameLst>
                                          <p:attrName>style.visibility</p:attrName>
                                        </p:attrNameLst>
                                      </p:cBhvr>
                                      <p:to>
                                        <p:strVal val="visible"/>
                                      </p:to>
                                    </p:set>
                                    <p:anim calcmode="lin" valueType="num">
                                      <p:cBhvr additive="base">
                                        <p:cTn id="21" dur="500"/>
                                        <p:tgtEl>
                                          <p:spTgt spid="7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09"/>
          <p:cNvSpPr/>
          <p:nvPr/>
        </p:nvSpPr>
        <p:spPr>
          <a:xfrm>
            <a:off x="0" y="0"/>
            <a:ext cx="60960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50" name="Google Shape;850;p109"/>
          <p:cNvPicPr preferRelativeResize="0">
            <a:picLocks noGrp="1"/>
          </p:cNvPicPr>
          <p:nvPr>
            <p:ph type="pic" idx="2"/>
          </p:nvPr>
        </p:nvPicPr>
        <p:blipFill rotWithShape="1">
          <a:blip r:embed="rId3">
            <a:alphaModFix/>
          </a:blip>
          <a:srcRect t="11871" b="11879"/>
          <a:stretch/>
        </p:blipFill>
        <p:spPr>
          <a:xfrm>
            <a:off x="359790" y="332295"/>
            <a:ext cx="11472300" cy="6193500"/>
          </a:xfrm>
          <a:prstGeom prst="rect">
            <a:avLst/>
          </a:prstGeom>
          <a:solidFill>
            <a:srgbClr val="F7F7F7"/>
          </a:solidFill>
          <a:ln>
            <a:noFill/>
          </a:ln>
        </p:spPr>
      </p:pic>
      <p:sp>
        <p:nvSpPr>
          <p:cNvPr id="851" name="Google Shape;851;p109"/>
          <p:cNvSpPr/>
          <p:nvPr/>
        </p:nvSpPr>
        <p:spPr>
          <a:xfrm>
            <a:off x="836250" y="1871775"/>
            <a:ext cx="8200800" cy="2678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WORLD-CLASS</a:t>
            </a:r>
            <a:endParaRPr sz="8800" b="1">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US" sz="8800" b="1">
                <a:solidFill>
                  <a:srgbClr val="FFFFFF"/>
                </a:solidFill>
                <a:latin typeface="Source Sans Pro"/>
                <a:ea typeface="Source Sans Pro"/>
                <a:cs typeface="Source Sans Pro"/>
                <a:sym typeface="Source Sans Pro"/>
              </a:rPr>
              <a:t>EXPERTISE</a:t>
            </a:r>
            <a:endParaRPr sz="1800" b="1">
              <a:solidFill>
                <a:schemeClr val="dk1"/>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49"/>
                                        </p:tgtEl>
                                        <p:attrNameLst>
                                          <p:attrName>style.visibility</p:attrName>
                                        </p:attrNameLst>
                                      </p:cBhvr>
                                      <p:to>
                                        <p:strVal val="visible"/>
                                      </p:to>
                                    </p:set>
                                    <p:anim calcmode="lin" valueType="num">
                                      <p:cBhvr additive="base">
                                        <p:cTn id="7" dur="500"/>
                                        <p:tgtEl>
                                          <p:spTgt spid="84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50"/>
                                        </p:tgtEl>
                                        <p:attrNameLst>
                                          <p:attrName>style.visibility</p:attrName>
                                        </p:attrNameLst>
                                      </p:cBhvr>
                                      <p:to>
                                        <p:strVal val="visible"/>
                                      </p:to>
                                    </p:set>
                                    <p:anim calcmode="lin" valueType="num">
                                      <p:cBhvr additive="base">
                                        <p:cTn id="11" dur="500"/>
                                        <p:tgtEl>
                                          <p:spTgt spid="850"/>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51"/>
                                        </p:tgtEl>
                                        <p:attrNameLst>
                                          <p:attrName>style.visibility</p:attrName>
                                        </p:attrNameLst>
                                      </p:cBhvr>
                                      <p:to>
                                        <p:strVal val="visible"/>
                                      </p:to>
                                    </p:set>
                                    <p:animEffect transition="in" filter="fade">
                                      <p:cBhvr>
                                        <p:cTn id="15" dur="500"/>
                                        <p:tgtEl>
                                          <p:spTgt spid="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103"/>
          <p:cNvPicPr preferRelativeResize="0"/>
          <p:nvPr/>
        </p:nvPicPr>
        <p:blipFill>
          <a:blip r:embed="rId3">
            <a:alphaModFix/>
          </a:blip>
          <a:stretch>
            <a:fillRect/>
          </a:stretch>
        </p:blipFill>
        <p:spPr>
          <a:xfrm>
            <a:off x="0" y="-6"/>
            <a:ext cx="12192000" cy="2024063"/>
          </a:xfrm>
          <a:prstGeom prst="rect">
            <a:avLst/>
          </a:prstGeom>
          <a:noFill/>
          <a:ln>
            <a:noFill/>
          </a:ln>
        </p:spPr>
      </p:pic>
      <p:pic>
        <p:nvPicPr>
          <p:cNvPr id="772" name="Google Shape;772;p103"/>
          <p:cNvPicPr preferRelativeResize="0"/>
          <p:nvPr/>
        </p:nvPicPr>
        <p:blipFill>
          <a:blip r:embed="rId4">
            <a:alphaModFix/>
          </a:blip>
          <a:stretch>
            <a:fillRect/>
          </a:stretch>
        </p:blipFill>
        <p:spPr>
          <a:xfrm>
            <a:off x="862013" y="2032456"/>
            <a:ext cx="10038620" cy="452914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04"/>
          <p:cNvSpPr txBox="1"/>
          <p:nvPr/>
        </p:nvSpPr>
        <p:spPr>
          <a:xfrm>
            <a:off x="557478" y="554850"/>
            <a:ext cx="48231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dirty="0">
                <a:solidFill>
                  <a:srgbClr val="CC0000"/>
                </a:solidFill>
                <a:latin typeface="Source Sans Pro" panose="020B0503030403020204" pitchFamily="34" charset="0"/>
                <a:ea typeface="Source Sans Pro" panose="020B0503030403020204" pitchFamily="34" charset="0"/>
                <a:cs typeface="Source Sans Pro"/>
                <a:sym typeface="Source Sans Pro"/>
              </a:rPr>
              <a:t>AUTM FY21  |   Universities without a Medical School</a:t>
            </a:r>
            <a:endParaRPr sz="1400" dirty="0">
              <a:solidFill>
                <a:srgbClr val="CC0000"/>
              </a:solidFill>
              <a:latin typeface="Source Sans Pro" panose="020B0503030403020204" pitchFamily="34" charset="0"/>
              <a:ea typeface="Source Sans Pro" panose="020B0503030403020204" pitchFamily="34" charset="0"/>
              <a:cs typeface="Source Sans Pro"/>
              <a:sym typeface="Source Sans Pro"/>
            </a:endParaRPr>
          </a:p>
        </p:txBody>
      </p:sp>
      <p:sp>
        <p:nvSpPr>
          <p:cNvPr id="778" name="Google Shape;778;p104"/>
          <p:cNvSpPr txBox="1"/>
          <p:nvPr/>
        </p:nvSpPr>
        <p:spPr>
          <a:xfrm>
            <a:off x="502338" y="774276"/>
            <a:ext cx="9371400" cy="9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dirty="0">
                <a:solidFill>
                  <a:srgbClr val="434343"/>
                </a:solidFill>
                <a:latin typeface="Source Sans Pro" panose="020B0503030403020204" pitchFamily="34" charset="0"/>
                <a:ea typeface="Source Sans Pro" panose="020B0503030403020204" pitchFamily="34" charset="0"/>
                <a:cs typeface="Source Sans Pro"/>
                <a:sym typeface="Source Sans Pro"/>
              </a:rPr>
              <a:t>Rankings &amp; Metrics</a:t>
            </a:r>
            <a:endParaRPr dirty="0">
              <a:solidFill>
                <a:srgbClr val="434343"/>
              </a:solidFill>
            </a:endParaRPr>
          </a:p>
        </p:txBody>
      </p:sp>
      <p:sp>
        <p:nvSpPr>
          <p:cNvPr id="779" name="Google Shape;779;p104"/>
          <p:cNvSpPr/>
          <p:nvPr/>
        </p:nvSpPr>
        <p:spPr>
          <a:xfrm>
            <a:off x="917918" y="2747980"/>
            <a:ext cx="1371600" cy="1371600"/>
          </a:xfrm>
          <a:prstGeom prst="wedgeRoundRectCallout">
            <a:avLst>
              <a:gd name="adj1" fmla="val -20833"/>
              <a:gd name="adj2" fmla="val 62500"/>
              <a:gd name="adj3" fmla="val 0"/>
            </a:avLst>
          </a:prstGeom>
          <a:solidFill>
            <a:srgbClr val="CC0000"/>
          </a:solidFill>
          <a:ln>
            <a:noFill/>
          </a:ln>
          <a:effectLst>
            <a:outerShdw blurRad="228600" dist="101600" dir="2700000" algn="tl" rotWithShape="0">
              <a:srgbClr val="000000">
                <a:alpha val="4710"/>
              </a:srgbClr>
            </a:outerShdw>
          </a:effectLst>
        </p:spPr>
        <p:txBody>
          <a:bodyPr spcFirstLastPara="1" wrap="square" lIns="50800" tIns="50800" rIns="50800" bIns="50800" anchor="ctr" anchorCtr="0">
            <a:noAutofit/>
          </a:bodyPr>
          <a:lstStyle/>
          <a:p>
            <a:pPr marL="0" marR="0" lvl="0" indent="0" algn="ctr" rtl="0">
              <a:spcBef>
                <a:spcPts val="0"/>
              </a:spcBef>
              <a:spcAft>
                <a:spcPts val="0"/>
              </a:spcAft>
              <a:buNone/>
            </a:pPr>
            <a:r>
              <a:rPr lang="en-US" sz="7200" dirty="0">
                <a:solidFill>
                  <a:schemeClr val="lt1"/>
                </a:solidFill>
                <a:latin typeface="Source Sans Pro" panose="020B0503030403020204" pitchFamily="34" charset="0"/>
                <a:ea typeface="Source Sans Pro" panose="020B0503030403020204" pitchFamily="34" charset="0"/>
                <a:cs typeface="Source Sans Pro"/>
                <a:sym typeface="Source Sans Pro"/>
              </a:rPr>
              <a:t>4</a:t>
            </a:r>
            <a:r>
              <a:rPr lang="en-US" sz="5800" baseline="30000" dirty="0">
                <a:solidFill>
                  <a:schemeClr val="lt1"/>
                </a:solidFill>
                <a:latin typeface="Source Sans Pro" panose="020B0503030403020204" pitchFamily="34" charset="0"/>
                <a:ea typeface="Source Sans Pro" panose="020B0503030403020204" pitchFamily="34" charset="0"/>
                <a:cs typeface="Source Sans Pro"/>
                <a:sym typeface="Source Sans Pro"/>
              </a:rPr>
              <a:t>th</a:t>
            </a:r>
            <a:endParaRPr sz="400" baseline="300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sp>
        <p:nvSpPr>
          <p:cNvPr id="780" name="Google Shape;780;p104"/>
          <p:cNvSpPr/>
          <p:nvPr/>
        </p:nvSpPr>
        <p:spPr>
          <a:xfrm>
            <a:off x="2718320" y="2732728"/>
            <a:ext cx="1371600" cy="1371600"/>
          </a:xfrm>
          <a:prstGeom prst="wedgeRoundRectCallout">
            <a:avLst>
              <a:gd name="adj1" fmla="val -20833"/>
              <a:gd name="adj2" fmla="val 62500"/>
              <a:gd name="adj3" fmla="val 0"/>
            </a:avLst>
          </a:prstGeom>
          <a:solidFill>
            <a:srgbClr val="D14905"/>
          </a:solidFill>
          <a:ln>
            <a:noFill/>
          </a:ln>
          <a:effectLst>
            <a:outerShdw blurRad="228600" dist="101600" dir="2700000" algn="tl" rotWithShape="0">
              <a:srgbClr val="000000">
                <a:alpha val="4710"/>
              </a:srgbClr>
            </a:outerShdw>
          </a:effectLst>
        </p:spPr>
        <p:txBody>
          <a:bodyPr spcFirstLastPara="1" wrap="square" lIns="50800" tIns="50800" rIns="50800" bIns="50800" anchor="ctr" anchorCtr="0">
            <a:noAutofit/>
          </a:bodyPr>
          <a:lstStyle/>
          <a:p>
            <a:pPr marL="0" lvl="0" indent="0" algn="ctr" rtl="0">
              <a:spcBef>
                <a:spcPts val="0"/>
              </a:spcBef>
              <a:spcAft>
                <a:spcPts val="0"/>
              </a:spcAft>
              <a:buNone/>
            </a:pPr>
            <a:r>
              <a:rPr lang="en-US" sz="7200" dirty="0">
                <a:solidFill>
                  <a:schemeClr val="lt1"/>
                </a:solidFill>
                <a:latin typeface="Source Sans Pro" panose="020B0503030403020204" pitchFamily="34" charset="0"/>
                <a:ea typeface="Source Sans Pro" panose="020B0503030403020204" pitchFamily="34" charset="0"/>
                <a:cs typeface="Source Sans Pro"/>
                <a:sym typeface="Source Sans Pro"/>
              </a:rPr>
              <a:t>1</a:t>
            </a:r>
            <a:r>
              <a:rPr lang="en-US" sz="5800" baseline="30000" dirty="0">
                <a:solidFill>
                  <a:schemeClr val="lt1"/>
                </a:solidFill>
                <a:latin typeface="Source Sans Pro" panose="020B0503030403020204" pitchFamily="34" charset="0"/>
                <a:ea typeface="Source Sans Pro" panose="020B0503030403020204" pitchFamily="34" charset="0"/>
                <a:cs typeface="Source Sans Pro"/>
                <a:sym typeface="Source Sans Pro"/>
              </a:rPr>
              <a:t>st</a:t>
            </a:r>
            <a:endParaRPr sz="72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sp>
        <p:nvSpPr>
          <p:cNvPr id="781" name="Google Shape;781;p104"/>
          <p:cNvSpPr/>
          <p:nvPr/>
        </p:nvSpPr>
        <p:spPr>
          <a:xfrm>
            <a:off x="4518722" y="2747980"/>
            <a:ext cx="1371600" cy="1371600"/>
          </a:xfrm>
          <a:prstGeom prst="wedgeRoundRectCallout">
            <a:avLst>
              <a:gd name="adj1" fmla="val -20833"/>
              <a:gd name="adj2" fmla="val 62500"/>
              <a:gd name="adj3" fmla="val 0"/>
            </a:avLst>
          </a:prstGeom>
          <a:solidFill>
            <a:srgbClr val="6F7D1C"/>
          </a:solidFill>
          <a:ln>
            <a:noFill/>
          </a:ln>
          <a:effectLst>
            <a:outerShdw blurRad="228600" dist="101600" dir="2700000" algn="tl" rotWithShape="0">
              <a:srgbClr val="000000">
                <a:alpha val="4710"/>
              </a:srgbClr>
            </a:outerShdw>
          </a:effectLst>
        </p:spPr>
        <p:txBody>
          <a:bodyPr spcFirstLastPara="1" wrap="square" lIns="50800" tIns="50800" rIns="50800" bIns="50800" anchor="ctr" anchorCtr="0">
            <a:noAutofit/>
          </a:bodyPr>
          <a:lstStyle/>
          <a:p>
            <a:pPr marL="0" lvl="0" indent="0" algn="ctr" rtl="0">
              <a:spcBef>
                <a:spcPts val="0"/>
              </a:spcBef>
              <a:spcAft>
                <a:spcPts val="0"/>
              </a:spcAft>
              <a:buNone/>
            </a:pPr>
            <a:r>
              <a:rPr lang="en-US" sz="7200" dirty="0">
                <a:solidFill>
                  <a:schemeClr val="lt1"/>
                </a:solidFill>
                <a:latin typeface="Source Sans Pro" panose="020B0503030403020204" pitchFamily="34" charset="0"/>
                <a:ea typeface="Source Sans Pro" panose="020B0503030403020204" pitchFamily="34" charset="0"/>
                <a:cs typeface="Source Sans Pro"/>
                <a:sym typeface="Source Sans Pro"/>
              </a:rPr>
              <a:t>6</a:t>
            </a:r>
            <a:r>
              <a:rPr lang="en-US" sz="5800" baseline="30000" dirty="0">
                <a:solidFill>
                  <a:schemeClr val="lt1"/>
                </a:solidFill>
                <a:latin typeface="Source Sans Pro" panose="020B0503030403020204" pitchFamily="34" charset="0"/>
                <a:ea typeface="Source Sans Pro" panose="020B0503030403020204" pitchFamily="34" charset="0"/>
                <a:cs typeface="Source Sans Pro"/>
                <a:sym typeface="Source Sans Pro"/>
              </a:rPr>
              <a:t>th</a:t>
            </a:r>
            <a:endParaRPr sz="7200" dirty="0">
              <a:solidFill>
                <a:schemeClr val="lt1"/>
              </a:solidFill>
              <a:latin typeface="Calibri"/>
              <a:ea typeface="Calibri"/>
              <a:cs typeface="Calibri"/>
              <a:sym typeface="Calibri"/>
            </a:endParaRPr>
          </a:p>
        </p:txBody>
      </p:sp>
      <p:sp>
        <p:nvSpPr>
          <p:cNvPr id="782" name="Google Shape;782;p104"/>
          <p:cNvSpPr/>
          <p:nvPr/>
        </p:nvSpPr>
        <p:spPr>
          <a:xfrm>
            <a:off x="6319124" y="2747980"/>
            <a:ext cx="1371600" cy="1371600"/>
          </a:xfrm>
          <a:prstGeom prst="wedgeRoundRectCallout">
            <a:avLst>
              <a:gd name="adj1" fmla="val -20833"/>
              <a:gd name="adj2" fmla="val 62500"/>
              <a:gd name="adj3" fmla="val 0"/>
            </a:avLst>
          </a:prstGeom>
          <a:solidFill>
            <a:srgbClr val="008473"/>
          </a:solidFill>
          <a:ln>
            <a:noFill/>
          </a:ln>
          <a:effectLst>
            <a:outerShdw blurRad="228600" dist="101600" dir="2700000" algn="tl" rotWithShape="0">
              <a:srgbClr val="000000">
                <a:alpha val="4710"/>
              </a:srgbClr>
            </a:outerShdw>
          </a:effectLst>
        </p:spPr>
        <p:txBody>
          <a:bodyPr spcFirstLastPara="1" wrap="square" lIns="50800" tIns="50800" rIns="50800" bIns="50800" anchor="ctr" anchorCtr="0">
            <a:noAutofit/>
          </a:bodyPr>
          <a:lstStyle/>
          <a:p>
            <a:pPr marL="0" lvl="0" indent="0" algn="ctr" rtl="0">
              <a:spcBef>
                <a:spcPts val="0"/>
              </a:spcBef>
              <a:spcAft>
                <a:spcPts val="0"/>
              </a:spcAft>
              <a:buNone/>
            </a:pPr>
            <a:r>
              <a:rPr lang="en-US" sz="7200" dirty="0">
                <a:solidFill>
                  <a:schemeClr val="lt1"/>
                </a:solidFill>
                <a:latin typeface="Source Sans Pro" panose="020B0503030403020204" pitchFamily="34" charset="0"/>
                <a:ea typeface="Source Sans Pro" panose="020B0503030403020204" pitchFamily="34" charset="0"/>
                <a:cs typeface="Source Sans Pro"/>
                <a:sym typeface="Source Sans Pro"/>
              </a:rPr>
              <a:t>1</a:t>
            </a:r>
            <a:r>
              <a:rPr lang="en-US" sz="5800" baseline="30000" dirty="0">
                <a:solidFill>
                  <a:schemeClr val="lt1"/>
                </a:solidFill>
                <a:latin typeface="Source Sans Pro" panose="020B0503030403020204" pitchFamily="34" charset="0"/>
                <a:ea typeface="Source Sans Pro" panose="020B0503030403020204" pitchFamily="34" charset="0"/>
                <a:cs typeface="Source Sans Pro"/>
                <a:sym typeface="Source Sans Pro"/>
              </a:rPr>
              <a:t>st</a:t>
            </a:r>
            <a:endParaRPr sz="7200" dirty="0">
              <a:solidFill>
                <a:schemeClr val="lt1"/>
              </a:solidFill>
              <a:latin typeface="Calibri"/>
              <a:ea typeface="Calibri"/>
              <a:cs typeface="Calibri"/>
              <a:sym typeface="Calibri"/>
            </a:endParaRPr>
          </a:p>
        </p:txBody>
      </p:sp>
      <p:sp>
        <p:nvSpPr>
          <p:cNvPr id="783" name="Google Shape;783;p104"/>
          <p:cNvSpPr/>
          <p:nvPr/>
        </p:nvSpPr>
        <p:spPr>
          <a:xfrm>
            <a:off x="8119526" y="2747980"/>
            <a:ext cx="1371600" cy="1371600"/>
          </a:xfrm>
          <a:prstGeom prst="wedgeRoundRectCallout">
            <a:avLst>
              <a:gd name="adj1" fmla="val -20833"/>
              <a:gd name="adj2" fmla="val 62500"/>
              <a:gd name="adj3" fmla="val 0"/>
            </a:avLst>
          </a:prstGeom>
          <a:solidFill>
            <a:srgbClr val="427E93"/>
          </a:solidFill>
          <a:ln>
            <a:noFill/>
          </a:ln>
          <a:effectLst>
            <a:outerShdw blurRad="228600" dist="101600" dir="2700000" algn="tl" rotWithShape="0">
              <a:srgbClr val="000000">
                <a:alpha val="4710"/>
              </a:srgbClr>
            </a:outerShdw>
          </a:effectLst>
        </p:spPr>
        <p:txBody>
          <a:bodyPr spcFirstLastPara="1" wrap="square" lIns="50800" tIns="50800" rIns="50800" bIns="50800" anchor="ctr" anchorCtr="0">
            <a:noAutofit/>
          </a:bodyPr>
          <a:lstStyle/>
          <a:p>
            <a:pPr marL="0" lvl="0" indent="0" algn="ctr" rtl="0">
              <a:spcBef>
                <a:spcPts val="0"/>
              </a:spcBef>
              <a:spcAft>
                <a:spcPts val="0"/>
              </a:spcAft>
              <a:buNone/>
            </a:pPr>
            <a:r>
              <a:rPr lang="en-US" sz="7200" dirty="0">
                <a:solidFill>
                  <a:schemeClr val="lt1"/>
                </a:solidFill>
                <a:latin typeface="Source Sans Pro" panose="020B0503030403020204" pitchFamily="34" charset="0"/>
                <a:ea typeface="Source Sans Pro" panose="020B0503030403020204" pitchFamily="34" charset="0"/>
                <a:cs typeface="Source Sans Pro"/>
                <a:sym typeface="Source Sans Pro"/>
              </a:rPr>
              <a:t>6</a:t>
            </a:r>
            <a:r>
              <a:rPr lang="en-US" sz="5800" baseline="30000" dirty="0">
                <a:solidFill>
                  <a:schemeClr val="lt1"/>
                </a:solidFill>
                <a:latin typeface="Source Sans Pro" panose="020B0503030403020204" pitchFamily="34" charset="0"/>
                <a:ea typeface="Source Sans Pro" panose="020B0503030403020204" pitchFamily="34" charset="0"/>
                <a:cs typeface="Source Sans Pro"/>
                <a:sym typeface="Source Sans Pro"/>
              </a:rPr>
              <a:t>th</a:t>
            </a:r>
            <a:endParaRPr sz="7200" dirty="0">
              <a:solidFill>
                <a:schemeClr val="lt1"/>
              </a:solidFill>
              <a:latin typeface="Calibri"/>
              <a:ea typeface="Calibri"/>
              <a:cs typeface="Calibri"/>
              <a:sym typeface="Calibri"/>
            </a:endParaRPr>
          </a:p>
        </p:txBody>
      </p:sp>
      <p:sp>
        <p:nvSpPr>
          <p:cNvPr id="784" name="Google Shape;784;p104"/>
          <p:cNvSpPr/>
          <p:nvPr/>
        </p:nvSpPr>
        <p:spPr>
          <a:xfrm>
            <a:off x="9919928" y="2747980"/>
            <a:ext cx="1371600" cy="1371600"/>
          </a:xfrm>
          <a:prstGeom prst="wedgeRoundRectCallout">
            <a:avLst>
              <a:gd name="adj1" fmla="val -20833"/>
              <a:gd name="adj2" fmla="val 62500"/>
              <a:gd name="adj3" fmla="val 0"/>
            </a:avLst>
          </a:prstGeom>
          <a:solidFill>
            <a:srgbClr val="4156A1"/>
          </a:solidFill>
          <a:ln>
            <a:noFill/>
          </a:ln>
          <a:effectLst>
            <a:outerShdw blurRad="228600" dist="101600" dir="2700000" algn="tl" rotWithShape="0">
              <a:srgbClr val="000000">
                <a:alpha val="4710"/>
              </a:srgbClr>
            </a:outerShdw>
          </a:effectLst>
        </p:spPr>
        <p:txBody>
          <a:bodyPr spcFirstLastPara="1" wrap="square" lIns="50800" tIns="50800" rIns="50800" bIns="50800" anchor="ctr" anchorCtr="0">
            <a:noAutofit/>
          </a:bodyPr>
          <a:lstStyle/>
          <a:p>
            <a:pPr marL="0" lvl="0" indent="0" algn="ctr" rtl="0">
              <a:spcBef>
                <a:spcPts val="0"/>
              </a:spcBef>
              <a:spcAft>
                <a:spcPts val="0"/>
              </a:spcAft>
              <a:buNone/>
            </a:pPr>
            <a:r>
              <a:rPr lang="en-US" sz="7200" dirty="0">
                <a:solidFill>
                  <a:schemeClr val="lt1"/>
                </a:solidFill>
                <a:latin typeface="Source Sans Pro" panose="020B0503030403020204" pitchFamily="34" charset="0"/>
                <a:ea typeface="Source Sans Pro" panose="020B0503030403020204" pitchFamily="34" charset="0"/>
                <a:cs typeface="Source Sans Pro"/>
                <a:sym typeface="Source Sans Pro"/>
              </a:rPr>
              <a:t>5</a:t>
            </a:r>
            <a:r>
              <a:rPr lang="en-US" sz="5800" baseline="30000" dirty="0">
                <a:solidFill>
                  <a:schemeClr val="lt1"/>
                </a:solidFill>
                <a:latin typeface="Source Sans Pro" panose="020B0503030403020204" pitchFamily="34" charset="0"/>
                <a:ea typeface="Source Sans Pro" panose="020B0503030403020204" pitchFamily="34" charset="0"/>
                <a:cs typeface="Source Sans Pro"/>
                <a:sym typeface="Source Sans Pro"/>
              </a:rPr>
              <a:t>th</a:t>
            </a:r>
            <a:endParaRPr sz="7200" dirty="0">
              <a:solidFill>
                <a:schemeClr val="lt1"/>
              </a:solidFill>
              <a:latin typeface="Calibri"/>
              <a:ea typeface="Calibri"/>
              <a:cs typeface="Calibri"/>
              <a:sym typeface="Calibri"/>
            </a:endParaRPr>
          </a:p>
        </p:txBody>
      </p:sp>
      <p:sp>
        <p:nvSpPr>
          <p:cNvPr id="785" name="Google Shape;785;p104"/>
          <p:cNvSpPr txBox="1"/>
          <p:nvPr/>
        </p:nvSpPr>
        <p:spPr>
          <a:xfrm>
            <a:off x="762075" y="4396105"/>
            <a:ext cx="1683300" cy="599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Startups</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Launched</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p:txBody>
      </p:sp>
      <p:sp>
        <p:nvSpPr>
          <p:cNvPr id="786" name="Google Shape;786;p104"/>
          <p:cNvSpPr txBox="1"/>
          <p:nvPr/>
        </p:nvSpPr>
        <p:spPr>
          <a:xfrm>
            <a:off x="2562475" y="4430379"/>
            <a:ext cx="1683300" cy="536700"/>
          </a:xfrm>
          <a:prstGeom prst="rect">
            <a:avLst/>
          </a:prstGeom>
          <a:no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Active Licenses</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&amp; Options</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p:txBody>
      </p:sp>
      <p:sp>
        <p:nvSpPr>
          <p:cNvPr id="787" name="Google Shape;787;p104"/>
          <p:cNvSpPr txBox="1"/>
          <p:nvPr/>
        </p:nvSpPr>
        <p:spPr>
          <a:xfrm>
            <a:off x="7963680" y="4514601"/>
            <a:ext cx="1683300" cy="362400"/>
          </a:xfrm>
          <a:prstGeom prst="rect">
            <a:avLst/>
          </a:prstGeom>
          <a:no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Total </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Licenses</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p:txBody>
      </p:sp>
      <p:sp>
        <p:nvSpPr>
          <p:cNvPr id="788" name="Google Shape;788;p104"/>
          <p:cNvSpPr txBox="1"/>
          <p:nvPr/>
        </p:nvSpPr>
        <p:spPr>
          <a:xfrm>
            <a:off x="9764083" y="4517524"/>
            <a:ext cx="1683300" cy="362400"/>
          </a:xfrm>
          <a:prstGeom prst="rect">
            <a:avLst/>
          </a:prstGeom>
          <a:no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Research</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Expenditures</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p:txBody>
      </p:sp>
      <p:sp>
        <p:nvSpPr>
          <p:cNvPr id="789" name="Google Shape;789;p104"/>
          <p:cNvSpPr txBox="1"/>
          <p:nvPr/>
        </p:nvSpPr>
        <p:spPr>
          <a:xfrm>
            <a:off x="6163277" y="4517537"/>
            <a:ext cx="1683300" cy="362400"/>
          </a:xfrm>
          <a:prstGeom prst="rect">
            <a:avLst/>
          </a:prstGeom>
          <a:no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Total</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Options</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p:txBody>
      </p:sp>
      <p:sp>
        <p:nvSpPr>
          <p:cNvPr id="790" name="Google Shape;790;p104"/>
          <p:cNvSpPr txBox="1"/>
          <p:nvPr/>
        </p:nvSpPr>
        <p:spPr>
          <a:xfrm>
            <a:off x="4278130" y="4517534"/>
            <a:ext cx="1683300" cy="362400"/>
          </a:xfrm>
          <a:prstGeom prst="rect">
            <a:avLst/>
          </a:prstGeom>
          <a:no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Total</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lnSpc>
                <a:spcPct val="90000"/>
              </a:lnSpc>
              <a:spcBef>
                <a:spcPts val="0"/>
              </a:spcBef>
              <a:spcAft>
                <a:spcPts val="0"/>
              </a:spcAft>
              <a:buClr>
                <a:schemeClr val="dk2"/>
              </a:buClr>
              <a:buFont typeface="Arial"/>
              <a:buNone/>
            </a:pPr>
            <a:r>
              <a:rPr lang="en-US" sz="1800" dirty="0">
                <a:solidFill>
                  <a:schemeClr val="dk2"/>
                </a:solidFill>
                <a:latin typeface="Source Sans Pro" panose="020B0503030403020204" pitchFamily="34" charset="0"/>
                <a:ea typeface="Source Sans Pro" panose="020B0503030403020204" pitchFamily="34" charset="0"/>
                <a:cs typeface="Source Sans Pro"/>
                <a:sym typeface="Source Sans Pro"/>
              </a:rPr>
              <a:t>Disclosures</a:t>
            </a:r>
            <a:endParaRPr sz="1800" dirty="0">
              <a:solidFill>
                <a:schemeClr val="dk2"/>
              </a:solidFill>
              <a:latin typeface="Source Sans Pro" panose="020B0503030403020204" pitchFamily="34" charset="0"/>
              <a:ea typeface="Source Sans Pro" panose="020B0503030403020204" pitchFamily="34" charset="0"/>
              <a:cs typeface="Source Sans Pro"/>
              <a:sym typeface="Source Sans Pro"/>
            </a:endParaRPr>
          </a:p>
        </p:txBody>
      </p:sp>
      <p:pic>
        <p:nvPicPr>
          <p:cNvPr id="16" name="Picture 15" descr="A white and red poster with text and numbers&#10;&#10;Description automatically generated">
            <a:extLst>
              <a:ext uri="{FF2B5EF4-FFF2-40B4-BE49-F238E27FC236}">
                <a16:creationId xmlns:a16="http://schemas.microsoft.com/office/drawing/2014/main" id="{9549A368-9BC9-6FA3-3DFD-769A01ACC4DF}"/>
              </a:ext>
            </a:extLst>
          </p:cNvPr>
          <p:cNvPicPr>
            <a:picLocks noChangeAspect="1"/>
          </p:cNvPicPr>
          <p:nvPr/>
        </p:nvPicPr>
        <p:blipFill rotWithShape="1">
          <a:blip r:embed="rId3"/>
          <a:srcRect l="599" t="46494" r="1678"/>
          <a:stretch/>
        </p:blipFill>
        <p:spPr>
          <a:xfrm>
            <a:off x="0" y="2547233"/>
            <a:ext cx="12192001" cy="4308425"/>
          </a:xfrm>
          <a:prstGeom prst="rect">
            <a:avLst/>
          </a:prstGeom>
        </p:spPr>
      </p:pic>
      <p:sp>
        <p:nvSpPr>
          <p:cNvPr id="14" name="Rectangle 13">
            <a:extLst>
              <a:ext uri="{FF2B5EF4-FFF2-40B4-BE49-F238E27FC236}">
                <a16:creationId xmlns:a16="http://schemas.microsoft.com/office/drawing/2014/main" id="{3C269E79-8CB6-6AD8-5F42-E1641A676CD1}"/>
              </a:ext>
            </a:extLst>
          </p:cNvPr>
          <p:cNvSpPr/>
          <p:nvPr/>
        </p:nvSpPr>
        <p:spPr>
          <a:xfrm>
            <a:off x="1319540" y="2350026"/>
            <a:ext cx="3775792" cy="58520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77"/>
                                        </p:tgtEl>
                                        <p:attrNameLst>
                                          <p:attrName>style.visibility</p:attrName>
                                        </p:attrNameLst>
                                      </p:cBhvr>
                                      <p:to>
                                        <p:strVal val="visible"/>
                                      </p:to>
                                    </p:set>
                                    <p:anim calcmode="lin" valueType="num">
                                      <p:cBhvr additive="base">
                                        <p:cTn id="7" dur="500"/>
                                        <p:tgtEl>
                                          <p:spTgt spid="77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78"/>
                                        </p:tgtEl>
                                        <p:attrNameLst>
                                          <p:attrName>style.visibility</p:attrName>
                                        </p:attrNameLst>
                                      </p:cBhvr>
                                      <p:to>
                                        <p:strVal val="visible"/>
                                      </p:to>
                                    </p:set>
                                    <p:anim calcmode="lin" valueType="num">
                                      <p:cBhvr additive="base">
                                        <p:cTn id="10" dur="500"/>
                                        <p:tgtEl>
                                          <p:spTgt spid="778"/>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779"/>
                                        </p:tgtEl>
                                        <p:attrNameLst>
                                          <p:attrName>style.visibility</p:attrName>
                                        </p:attrNameLst>
                                      </p:cBhvr>
                                      <p:to>
                                        <p:strVal val="visible"/>
                                      </p:to>
                                    </p:set>
                                    <p:anim calcmode="lin" valueType="num">
                                      <p:cBhvr additive="base">
                                        <p:cTn id="14" dur="500"/>
                                        <p:tgtEl>
                                          <p:spTgt spid="779"/>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780"/>
                                        </p:tgtEl>
                                        <p:attrNameLst>
                                          <p:attrName>style.visibility</p:attrName>
                                        </p:attrNameLst>
                                      </p:cBhvr>
                                      <p:to>
                                        <p:strVal val="visible"/>
                                      </p:to>
                                    </p:set>
                                    <p:anim calcmode="lin" valueType="num">
                                      <p:cBhvr additive="base">
                                        <p:cTn id="21" dur="500"/>
                                        <p:tgtEl>
                                          <p:spTgt spid="780"/>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786"/>
                                        </p:tgtEl>
                                        <p:attrNameLst>
                                          <p:attrName>style.visibility</p:attrName>
                                        </p:attrNameLst>
                                      </p:cBhvr>
                                      <p:to>
                                        <p:strVal val="visible"/>
                                      </p:to>
                                    </p:set>
                                    <p:animEffect transition="in" filter="fade">
                                      <p:cBhvr>
                                        <p:cTn id="24" dur="1000"/>
                                        <p:tgtEl>
                                          <p:spTgt spid="786"/>
                                        </p:tgtEl>
                                      </p:cBhvr>
                                    </p:animEffect>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781"/>
                                        </p:tgtEl>
                                        <p:attrNameLst>
                                          <p:attrName>style.visibility</p:attrName>
                                        </p:attrNameLst>
                                      </p:cBhvr>
                                      <p:to>
                                        <p:strVal val="visible"/>
                                      </p:to>
                                    </p:set>
                                    <p:anim calcmode="lin" valueType="num">
                                      <p:cBhvr additive="base">
                                        <p:cTn id="28" dur="500"/>
                                        <p:tgtEl>
                                          <p:spTgt spid="781"/>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790"/>
                                        </p:tgtEl>
                                        <p:attrNameLst>
                                          <p:attrName>style.visibility</p:attrName>
                                        </p:attrNameLst>
                                      </p:cBhvr>
                                      <p:to>
                                        <p:strVal val="visible"/>
                                      </p:to>
                                    </p:set>
                                    <p:animEffect transition="in" filter="fade">
                                      <p:cBhvr>
                                        <p:cTn id="31" dur="1000"/>
                                        <p:tgtEl>
                                          <p:spTgt spid="790"/>
                                        </p:tgtEl>
                                      </p:cBhvr>
                                    </p:animEffect>
                                  </p:childTnLst>
                                </p:cTn>
                              </p:par>
                            </p:childTnLst>
                          </p:cTn>
                        </p:par>
                        <p:par>
                          <p:cTn id="32" fill="hold">
                            <p:stCondLst>
                              <p:cond delay="3500"/>
                            </p:stCondLst>
                            <p:childTnLst>
                              <p:par>
                                <p:cTn id="33" presetID="2" presetClass="entr" presetSubtype="1" fill="hold" nodeType="afterEffect">
                                  <p:stCondLst>
                                    <p:cond delay="0"/>
                                  </p:stCondLst>
                                  <p:childTnLst>
                                    <p:set>
                                      <p:cBhvr>
                                        <p:cTn id="34" dur="1" fill="hold">
                                          <p:stCondLst>
                                            <p:cond delay="0"/>
                                          </p:stCondLst>
                                        </p:cTn>
                                        <p:tgtEl>
                                          <p:spTgt spid="782"/>
                                        </p:tgtEl>
                                        <p:attrNameLst>
                                          <p:attrName>style.visibility</p:attrName>
                                        </p:attrNameLst>
                                      </p:cBhvr>
                                      <p:to>
                                        <p:strVal val="visible"/>
                                      </p:to>
                                    </p:set>
                                    <p:anim calcmode="lin" valueType="num">
                                      <p:cBhvr additive="base">
                                        <p:cTn id="35" dur="500"/>
                                        <p:tgtEl>
                                          <p:spTgt spid="782"/>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789"/>
                                        </p:tgtEl>
                                        <p:attrNameLst>
                                          <p:attrName>style.visibility</p:attrName>
                                        </p:attrNameLst>
                                      </p:cBhvr>
                                      <p:to>
                                        <p:strVal val="visible"/>
                                      </p:to>
                                    </p:set>
                                    <p:animEffect transition="in" filter="fade">
                                      <p:cBhvr>
                                        <p:cTn id="38" dur="1000"/>
                                        <p:tgtEl>
                                          <p:spTgt spid="789"/>
                                        </p:tgtEl>
                                      </p:cBhvr>
                                    </p:animEffect>
                                  </p:childTnLst>
                                </p:cTn>
                              </p:par>
                            </p:childTnLst>
                          </p:cTn>
                        </p:par>
                        <p:par>
                          <p:cTn id="39" fill="hold">
                            <p:stCondLst>
                              <p:cond delay="4500"/>
                            </p:stCondLst>
                            <p:childTnLst>
                              <p:par>
                                <p:cTn id="40" presetID="2" presetClass="entr" presetSubtype="1" fill="hold" nodeType="afterEffect">
                                  <p:stCondLst>
                                    <p:cond delay="0"/>
                                  </p:stCondLst>
                                  <p:childTnLst>
                                    <p:set>
                                      <p:cBhvr>
                                        <p:cTn id="41" dur="1" fill="hold">
                                          <p:stCondLst>
                                            <p:cond delay="0"/>
                                          </p:stCondLst>
                                        </p:cTn>
                                        <p:tgtEl>
                                          <p:spTgt spid="783"/>
                                        </p:tgtEl>
                                        <p:attrNameLst>
                                          <p:attrName>style.visibility</p:attrName>
                                        </p:attrNameLst>
                                      </p:cBhvr>
                                      <p:to>
                                        <p:strVal val="visible"/>
                                      </p:to>
                                    </p:set>
                                    <p:anim calcmode="lin" valueType="num">
                                      <p:cBhvr additive="base">
                                        <p:cTn id="42" dur="500"/>
                                        <p:tgtEl>
                                          <p:spTgt spid="783"/>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787"/>
                                        </p:tgtEl>
                                        <p:attrNameLst>
                                          <p:attrName>style.visibility</p:attrName>
                                        </p:attrNameLst>
                                      </p:cBhvr>
                                      <p:to>
                                        <p:strVal val="visible"/>
                                      </p:to>
                                    </p:set>
                                    <p:animEffect transition="in" filter="fade">
                                      <p:cBhvr>
                                        <p:cTn id="45" dur="1000"/>
                                        <p:tgtEl>
                                          <p:spTgt spid="787"/>
                                        </p:tgtEl>
                                      </p:cBhvr>
                                    </p:animEffect>
                                  </p:childTnLst>
                                </p:cTn>
                              </p:par>
                            </p:childTnLst>
                          </p:cTn>
                        </p:par>
                        <p:par>
                          <p:cTn id="46" fill="hold">
                            <p:stCondLst>
                              <p:cond delay="5500"/>
                            </p:stCondLst>
                            <p:childTnLst>
                              <p:par>
                                <p:cTn id="47" presetID="2" presetClass="entr" presetSubtype="1" fill="hold" nodeType="afterEffect">
                                  <p:stCondLst>
                                    <p:cond delay="0"/>
                                  </p:stCondLst>
                                  <p:childTnLst>
                                    <p:set>
                                      <p:cBhvr>
                                        <p:cTn id="48" dur="1" fill="hold">
                                          <p:stCondLst>
                                            <p:cond delay="0"/>
                                          </p:stCondLst>
                                        </p:cTn>
                                        <p:tgtEl>
                                          <p:spTgt spid="784"/>
                                        </p:tgtEl>
                                        <p:attrNameLst>
                                          <p:attrName>style.visibility</p:attrName>
                                        </p:attrNameLst>
                                      </p:cBhvr>
                                      <p:to>
                                        <p:strVal val="visible"/>
                                      </p:to>
                                    </p:set>
                                    <p:anim calcmode="lin" valueType="num">
                                      <p:cBhvr additive="base">
                                        <p:cTn id="49" dur="500"/>
                                        <p:tgtEl>
                                          <p:spTgt spid="784"/>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788"/>
                                        </p:tgtEl>
                                        <p:attrNameLst>
                                          <p:attrName>style.visibility</p:attrName>
                                        </p:attrNameLst>
                                      </p:cBhvr>
                                      <p:to>
                                        <p:strVal val="visible"/>
                                      </p:to>
                                    </p:set>
                                    <p:animEffect transition="in" filter="fade">
                                      <p:cBhvr>
                                        <p:cTn id="52" dur="10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5"/>
          <p:cNvSpPr/>
          <p:nvPr/>
        </p:nvSpPr>
        <p:spPr>
          <a:xfrm>
            <a:off x="617950" y="1919425"/>
            <a:ext cx="10972500" cy="1634400"/>
          </a:xfrm>
          <a:prstGeom prst="rect">
            <a:avLst/>
          </a:prstGeom>
          <a:solidFill>
            <a:srgbClr val="022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5"/>
          <p:cNvSpPr txBox="1">
            <a:spLocks noGrp="1"/>
          </p:cNvSpPr>
          <p:nvPr>
            <p:ph type="title"/>
          </p:nvPr>
        </p:nvSpPr>
        <p:spPr>
          <a:xfrm>
            <a:off x="555750" y="184825"/>
            <a:ext cx="4088400" cy="165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Source Sans Pro"/>
                <a:ea typeface="Source Sans Pro"/>
                <a:cs typeface="Source Sans Pro"/>
                <a:sym typeface="Source Sans Pro"/>
              </a:rPr>
              <a:t>Bill Spruill</a:t>
            </a:r>
            <a:endParaRPr dirty="0">
              <a:latin typeface="Source Sans Pro"/>
              <a:ea typeface="Source Sans Pro"/>
              <a:cs typeface="Source Sans Pro"/>
              <a:sym typeface="Source Sans Pro"/>
            </a:endParaRPr>
          </a:p>
        </p:txBody>
      </p:sp>
      <p:pic>
        <p:nvPicPr>
          <p:cNvPr id="798" name="Google Shape;798;p105"/>
          <p:cNvPicPr preferRelativeResize="0"/>
          <p:nvPr/>
        </p:nvPicPr>
        <p:blipFill>
          <a:blip r:embed="rId3">
            <a:alphaModFix/>
          </a:blip>
          <a:stretch>
            <a:fillRect/>
          </a:stretch>
        </p:blipFill>
        <p:spPr>
          <a:xfrm>
            <a:off x="2036326" y="2036888"/>
            <a:ext cx="8119342" cy="1399475"/>
          </a:xfrm>
          <a:prstGeom prst="rect">
            <a:avLst/>
          </a:prstGeom>
          <a:noFill/>
          <a:ln>
            <a:noFill/>
          </a:ln>
        </p:spPr>
      </p:pic>
      <p:pic>
        <p:nvPicPr>
          <p:cNvPr id="799" name="Google Shape;799;p105"/>
          <p:cNvPicPr preferRelativeResize="0"/>
          <p:nvPr/>
        </p:nvPicPr>
        <p:blipFill>
          <a:blip r:embed="rId4">
            <a:alphaModFix/>
          </a:blip>
          <a:stretch>
            <a:fillRect/>
          </a:stretch>
        </p:blipFill>
        <p:spPr>
          <a:xfrm>
            <a:off x="601500" y="3911250"/>
            <a:ext cx="5693417" cy="2463100"/>
          </a:xfrm>
          <a:prstGeom prst="rect">
            <a:avLst/>
          </a:prstGeom>
          <a:noFill/>
          <a:ln>
            <a:noFill/>
          </a:ln>
        </p:spPr>
      </p:pic>
      <p:pic>
        <p:nvPicPr>
          <p:cNvPr id="800" name="Google Shape;800;p105"/>
          <p:cNvPicPr preferRelativeResize="0"/>
          <p:nvPr/>
        </p:nvPicPr>
        <p:blipFill>
          <a:blip r:embed="rId5">
            <a:alphaModFix/>
          </a:blip>
          <a:stretch>
            <a:fillRect/>
          </a:stretch>
        </p:blipFill>
        <p:spPr>
          <a:xfrm>
            <a:off x="6664276" y="3911250"/>
            <a:ext cx="4926224" cy="2463099"/>
          </a:xfrm>
          <a:prstGeom prst="rect">
            <a:avLst/>
          </a:prstGeom>
          <a:noFill/>
          <a:ln>
            <a:noFill/>
          </a:ln>
        </p:spPr>
      </p:pic>
      <p:sp>
        <p:nvSpPr>
          <p:cNvPr id="801" name="Google Shape;801;p105"/>
          <p:cNvSpPr txBox="1"/>
          <p:nvPr/>
        </p:nvSpPr>
        <p:spPr>
          <a:xfrm>
            <a:off x="4658225" y="13646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121531"/>
                </a:solidFill>
                <a:highlight>
                  <a:srgbClr val="FFFFFF"/>
                </a:highlight>
              </a:rPr>
              <a:t>“national dominance by 2033.”</a:t>
            </a:r>
            <a:endParaRPr/>
          </a:p>
        </p:txBody>
      </p:sp>
      <p:pic>
        <p:nvPicPr>
          <p:cNvPr id="802" name="Google Shape;802;p105"/>
          <p:cNvPicPr preferRelativeResize="0"/>
          <p:nvPr/>
        </p:nvPicPr>
        <p:blipFill>
          <a:blip r:embed="rId6">
            <a:alphaModFix/>
          </a:blip>
          <a:stretch>
            <a:fillRect/>
          </a:stretch>
        </p:blipFill>
        <p:spPr>
          <a:xfrm>
            <a:off x="4496050" y="308075"/>
            <a:ext cx="7051076" cy="999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6"/>
          <p:cNvSpPr/>
          <p:nvPr/>
        </p:nvSpPr>
        <p:spPr>
          <a:xfrm>
            <a:off x="0" y="0"/>
            <a:ext cx="12192000" cy="3429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08" name="Google Shape;808;p106"/>
          <p:cNvPicPr preferRelativeResize="0">
            <a:picLocks noGrp="1"/>
          </p:cNvPicPr>
          <p:nvPr>
            <p:ph type="pic" idx="2"/>
          </p:nvPr>
        </p:nvPicPr>
        <p:blipFill rotWithShape="1">
          <a:blip r:embed="rId3">
            <a:alphaModFix/>
          </a:blip>
          <a:srcRect l="258" r="268"/>
          <a:stretch/>
        </p:blipFill>
        <p:spPr>
          <a:xfrm>
            <a:off x="598500" y="0"/>
            <a:ext cx="11006100" cy="6223500"/>
          </a:xfrm>
          <a:prstGeom prst="rect">
            <a:avLst/>
          </a:prstGeom>
          <a:solidFill>
            <a:srgbClr val="F7F7F7"/>
          </a:solidFill>
          <a:ln>
            <a:noFill/>
          </a:ln>
        </p:spPr>
      </p:pic>
      <p:sp>
        <p:nvSpPr>
          <p:cNvPr id="809" name="Google Shape;809;p106"/>
          <p:cNvSpPr/>
          <p:nvPr/>
        </p:nvSpPr>
        <p:spPr>
          <a:xfrm>
            <a:off x="1364550" y="762900"/>
            <a:ext cx="9474000" cy="4697700"/>
          </a:xfrm>
          <a:prstGeom prst="rect">
            <a:avLst/>
          </a:prstGeom>
          <a:noFill/>
          <a:ln w="762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106"/>
          <p:cNvSpPr txBox="1"/>
          <p:nvPr/>
        </p:nvSpPr>
        <p:spPr>
          <a:xfrm>
            <a:off x="1687025" y="1112075"/>
            <a:ext cx="8817900" cy="3218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1800" b="1">
                <a:solidFill>
                  <a:schemeClr val="lt1"/>
                </a:solidFill>
                <a:latin typeface="Source Sans Pro"/>
                <a:ea typeface="Source Sans Pro"/>
                <a:cs typeface="Source Sans Pro"/>
                <a:sym typeface="Source Sans Pro"/>
              </a:rPr>
              <a:t>"When thinking about the Research Triangle of North Carolina from an international perspective, CED is my selfish personal heartbeat. This small group of connected experts (since 1984) are united around a shared drive. We like to create - in order to solve problems, we enjoy throwing ourselves at the hardest challenges, even if it feels “like eating glass and staring into the abyss”- Elon [at times]. Let’s grow the next generation of companies that will solve the world’s grandest challenges. I'm blessed and honored to be asked to serve. Let’s get to work!</a:t>
            </a:r>
            <a:endParaRPr sz="1800" b="1">
              <a:solidFill>
                <a:schemeClr val="lt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1800" b="1">
              <a:solidFill>
                <a:schemeClr val="lt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US" sz="1800" b="1">
                <a:solidFill>
                  <a:schemeClr val="lt1"/>
                </a:solidFill>
                <a:latin typeface="Source Sans Pro"/>
                <a:ea typeface="Source Sans Pro"/>
                <a:cs typeface="Source Sans Pro"/>
                <a:sym typeface="Source Sans Pro"/>
              </a:rPr>
              <a:t>Go Pack! Go WIN!"</a:t>
            </a:r>
            <a:endParaRPr sz="1800" b="1">
              <a:solidFill>
                <a:schemeClr val="lt1"/>
              </a:solidFill>
              <a:latin typeface="Source Sans Pro"/>
              <a:ea typeface="Source Sans Pro"/>
              <a:cs typeface="Source Sans Pro"/>
              <a:sym typeface="Source Sans Pro"/>
            </a:endParaRPr>
          </a:p>
        </p:txBody>
      </p:sp>
      <p:sp>
        <p:nvSpPr>
          <p:cNvPr id="811" name="Google Shape;811;p106"/>
          <p:cNvSpPr txBox="1"/>
          <p:nvPr/>
        </p:nvSpPr>
        <p:spPr>
          <a:xfrm>
            <a:off x="3847795" y="4330169"/>
            <a:ext cx="45075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lt1"/>
                </a:solidFill>
                <a:latin typeface="Source Sans Pro"/>
                <a:ea typeface="Source Sans Pro"/>
                <a:cs typeface="Source Sans Pro"/>
                <a:sym typeface="Source Sans Pro"/>
              </a:rPr>
              <a:t>Wade Fulghum, NC State</a:t>
            </a:r>
            <a:endParaRPr sz="1500" b="1">
              <a:solidFill>
                <a:schemeClr val="lt1"/>
              </a:solidFill>
              <a:latin typeface="Source Sans Pro"/>
              <a:ea typeface="Source Sans Pro"/>
              <a:cs typeface="Source Sans Pro"/>
              <a:sym typeface="Source Sans Pro"/>
            </a:endParaRPr>
          </a:p>
          <a:p>
            <a:pPr marL="0" marR="0" lvl="0" indent="0" algn="ctr" rtl="0">
              <a:spcBef>
                <a:spcPts val="0"/>
              </a:spcBef>
              <a:spcAft>
                <a:spcPts val="0"/>
              </a:spcAft>
              <a:buNone/>
            </a:pPr>
            <a:r>
              <a:rPr lang="en-US">
                <a:solidFill>
                  <a:schemeClr val="lt1"/>
                </a:solidFill>
                <a:latin typeface="Source Sans Pro"/>
                <a:ea typeface="Source Sans Pro"/>
                <a:cs typeface="Source Sans Pro"/>
                <a:sym typeface="Source Sans Pro"/>
              </a:rPr>
              <a:t>AVC Research Commercialization</a:t>
            </a:r>
            <a:endParaRPr>
              <a:solidFill>
                <a:schemeClr val="lt1"/>
              </a:solidFill>
              <a:latin typeface="Source Sans Pro"/>
              <a:ea typeface="Source Sans Pro"/>
              <a:cs typeface="Source Sans Pro"/>
              <a:sym typeface="Source Sans Pro"/>
            </a:endParaRPr>
          </a:p>
          <a:p>
            <a:pPr marL="0" marR="0" lvl="0" indent="0" algn="ctr" rtl="0">
              <a:spcBef>
                <a:spcPts val="0"/>
              </a:spcBef>
              <a:spcAft>
                <a:spcPts val="0"/>
              </a:spcAft>
              <a:buNone/>
            </a:pPr>
            <a:r>
              <a:rPr lang="en-US">
                <a:solidFill>
                  <a:schemeClr val="lt1"/>
                </a:solidFill>
                <a:latin typeface="Source Sans Pro"/>
                <a:ea typeface="Source Sans Pro"/>
                <a:cs typeface="Source Sans Pro"/>
                <a:sym typeface="Source Sans Pro"/>
              </a:rPr>
              <a:t>Managing Director, Wolfpack Investor Network (WIN)</a:t>
            </a:r>
            <a:endParaRPr>
              <a:solidFill>
                <a:schemeClr val="lt1"/>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07"/>
                                        </p:tgtEl>
                                        <p:attrNameLst>
                                          <p:attrName>style.visibility</p:attrName>
                                        </p:attrNameLst>
                                      </p:cBhvr>
                                      <p:to>
                                        <p:strVal val="visible"/>
                                      </p:to>
                                    </p:set>
                                    <p:anim calcmode="lin" valueType="num">
                                      <p:cBhvr additive="base">
                                        <p:cTn id="7" dur="500"/>
                                        <p:tgtEl>
                                          <p:spTgt spid="80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808"/>
                                        </p:tgtEl>
                                        <p:attrNameLst>
                                          <p:attrName>style.visibility</p:attrName>
                                        </p:attrNameLst>
                                      </p:cBhvr>
                                      <p:to>
                                        <p:strVal val="visible"/>
                                      </p:to>
                                    </p:set>
                                    <p:anim calcmode="lin" valueType="num">
                                      <p:cBhvr additive="base">
                                        <p:cTn id="11" dur="500"/>
                                        <p:tgtEl>
                                          <p:spTgt spid="808"/>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09"/>
                                        </p:tgtEl>
                                        <p:attrNameLst>
                                          <p:attrName>style.visibility</p:attrName>
                                        </p:attrNameLst>
                                      </p:cBhvr>
                                      <p:to>
                                        <p:strVal val="visible"/>
                                      </p:to>
                                    </p:set>
                                    <p:animEffect transition="in" filter="fade">
                                      <p:cBhvr>
                                        <p:cTn id="15" dur="500"/>
                                        <p:tgtEl>
                                          <p:spTgt spid="809"/>
                                        </p:tgtEl>
                                      </p:cBhvr>
                                    </p:animEffect>
                                  </p:childTnLst>
                                </p:cTn>
                              </p:par>
                              <p:par>
                                <p:cTn id="16" presetID="10" presetClass="entr" presetSubtype="0" fill="hold" nodeType="withEffect">
                                  <p:stCondLst>
                                    <p:cond delay="0"/>
                                  </p:stCondLst>
                                  <p:childTnLst>
                                    <p:set>
                                      <p:cBhvr>
                                        <p:cTn id="17" dur="1" fill="hold">
                                          <p:stCondLst>
                                            <p:cond delay="0"/>
                                          </p:stCondLst>
                                        </p:cTn>
                                        <p:tgtEl>
                                          <p:spTgt spid="811"/>
                                        </p:tgtEl>
                                        <p:attrNameLst>
                                          <p:attrName>style.visibility</p:attrName>
                                        </p:attrNameLst>
                                      </p:cBhvr>
                                      <p:to>
                                        <p:strVal val="visible"/>
                                      </p:to>
                                    </p:set>
                                    <p:animEffect transition="in" filter="fade">
                                      <p:cBhvr>
                                        <p:cTn id="18" dur="500"/>
                                        <p:tgtEl>
                                          <p:spTgt spid="811"/>
                                        </p:tgtEl>
                                      </p:cBhvr>
                                    </p:animEffect>
                                  </p:childTnLst>
                                </p:cTn>
                              </p:par>
                              <p:par>
                                <p:cTn id="19" presetID="10" presetClass="entr" presetSubtype="0" fill="hold" nodeType="withEffect">
                                  <p:stCondLst>
                                    <p:cond delay="0"/>
                                  </p:stCondLst>
                                  <p:childTnLst>
                                    <p:set>
                                      <p:cBhvr>
                                        <p:cTn id="20" dur="1" fill="hold">
                                          <p:stCondLst>
                                            <p:cond delay="0"/>
                                          </p:stCondLst>
                                        </p:cTn>
                                        <p:tgtEl>
                                          <p:spTgt spid="810"/>
                                        </p:tgtEl>
                                        <p:attrNameLst>
                                          <p:attrName>style.visibility</p:attrName>
                                        </p:attrNameLst>
                                      </p:cBhvr>
                                      <p:to>
                                        <p:strVal val="visible"/>
                                      </p:to>
                                    </p:set>
                                    <p:animEffect transition="in" filter="fade">
                                      <p:cBhvr>
                                        <p:cTn id="21" dur="5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8"/>
          <p:cNvSpPr txBox="1"/>
          <p:nvPr/>
        </p:nvSpPr>
        <p:spPr>
          <a:xfrm>
            <a:off x="1073400" y="4255775"/>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434343"/>
                </a:solidFill>
                <a:latin typeface="Source Sans Pro"/>
                <a:ea typeface="Source Sans Pro"/>
                <a:cs typeface="Source Sans Pro"/>
                <a:sym typeface="Source Sans Pro"/>
              </a:rPr>
              <a:t>Imagine Optix</a:t>
            </a:r>
            <a:endParaRPr sz="2600">
              <a:solidFill>
                <a:srgbClr val="434343"/>
              </a:solidFill>
            </a:endParaRPr>
          </a:p>
        </p:txBody>
      </p:sp>
      <p:sp>
        <p:nvSpPr>
          <p:cNvPr id="835" name="Google Shape;835;p108"/>
          <p:cNvSpPr txBox="1"/>
          <p:nvPr/>
        </p:nvSpPr>
        <p:spPr>
          <a:xfrm>
            <a:off x="502338" y="624313"/>
            <a:ext cx="9371400" cy="97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750" b="1">
                <a:solidFill>
                  <a:srgbClr val="434343"/>
                </a:solidFill>
                <a:latin typeface="Source Sans Pro"/>
                <a:ea typeface="Source Sans Pro"/>
                <a:cs typeface="Source Sans Pro"/>
                <a:sym typeface="Source Sans Pro"/>
              </a:rPr>
              <a:t>Startups on the Rise</a:t>
            </a:r>
            <a:endParaRPr>
              <a:solidFill>
                <a:srgbClr val="434343"/>
              </a:solidFill>
            </a:endParaRPr>
          </a:p>
        </p:txBody>
      </p:sp>
      <p:sp>
        <p:nvSpPr>
          <p:cNvPr id="836" name="Google Shape;836;p108"/>
          <p:cNvSpPr txBox="1"/>
          <p:nvPr/>
        </p:nvSpPr>
        <p:spPr>
          <a:xfrm>
            <a:off x="4569063" y="4255775"/>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434343"/>
                </a:solidFill>
                <a:latin typeface="Source Sans Pro"/>
                <a:ea typeface="Source Sans Pro"/>
                <a:cs typeface="Source Sans Pro"/>
                <a:sym typeface="Source Sans Pro"/>
              </a:rPr>
              <a:t>Locus Biosciences</a:t>
            </a:r>
            <a:endParaRPr sz="2600">
              <a:solidFill>
                <a:srgbClr val="434343"/>
              </a:solidFill>
            </a:endParaRPr>
          </a:p>
        </p:txBody>
      </p:sp>
      <p:sp>
        <p:nvSpPr>
          <p:cNvPr id="837" name="Google Shape;837;p108"/>
          <p:cNvSpPr txBox="1"/>
          <p:nvPr/>
        </p:nvSpPr>
        <p:spPr>
          <a:xfrm>
            <a:off x="7968925" y="4255775"/>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434343"/>
                </a:solidFill>
                <a:latin typeface="Source Sans Pro"/>
                <a:ea typeface="Source Sans Pro"/>
                <a:cs typeface="Source Sans Pro"/>
                <a:sym typeface="Source Sans Pro"/>
              </a:rPr>
              <a:t>TreeCo</a:t>
            </a:r>
            <a:endParaRPr sz="2600">
              <a:solidFill>
                <a:srgbClr val="434343"/>
              </a:solidFill>
            </a:endParaRPr>
          </a:p>
        </p:txBody>
      </p:sp>
      <p:cxnSp>
        <p:nvCxnSpPr>
          <p:cNvPr id="838" name="Google Shape;838;p108"/>
          <p:cNvCxnSpPr/>
          <p:nvPr/>
        </p:nvCxnSpPr>
        <p:spPr>
          <a:xfrm>
            <a:off x="914775" y="3984150"/>
            <a:ext cx="10257600" cy="0"/>
          </a:xfrm>
          <a:prstGeom prst="straightConnector1">
            <a:avLst/>
          </a:prstGeom>
          <a:noFill/>
          <a:ln w="38100" cap="flat" cmpd="sng">
            <a:solidFill>
              <a:srgbClr val="D8D8D8"/>
            </a:solidFill>
            <a:prstDash val="dot"/>
            <a:round/>
            <a:headEnd type="none" w="med" len="med"/>
            <a:tailEnd type="none" w="med" len="med"/>
          </a:ln>
        </p:spPr>
      </p:cxnSp>
      <p:pic>
        <p:nvPicPr>
          <p:cNvPr id="839" name="Google Shape;839;p108"/>
          <p:cNvPicPr preferRelativeResize="0"/>
          <p:nvPr/>
        </p:nvPicPr>
        <p:blipFill>
          <a:blip r:embed="rId3">
            <a:alphaModFix/>
          </a:blip>
          <a:stretch>
            <a:fillRect/>
          </a:stretch>
        </p:blipFill>
        <p:spPr>
          <a:xfrm>
            <a:off x="1110513" y="2602020"/>
            <a:ext cx="2939275" cy="531475"/>
          </a:xfrm>
          <a:prstGeom prst="rect">
            <a:avLst/>
          </a:prstGeom>
          <a:noFill/>
          <a:ln>
            <a:noFill/>
          </a:ln>
        </p:spPr>
      </p:pic>
      <p:pic>
        <p:nvPicPr>
          <p:cNvPr id="840" name="Google Shape;840;p108"/>
          <p:cNvPicPr preferRelativeResize="0"/>
          <p:nvPr/>
        </p:nvPicPr>
        <p:blipFill>
          <a:blip r:embed="rId4">
            <a:alphaModFix/>
          </a:blip>
          <a:stretch>
            <a:fillRect/>
          </a:stretch>
        </p:blipFill>
        <p:spPr>
          <a:xfrm>
            <a:off x="4672371" y="2156862"/>
            <a:ext cx="2711101" cy="1421799"/>
          </a:xfrm>
          <a:prstGeom prst="rect">
            <a:avLst/>
          </a:prstGeom>
          <a:noFill/>
          <a:ln>
            <a:noFill/>
          </a:ln>
        </p:spPr>
      </p:pic>
      <p:pic>
        <p:nvPicPr>
          <p:cNvPr id="841" name="Google Shape;841;p108"/>
          <p:cNvPicPr preferRelativeResize="0"/>
          <p:nvPr/>
        </p:nvPicPr>
        <p:blipFill>
          <a:blip r:embed="rId5">
            <a:alphaModFix/>
          </a:blip>
          <a:stretch>
            <a:fillRect/>
          </a:stretch>
        </p:blipFill>
        <p:spPr>
          <a:xfrm>
            <a:off x="7968925" y="2346093"/>
            <a:ext cx="3013499" cy="890233"/>
          </a:xfrm>
          <a:prstGeom prst="rect">
            <a:avLst/>
          </a:prstGeom>
          <a:noFill/>
          <a:ln>
            <a:noFill/>
          </a:ln>
        </p:spPr>
      </p:pic>
      <p:sp>
        <p:nvSpPr>
          <p:cNvPr id="842" name="Google Shape;842;p108"/>
          <p:cNvSpPr txBox="1"/>
          <p:nvPr/>
        </p:nvSpPr>
        <p:spPr>
          <a:xfrm>
            <a:off x="1224613" y="4910675"/>
            <a:ext cx="2711100" cy="846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1200"/>
              </a:spcAft>
              <a:buNone/>
            </a:pPr>
            <a:r>
              <a:rPr lang="en-US" sz="2000">
                <a:solidFill>
                  <a:srgbClr val="434343"/>
                </a:solidFill>
                <a:latin typeface="Source Sans Pro"/>
                <a:ea typeface="Source Sans Pro"/>
                <a:cs typeface="Source Sans Pro"/>
                <a:sym typeface="Source Sans Pro"/>
              </a:rPr>
              <a:t>Next-generation optics for VR &amp; AR</a:t>
            </a:r>
            <a:endParaRPr sz="1600">
              <a:solidFill>
                <a:srgbClr val="434343"/>
              </a:solidFill>
            </a:endParaRPr>
          </a:p>
        </p:txBody>
      </p:sp>
      <p:sp>
        <p:nvSpPr>
          <p:cNvPr id="843" name="Google Shape;843;p108"/>
          <p:cNvSpPr txBox="1"/>
          <p:nvPr/>
        </p:nvSpPr>
        <p:spPr>
          <a:xfrm>
            <a:off x="4558225" y="4910675"/>
            <a:ext cx="2939400" cy="846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1200"/>
              </a:spcAft>
              <a:buNone/>
            </a:pPr>
            <a:r>
              <a:rPr lang="en-US" sz="2000">
                <a:solidFill>
                  <a:srgbClr val="434343"/>
                </a:solidFill>
                <a:latin typeface="Source Sans Pro"/>
                <a:ea typeface="Source Sans Pro"/>
                <a:cs typeface="Source Sans Pro"/>
                <a:sym typeface="Source Sans Pro"/>
              </a:rPr>
              <a:t>Launching major CRISPR gene editing clinical trial</a:t>
            </a:r>
            <a:endParaRPr sz="1600">
              <a:solidFill>
                <a:srgbClr val="434343"/>
              </a:solidFill>
            </a:endParaRPr>
          </a:p>
        </p:txBody>
      </p:sp>
      <p:sp>
        <p:nvSpPr>
          <p:cNvPr id="844" name="Google Shape;844;p108"/>
          <p:cNvSpPr txBox="1"/>
          <p:nvPr/>
        </p:nvSpPr>
        <p:spPr>
          <a:xfrm>
            <a:off x="7892750" y="4910675"/>
            <a:ext cx="3329400" cy="846600"/>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spcBef>
                <a:spcPts val="0"/>
              </a:spcBef>
              <a:spcAft>
                <a:spcPts val="1200"/>
              </a:spcAft>
              <a:buNone/>
            </a:pPr>
            <a:r>
              <a:rPr lang="en-US" sz="2000">
                <a:solidFill>
                  <a:srgbClr val="434343"/>
                </a:solidFill>
                <a:latin typeface="Source Sans Pro"/>
                <a:ea typeface="Source Sans Pro"/>
                <a:cs typeface="Source Sans Pro"/>
                <a:sym typeface="Source Sans Pro"/>
              </a:rPr>
              <a:t>Revolutionizing tree breeding with CRISPR gene editing</a:t>
            </a:r>
            <a:endParaRPr sz="1600">
              <a:solidFill>
                <a:srgbClr val="434343"/>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35"/>
                                        </p:tgtEl>
                                        <p:attrNameLst>
                                          <p:attrName>style.visibility</p:attrName>
                                        </p:attrNameLst>
                                      </p:cBhvr>
                                      <p:to>
                                        <p:strVal val="visible"/>
                                      </p:to>
                                    </p:set>
                                    <p:anim calcmode="lin" valueType="num">
                                      <p:cBhvr additive="base">
                                        <p:cTn id="7" dur="500"/>
                                        <p:tgtEl>
                                          <p:spTgt spid="83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838"/>
                                        </p:tgtEl>
                                        <p:attrNameLst>
                                          <p:attrName>style.visibility</p:attrName>
                                        </p:attrNameLst>
                                      </p:cBhvr>
                                      <p:to>
                                        <p:strVal val="visible"/>
                                      </p:to>
                                    </p:set>
                                    <p:animEffect transition="in" filter="fade">
                                      <p:cBhvr>
                                        <p:cTn id="10" dur="800"/>
                                        <p:tgtEl>
                                          <p:spTgt spid="838"/>
                                        </p:tgtEl>
                                      </p:cBhvr>
                                    </p:animEffect>
                                  </p:childTnLst>
                                </p:cTn>
                              </p:par>
                            </p:childTnLst>
                          </p:cTn>
                        </p:par>
                        <p:par>
                          <p:cTn id="11" fill="hold">
                            <p:stCondLst>
                              <p:cond delay="800"/>
                            </p:stCondLst>
                            <p:childTnLst>
                              <p:par>
                                <p:cTn id="12" presetID="10" presetClass="entr" presetSubtype="0" fill="hold" nodeType="afterEffect">
                                  <p:stCondLst>
                                    <p:cond delay="0"/>
                                  </p:stCondLst>
                                  <p:childTnLst>
                                    <p:set>
                                      <p:cBhvr>
                                        <p:cTn id="13" dur="1" fill="hold">
                                          <p:stCondLst>
                                            <p:cond delay="0"/>
                                          </p:stCondLst>
                                        </p:cTn>
                                        <p:tgtEl>
                                          <p:spTgt spid="839"/>
                                        </p:tgtEl>
                                        <p:attrNameLst>
                                          <p:attrName>style.visibility</p:attrName>
                                        </p:attrNameLst>
                                      </p:cBhvr>
                                      <p:to>
                                        <p:strVal val="visible"/>
                                      </p:to>
                                    </p:set>
                                    <p:animEffect transition="in" filter="fade">
                                      <p:cBhvr>
                                        <p:cTn id="14" dur="500"/>
                                        <p:tgtEl>
                                          <p:spTgt spid="839"/>
                                        </p:tgtEl>
                                      </p:cBhvr>
                                    </p:animEffect>
                                  </p:childTnLst>
                                </p:cTn>
                              </p:par>
                              <p:par>
                                <p:cTn id="15" presetID="2" presetClass="entr" presetSubtype="4" fill="hold" nodeType="withEffect">
                                  <p:stCondLst>
                                    <p:cond delay="0"/>
                                  </p:stCondLst>
                                  <p:childTnLst>
                                    <p:set>
                                      <p:cBhvr>
                                        <p:cTn id="16" dur="1" fill="hold">
                                          <p:stCondLst>
                                            <p:cond delay="0"/>
                                          </p:stCondLst>
                                        </p:cTn>
                                        <p:tgtEl>
                                          <p:spTgt spid="834"/>
                                        </p:tgtEl>
                                        <p:attrNameLst>
                                          <p:attrName>style.visibility</p:attrName>
                                        </p:attrNameLst>
                                      </p:cBhvr>
                                      <p:to>
                                        <p:strVal val="visible"/>
                                      </p:to>
                                    </p:set>
                                    <p:anim calcmode="lin" valueType="num">
                                      <p:cBhvr additive="base">
                                        <p:cTn id="17" dur="500"/>
                                        <p:tgtEl>
                                          <p:spTgt spid="834"/>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42"/>
                                        </p:tgtEl>
                                        <p:attrNameLst>
                                          <p:attrName>style.visibility</p:attrName>
                                        </p:attrNameLst>
                                      </p:cBhvr>
                                      <p:to>
                                        <p:strVal val="visible"/>
                                      </p:to>
                                    </p:set>
                                    <p:anim calcmode="lin" valueType="num">
                                      <p:cBhvr additive="base">
                                        <p:cTn id="20" dur="500"/>
                                        <p:tgtEl>
                                          <p:spTgt spid="842"/>
                                        </p:tgtEl>
                                        <p:attrNameLst>
                                          <p:attrName>ppt_y</p:attrName>
                                        </p:attrNameLst>
                                      </p:cBhvr>
                                      <p:tavLst>
                                        <p:tav tm="0">
                                          <p:val>
                                            <p:strVal val="#ppt_y+1"/>
                                          </p:val>
                                        </p:tav>
                                        <p:tav tm="100000">
                                          <p:val>
                                            <p:strVal val="#ppt_y"/>
                                          </p:val>
                                        </p:tav>
                                      </p:tavLst>
                                    </p:anim>
                                  </p:childTnLst>
                                </p:cTn>
                              </p:par>
                            </p:childTnLst>
                          </p:cTn>
                        </p:par>
                        <p:par>
                          <p:cTn id="21" fill="hold">
                            <p:stCondLst>
                              <p:cond delay="1300"/>
                            </p:stCondLst>
                            <p:childTnLst>
                              <p:par>
                                <p:cTn id="22" presetID="10" presetClass="entr" presetSubtype="0" fill="hold" nodeType="afterEffect">
                                  <p:stCondLst>
                                    <p:cond delay="0"/>
                                  </p:stCondLst>
                                  <p:childTnLst>
                                    <p:set>
                                      <p:cBhvr>
                                        <p:cTn id="23" dur="1" fill="hold">
                                          <p:stCondLst>
                                            <p:cond delay="0"/>
                                          </p:stCondLst>
                                        </p:cTn>
                                        <p:tgtEl>
                                          <p:spTgt spid="840"/>
                                        </p:tgtEl>
                                        <p:attrNameLst>
                                          <p:attrName>style.visibility</p:attrName>
                                        </p:attrNameLst>
                                      </p:cBhvr>
                                      <p:to>
                                        <p:strVal val="visible"/>
                                      </p:to>
                                    </p:set>
                                    <p:animEffect transition="in" filter="fade">
                                      <p:cBhvr>
                                        <p:cTn id="24" dur="500"/>
                                        <p:tgtEl>
                                          <p:spTgt spid="840"/>
                                        </p:tgtEl>
                                      </p:cBhvr>
                                    </p:animEffect>
                                  </p:childTnLst>
                                </p:cTn>
                              </p:par>
                              <p:par>
                                <p:cTn id="25" presetID="2" presetClass="entr" presetSubtype="4" fill="hold" nodeType="withEffect">
                                  <p:stCondLst>
                                    <p:cond delay="0"/>
                                  </p:stCondLst>
                                  <p:childTnLst>
                                    <p:set>
                                      <p:cBhvr>
                                        <p:cTn id="26" dur="1" fill="hold">
                                          <p:stCondLst>
                                            <p:cond delay="0"/>
                                          </p:stCondLst>
                                        </p:cTn>
                                        <p:tgtEl>
                                          <p:spTgt spid="843"/>
                                        </p:tgtEl>
                                        <p:attrNameLst>
                                          <p:attrName>style.visibility</p:attrName>
                                        </p:attrNameLst>
                                      </p:cBhvr>
                                      <p:to>
                                        <p:strVal val="visible"/>
                                      </p:to>
                                    </p:set>
                                    <p:anim calcmode="lin" valueType="num">
                                      <p:cBhvr additive="base">
                                        <p:cTn id="27" dur="500"/>
                                        <p:tgtEl>
                                          <p:spTgt spid="84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36"/>
                                        </p:tgtEl>
                                        <p:attrNameLst>
                                          <p:attrName>style.visibility</p:attrName>
                                        </p:attrNameLst>
                                      </p:cBhvr>
                                      <p:to>
                                        <p:strVal val="visible"/>
                                      </p:to>
                                    </p:set>
                                    <p:anim calcmode="lin" valueType="num">
                                      <p:cBhvr additive="base">
                                        <p:cTn id="30" dur="500"/>
                                        <p:tgtEl>
                                          <p:spTgt spid="836"/>
                                        </p:tgtEl>
                                        <p:attrNameLst>
                                          <p:attrName>ppt_y</p:attrName>
                                        </p:attrNameLst>
                                      </p:cBhvr>
                                      <p:tavLst>
                                        <p:tav tm="0">
                                          <p:val>
                                            <p:strVal val="#ppt_y+1"/>
                                          </p:val>
                                        </p:tav>
                                        <p:tav tm="100000">
                                          <p:val>
                                            <p:strVal val="#ppt_y"/>
                                          </p:val>
                                        </p:tav>
                                      </p:tavLst>
                                    </p:anim>
                                  </p:childTnLst>
                                </p:cTn>
                              </p:par>
                            </p:childTnLst>
                          </p:cTn>
                        </p:par>
                        <p:par>
                          <p:cTn id="31" fill="hold">
                            <p:stCondLst>
                              <p:cond delay="1800"/>
                            </p:stCondLst>
                            <p:childTnLst>
                              <p:par>
                                <p:cTn id="32" presetID="10" presetClass="entr" presetSubtype="0" fill="hold" nodeType="afterEffect">
                                  <p:stCondLst>
                                    <p:cond delay="0"/>
                                  </p:stCondLst>
                                  <p:childTnLst>
                                    <p:set>
                                      <p:cBhvr>
                                        <p:cTn id="33" dur="1" fill="hold">
                                          <p:stCondLst>
                                            <p:cond delay="0"/>
                                          </p:stCondLst>
                                        </p:cTn>
                                        <p:tgtEl>
                                          <p:spTgt spid="841"/>
                                        </p:tgtEl>
                                        <p:attrNameLst>
                                          <p:attrName>style.visibility</p:attrName>
                                        </p:attrNameLst>
                                      </p:cBhvr>
                                      <p:to>
                                        <p:strVal val="visible"/>
                                      </p:to>
                                    </p:set>
                                    <p:animEffect transition="in" filter="fade">
                                      <p:cBhvr>
                                        <p:cTn id="34" dur="500"/>
                                        <p:tgtEl>
                                          <p:spTgt spid="841"/>
                                        </p:tgtEl>
                                      </p:cBhvr>
                                    </p:animEffect>
                                  </p:childTnLst>
                                </p:cTn>
                              </p:par>
                              <p:par>
                                <p:cTn id="35" presetID="2" presetClass="entr" presetSubtype="4" fill="hold" nodeType="withEffect">
                                  <p:stCondLst>
                                    <p:cond delay="0"/>
                                  </p:stCondLst>
                                  <p:childTnLst>
                                    <p:set>
                                      <p:cBhvr>
                                        <p:cTn id="36" dur="1" fill="hold">
                                          <p:stCondLst>
                                            <p:cond delay="0"/>
                                          </p:stCondLst>
                                        </p:cTn>
                                        <p:tgtEl>
                                          <p:spTgt spid="837"/>
                                        </p:tgtEl>
                                        <p:attrNameLst>
                                          <p:attrName>style.visibility</p:attrName>
                                        </p:attrNameLst>
                                      </p:cBhvr>
                                      <p:to>
                                        <p:strVal val="visible"/>
                                      </p:to>
                                    </p:set>
                                    <p:anim calcmode="lin" valueType="num">
                                      <p:cBhvr additive="base">
                                        <p:cTn id="37" dur="500"/>
                                        <p:tgtEl>
                                          <p:spTgt spid="837"/>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844"/>
                                        </p:tgtEl>
                                        <p:attrNameLst>
                                          <p:attrName>style.visibility</p:attrName>
                                        </p:attrNameLst>
                                      </p:cBhvr>
                                      <p:to>
                                        <p:strVal val="visible"/>
                                      </p:to>
                                    </p:set>
                                    <p:anim calcmode="lin" valueType="num">
                                      <p:cBhvr additive="base">
                                        <p:cTn id="40" dur="500"/>
                                        <p:tgtEl>
                                          <p:spTgt spid="8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10"/>
          <p:cNvSpPr txBox="1"/>
          <p:nvPr/>
        </p:nvSpPr>
        <p:spPr>
          <a:xfrm rot="-5400000">
            <a:off x="-1870767" y="1902794"/>
            <a:ext cx="56802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800" b="1" i="0" u="none" strike="noStrike" cap="none">
                <a:solidFill>
                  <a:srgbClr val="BFBFBF"/>
                </a:solidFill>
                <a:latin typeface="Open Sans"/>
                <a:ea typeface="Open Sans"/>
                <a:cs typeface="Open Sans"/>
                <a:sym typeface="Open Sans"/>
              </a:rPr>
              <a:t>ORC TEAM</a:t>
            </a:r>
            <a:endParaRPr sz="7800" b="0" i="0" u="none" strike="noStrike" cap="none">
              <a:solidFill>
                <a:srgbClr val="000000"/>
              </a:solidFill>
              <a:latin typeface="Arial"/>
              <a:ea typeface="Arial"/>
              <a:cs typeface="Arial"/>
              <a:sym typeface="Arial"/>
            </a:endParaRPr>
          </a:p>
        </p:txBody>
      </p:sp>
      <p:sp>
        <p:nvSpPr>
          <p:cNvPr id="858" name="Google Shape;858;p110"/>
          <p:cNvSpPr txBox="1"/>
          <p:nvPr/>
        </p:nvSpPr>
        <p:spPr>
          <a:xfrm>
            <a:off x="1303725" y="1399135"/>
            <a:ext cx="25797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Wade Fulghum</a:t>
            </a:r>
            <a:endParaRPr sz="1400" b="0" i="0" u="none" strike="noStrike" cap="none">
              <a:solidFill>
                <a:srgbClr val="000000"/>
              </a:solidFill>
              <a:latin typeface="Arial"/>
              <a:ea typeface="Arial"/>
              <a:cs typeface="Arial"/>
              <a:sym typeface="Arial"/>
            </a:endParaRPr>
          </a:p>
        </p:txBody>
      </p:sp>
      <p:pic>
        <p:nvPicPr>
          <p:cNvPr id="859" name="Google Shape;859;p110"/>
          <p:cNvPicPr preferRelativeResize="0"/>
          <p:nvPr/>
        </p:nvPicPr>
        <p:blipFill rotWithShape="1">
          <a:blip r:embed="rId3">
            <a:alphaModFix/>
          </a:blip>
          <a:srcRect/>
          <a:stretch/>
        </p:blipFill>
        <p:spPr>
          <a:xfrm>
            <a:off x="2049684" y="301209"/>
            <a:ext cx="1087782" cy="1087782"/>
          </a:xfrm>
          <a:prstGeom prst="rect">
            <a:avLst/>
          </a:prstGeom>
          <a:noFill/>
          <a:ln>
            <a:noFill/>
          </a:ln>
        </p:spPr>
      </p:pic>
      <p:pic>
        <p:nvPicPr>
          <p:cNvPr id="860" name="Google Shape;860;p110"/>
          <p:cNvPicPr preferRelativeResize="0"/>
          <p:nvPr/>
        </p:nvPicPr>
        <p:blipFill rotWithShape="1">
          <a:blip r:embed="rId4">
            <a:alphaModFix/>
          </a:blip>
          <a:srcRect/>
          <a:stretch/>
        </p:blipFill>
        <p:spPr>
          <a:xfrm>
            <a:off x="7000785" y="301209"/>
            <a:ext cx="1087782" cy="1087782"/>
          </a:xfrm>
          <a:prstGeom prst="rect">
            <a:avLst/>
          </a:prstGeom>
          <a:noFill/>
          <a:ln>
            <a:noFill/>
          </a:ln>
        </p:spPr>
      </p:pic>
      <p:pic>
        <p:nvPicPr>
          <p:cNvPr id="861" name="Google Shape;861;p110"/>
          <p:cNvPicPr preferRelativeResize="0"/>
          <p:nvPr/>
        </p:nvPicPr>
        <p:blipFill rotWithShape="1">
          <a:blip r:embed="rId5">
            <a:alphaModFix/>
          </a:blip>
          <a:srcRect/>
          <a:stretch/>
        </p:blipFill>
        <p:spPr>
          <a:xfrm>
            <a:off x="10262840" y="301209"/>
            <a:ext cx="1087782" cy="1087782"/>
          </a:xfrm>
          <a:prstGeom prst="rect">
            <a:avLst/>
          </a:prstGeom>
          <a:noFill/>
          <a:ln>
            <a:noFill/>
          </a:ln>
        </p:spPr>
      </p:pic>
      <p:pic>
        <p:nvPicPr>
          <p:cNvPr id="862" name="Google Shape;862;p110"/>
          <p:cNvPicPr preferRelativeResize="0"/>
          <p:nvPr/>
        </p:nvPicPr>
        <p:blipFill rotWithShape="1">
          <a:blip r:embed="rId6">
            <a:alphaModFix/>
          </a:blip>
          <a:srcRect/>
          <a:stretch/>
        </p:blipFill>
        <p:spPr>
          <a:xfrm>
            <a:off x="3708228" y="3478403"/>
            <a:ext cx="1087782" cy="1087782"/>
          </a:xfrm>
          <a:prstGeom prst="rect">
            <a:avLst/>
          </a:prstGeom>
          <a:noFill/>
          <a:ln>
            <a:noFill/>
          </a:ln>
        </p:spPr>
      </p:pic>
      <p:pic>
        <p:nvPicPr>
          <p:cNvPr id="863" name="Google Shape;863;p110"/>
          <p:cNvPicPr preferRelativeResize="0"/>
          <p:nvPr/>
        </p:nvPicPr>
        <p:blipFill rotWithShape="1">
          <a:blip r:embed="rId7">
            <a:alphaModFix/>
          </a:blip>
          <a:srcRect/>
          <a:stretch/>
        </p:blipFill>
        <p:spPr>
          <a:xfrm>
            <a:off x="2049684" y="1897620"/>
            <a:ext cx="1087782" cy="1087783"/>
          </a:xfrm>
          <a:prstGeom prst="rect">
            <a:avLst/>
          </a:prstGeom>
          <a:noFill/>
          <a:ln>
            <a:noFill/>
          </a:ln>
        </p:spPr>
      </p:pic>
      <p:sp>
        <p:nvSpPr>
          <p:cNvPr id="864" name="Google Shape;864;p110"/>
          <p:cNvSpPr txBox="1"/>
          <p:nvPr/>
        </p:nvSpPr>
        <p:spPr>
          <a:xfrm>
            <a:off x="3275169" y="1546438"/>
            <a:ext cx="19539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600">
                <a:solidFill>
                  <a:srgbClr val="7F7F7F"/>
                </a:solidFill>
                <a:latin typeface="Open Sans"/>
                <a:ea typeface="Open Sans"/>
                <a:cs typeface="Open Sans"/>
                <a:sym typeface="Open Sans"/>
              </a:rPr>
              <a:t>Executive </a:t>
            </a:r>
            <a:r>
              <a:rPr lang="en-US" sz="600" b="0" i="0" u="none" strike="noStrike" cap="none">
                <a:solidFill>
                  <a:srgbClr val="7F7F7F"/>
                </a:solidFill>
                <a:latin typeface="Open Sans"/>
                <a:ea typeface="Open Sans"/>
                <a:cs typeface="Open Sans"/>
                <a:sym typeface="Open Sans"/>
              </a:rPr>
              <a:t>Directo</a:t>
            </a:r>
            <a:r>
              <a:rPr lang="en-US" sz="600">
                <a:solidFill>
                  <a:srgbClr val="7F7F7F"/>
                </a:solidFill>
                <a:latin typeface="Open Sans"/>
                <a:ea typeface="Open Sans"/>
                <a:cs typeface="Open Sans"/>
                <a:sym typeface="Open Sans"/>
              </a:rPr>
              <a:t>r</a:t>
            </a:r>
            <a:endParaRPr sz="600" b="0" i="0" u="none" strike="noStrike" cap="none">
              <a:solidFill>
                <a:srgbClr val="000000"/>
              </a:solidFill>
              <a:latin typeface="Arial"/>
              <a:ea typeface="Arial"/>
              <a:cs typeface="Arial"/>
              <a:sym typeface="Arial"/>
            </a:endParaRPr>
          </a:p>
        </p:txBody>
      </p:sp>
      <p:sp>
        <p:nvSpPr>
          <p:cNvPr id="865" name="Google Shape;865;p110"/>
          <p:cNvSpPr txBox="1"/>
          <p:nvPr/>
        </p:nvSpPr>
        <p:spPr>
          <a:xfrm>
            <a:off x="3626169" y="1386500"/>
            <a:ext cx="12519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Kultaran Chohan</a:t>
            </a:r>
            <a:endParaRPr sz="1400" b="0" i="0" u="none" strike="noStrike" cap="none">
              <a:solidFill>
                <a:srgbClr val="000000"/>
              </a:solidFill>
              <a:latin typeface="Arial"/>
              <a:ea typeface="Arial"/>
              <a:cs typeface="Arial"/>
              <a:sym typeface="Arial"/>
            </a:endParaRPr>
          </a:p>
        </p:txBody>
      </p:sp>
      <p:sp>
        <p:nvSpPr>
          <p:cNvPr id="866" name="Google Shape;866;p110"/>
          <p:cNvSpPr txBox="1"/>
          <p:nvPr/>
        </p:nvSpPr>
        <p:spPr>
          <a:xfrm>
            <a:off x="9829781" y="1546438"/>
            <a:ext cx="19539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Senior Licensing Manager</a:t>
            </a:r>
            <a:endParaRPr sz="600" b="0" i="0" u="none" strike="noStrike" cap="none">
              <a:solidFill>
                <a:srgbClr val="000000"/>
              </a:solidFill>
              <a:latin typeface="Arial"/>
              <a:ea typeface="Arial"/>
              <a:cs typeface="Arial"/>
              <a:sym typeface="Arial"/>
            </a:endParaRPr>
          </a:p>
        </p:txBody>
      </p:sp>
      <p:sp>
        <p:nvSpPr>
          <p:cNvPr id="867" name="Google Shape;867;p110"/>
          <p:cNvSpPr txBox="1"/>
          <p:nvPr/>
        </p:nvSpPr>
        <p:spPr>
          <a:xfrm>
            <a:off x="10148081" y="1399125"/>
            <a:ext cx="13173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Brian Eller</a:t>
            </a:r>
            <a:endParaRPr sz="1400" b="0" i="0" u="none" strike="noStrike" cap="none">
              <a:solidFill>
                <a:srgbClr val="000000"/>
              </a:solidFill>
              <a:latin typeface="Arial"/>
              <a:ea typeface="Arial"/>
              <a:cs typeface="Arial"/>
              <a:sym typeface="Arial"/>
            </a:endParaRPr>
          </a:p>
        </p:txBody>
      </p:sp>
      <p:sp>
        <p:nvSpPr>
          <p:cNvPr id="868" name="Google Shape;868;p110"/>
          <p:cNvSpPr txBox="1"/>
          <p:nvPr/>
        </p:nvSpPr>
        <p:spPr>
          <a:xfrm>
            <a:off x="1616625" y="3129100"/>
            <a:ext cx="1953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Licensing Associate</a:t>
            </a:r>
            <a:endParaRPr sz="600" b="0" i="0" u="none" strike="noStrike" cap="none">
              <a:solidFill>
                <a:srgbClr val="000000"/>
              </a:solidFill>
              <a:latin typeface="Arial"/>
              <a:ea typeface="Arial"/>
              <a:cs typeface="Arial"/>
              <a:sym typeface="Arial"/>
            </a:endParaRPr>
          </a:p>
        </p:txBody>
      </p:sp>
      <p:sp>
        <p:nvSpPr>
          <p:cNvPr id="869" name="Google Shape;869;p110"/>
          <p:cNvSpPr txBox="1"/>
          <p:nvPr/>
        </p:nvSpPr>
        <p:spPr>
          <a:xfrm>
            <a:off x="1859475" y="2987920"/>
            <a:ext cx="14682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Bradley Aycock</a:t>
            </a:r>
            <a:endParaRPr sz="1400" b="0" i="0" u="none" strike="noStrike" cap="none">
              <a:solidFill>
                <a:srgbClr val="000000"/>
              </a:solidFill>
              <a:latin typeface="Arial"/>
              <a:ea typeface="Arial"/>
              <a:cs typeface="Arial"/>
              <a:sym typeface="Arial"/>
            </a:endParaRPr>
          </a:p>
        </p:txBody>
      </p:sp>
      <p:sp>
        <p:nvSpPr>
          <p:cNvPr id="870" name="Google Shape;870;p110"/>
          <p:cNvSpPr txBox="1"/>
          <p:nvPr/>
        </p:nvSpPr>
        <p:spPr>
          <a:xfrm>
            <a:off x="3703869" y="3129100"/>
            <a:ext cx="10965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Licensing Associate</a:t>
            </a:r>
            <a:endParaRPr sz="600" b="0" i="0" u="none" strike="noStrike" cap="none">
              <a:solidFill>
                <a:srgbClr val="000000"/>
              </a:solidFill>
              <a:latin typeface="Arial"/>
              <a:ea typeface="Arial"/>
              <a:cs typeface="Arial"/>
              <a:sym typeface="Arial"/>
            </a:endParaRPr>
          </a:p>
        </p:txBody>
      </p:sp>
      <p:sp>
        <p:nvSpPr>
          <p:cNvPr id="871" name="Google Shape;871;p110"/>
          <p:cNvSpPr txBox="1"/>
          <p:nvPr/>
        </p:nvSpPr>
        <p:spPr>
          <a:xfrm>
            <a:off x="3593469" y="2987920"/>
            <a:ext cx="1317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3F3F3F"/>
                </a:solidFill>
                <a:latin typeface="Open Sans"/>
                <a:ea typeface="Open Sans"/>
                <a:cs typeface="Open Sans"/>
                <a:sym typeface="Open Sans"/>
              </a:rPr>
              <a:t>Devesh Srivastava</a:t>
            </a:r>
            <a:endParaRPr sz="1400" b="0" i="0" u="none" strike="noStrike" cap="none">
              <a:solidFill>
                <a:srgbClr val="000000"/>
              </a:solidFill>
              <a:latin typeface="Arial"/>
              <a:ea typeface="Arial"/>
              <a:cs typeface="Arial"/>
              <a:sym typeface="Arial"/>
            </a:endParaRPr>
          </a:p>
        </p:txBody>
      </p:sp>
      <p:sp>
        <p:nvSpPr>
          <p:cNvPr id="872" name="Google Shape;872;p110"/>
          <p:cNvSpPr txBox="1"/>
          <p:nvPr/>
        </p:nvSpPr>
        <p:spPr>
          <a:xfrm>
            <a:off x="5359984" y="3129100"/>
            <a:ext cx="1083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Licensing Analyst</a:t>
            </a:r>
            <a:endParaRPr sz="600" b="0" i="0" u="none" strike="noStrike" cap="none">
              <a:solidFill>
                <a:srgbClr val="000000"/>
              </a:solidFill>
              <a:latin typeface="Arial"/>
              <a:ea typeface="Arial"/>
              <a:cs typeface="Arial"/>
              <a:sym typeface="Arial"/>
            </a:endParaRPr>
          </a:p>
        </p:txBody>
      </p:sp>
      <p:sp>
        <p:nvSpPr>
          <p:cNvPr id="873" name="Google Shape;873;p110"/>
          <p:cNvSpPr txBox="1"/>
          <p:nvPr/>
        </p:nvSpPr>
        <p:spPr>
          <a:xfrm>
            <a:off x="5301634" y="2987920"/>
            <a:ext cx="12006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Jillian True</a:t>
            </a:r>
            <a:endParaRPr sz="1400" b="0" i="0" u="none" strike="noStrike" cap="none">
              <a:solidFill>
                <a:srgbClr val="000000"/>
              </a:solidFill>
              <a:latin typeface="Arial"/>
              <a:ea typeface="Arial"/>
              <a:cs typeface="Arial"/>
              <a:sym typeface="Arial"/>
            </a:endParaRPr>
          </a:p>
        </p:txBody>
      </p:sp>
      <p:sp>
        <p:nvSpPr>
          <p:cNvPr id="874" name="Google Shape;874;p110"/>
          <p:cNvSpPr txBox="1"/>
          <p:nvPr/>
        </p:nvSpPr>
        <p:spPr>
          <a:xfrm>
            <a:off x="6995076" y="1546438"/>
            <a:ext cx="1099200" cy="276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Commercialization Program Manager</a:t>
            </a:r>
            <a:endParaRPr sz="600" b="0" i="0" u="none" strike="noStrike" cap="none">
              <a:solidFill>
                <a:srgbClr val="000000"/>
              </a:solidFill>
              <a:latin typeface="Arial"/>
              <a:ea typeface="Arial"/>
              <a:cs typeface="Arial"/>
              <a:sym typeface="Arial"/>
            </a:endParaRPr>
          </a:p>
        </p:txBody>
      </p:sp>
      <p:sp>
        <p:nvSpPr>
          <p:cNvPr id="875" name="Google Shape;875;p110"/>
          <p:cNvSpPr txBox="1"/>
          <p:nvPr/>
        </p:nvSpPr>
        <p:spPr>
          <a:xfrm>
            <a:off x="6964026" y="1386500"/>
            <a:ext cx="11613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Amy Parker</a:t>
            </a:r>
            <a:endParaRPr sz="1400" b="0" i="0" u="none" strike="noStrike" cap="none">
              <a:solidFill>
                <a:srgbClr val="000000"/>
              </a:solidFill>
              <a:latin typeface="Arial"/>
              <a:ea typeface="Arial"/>
              <a:cs typeface="Arial"/>
              <a:sym typeface="Arial"/>
            </a:endParaRPr>
          </a:p>
        </p:txBody>
      </p:sp>
      <p:sp>
        <p:nvSpPr>
          <p:cNvPr id="876" name="Google Shape;876;p110"/>
          <p:cNvSpPr txBox="1"/>
          <p:nvPr/>
        </p:nvSpPr>
        <p:spPr>
          <a:xfrm>
            <a:off x="3518019" y="4731859"/>
            <a:ext cx="14682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a:solidFill>
                  <a:srgbClr val="7F7F7F"/>
                </a:solidFill>
                <a:latin typeface="Open Sans"/>
                <a:ea typeface="Open Sans"/>
                <a:cs typeface="Open Sans"/>
                <a:sym typeface="Open Sans"/>
              </a:rPr>
              <a:t>Creative Services Manager</a:t>
            </a:r>
            <a:endParaRPr sz="600" b="0" i="0" u="none" strike="noStrike" cap="none">
              <a:solidFill>
                <a:srgbClr val="000000"/>
              </a:solidFill>
              <a:latin typeface="Arial"/>
              <a:ea typeface="Arial"/>
              <a:cs typeface="Arial"/>
              <a:sym typeface="Arial"/>
            </a:endParaRPr>
          </a:p>
        </p:txBody>
      </p:sp>
      <p:sp>
        <p:nvSpPr>
          <p:cNvPr id="877" name="Google Shape;877;p110"/>
          <p:cNvSpPr txBox="1"/>
          <p:nvPr/>
        </p:nvSpPr>
        <p:spPr>
          <a:xfrm>
            <a:off x="3384969" y="4570564"/>
            <a:ext cx="1734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Sasha Campbell</a:t>
            </a:r>
            <a:endParaRPr sz="1400" b="0" i="0" u="none" strike="noStrike" cap="none">
              <a:solidFill>
                <a:srgbClr val="000000"/>
              </a:solidFill>
              <a:latin typeface="Arial"/>
              <a:ea typeface="Arial"/>
              <a:cs typeface="Arial"/>
              <a:sym typeface="Arial"/>
            </a:endParaRPr>
          </a:p>
        </p:txBody>
      </p:sp>
      <p:sp>
        <p:nvSpPr>
          <p:cNvPr id="878" name="Google Shape;878;p110"/>
          <p:cNvSpPr txBox="1"/>
          <p:nvPr/>
        </p:nvSpPr>
        <p:spPr>
          <a:xfrm>
            <a:off x="8371827" y="1546438"/>
            <a:ext cx="1569900" cy="276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600">
                <a:solidFill>
                  <a:srgbClr val="7F7F7F"/>
                </a:solidFill>
                <a:latin typeface="Open Sans"/>
                <a:ea typeface="Open Sans"/>
                <a:cs typeface="Open Sans"/>
                <a:sym typeface="Open Sans"/>
              </a:rPr>
              <a:t>Assistant Director, </a:t>
            </a:r>
            <a:r>
              <a:rPr lang="en-US" sz="600" b="0" i="0" u="none" strike="noStrike" cap="none">
                <a:solidFill>
                  <a:srgbClr val="7F7F7F"/>
                </a:solidFill>
                <a:latin typeface="Open Sans"/>
                <a:ea typeface="Open Sans"/>
                <a:cs typeface="Open Sans"/>
                <a:sym typeface="Open Sans"/>
              </a:rPr>
              <a:t>License Maintenance &amp; Compliance Manager</a:t>
            </a:r>
            <a:endParaRPr sz="600" b="0" i="0" u="none" strike="noStrike" cap="none">
              <a:solidFill>
                <a:srgbClr val="000000"/>
              </a:solidFill>
              <a:latin typeface="Arial"/>
              <a:ea typeface="Arial"/>
              <a:cs typeface="Arial"/>
              <a:sym typeface="Arial"/>
            </a:endParaRPr>
          </a:p>
        </p:txBody>
      </p:sp>
      <p:sp>
        <p:nvSpPr>
          <p:cNvPr id="879" name="Google Shape;879;p110"/>
          <p:cNvSpPr txBox="1"/>
          <p:nvPr/>
        </p:nvSpPr>
        <p:spPr>
          <a:xfrm>
            <a:off x="8316777" y="1399125"/>
            <a:ext cx="16800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Nicholas LeBlanc</a:t>
            </a:r>
            <a:endParaRPr sz="1400" b="0" i="0" u="none" strike="noStrike" cap="none">
              <a:solidFill>
                <a:srgbClr val="000000"/>
              </a:solidFill>
              <a:latin typeface="Arial"/>
              <a:ea typeface="Arial"/>
              <a:cs typeface="Arial"/>
              <a:sym typeface="Arial"/>
            </a:endParaRPr>
          </a:p>
        </p:txBody>
      </p:sp>
      <p:pic>
        <p:nvPicPr>
          <p:cNvPr id="880" name="Google Shape;880;p110"/>
          <p:cNvPicPr preferRelativeResize="0"/>
          <p:nvPr/>
        </p:nvPicPr>
        <p:blipFill rotWithShape="1">
          <a:blip r:embed="rId8">
            <a:alphaModFix/>
          </a:blip>
          <a:srcRect/>
          <a:stretch/>
        </p:blipFill>
        <p:spPr>
          <a:xfrm>
            <a:off x="5359959" y="1899536"/>
            <a:ext cx="1083950" cy="1083950"/>
          </a:xfrm>
          <a:prstGeom prst="rect">
            <a:avLst/>
          </a:prstGeom>
          <a:noFill/>
          <a:ln>
            <a:noFill/>
          </a:ln>
        </p:spPr>
      </p:pic>
      <p:pic>
        <p:nvPicPr>
          <p:cNvPr id="881" name="Google Shape;881;p110"/>
          <p:cNvPicPr preferRelativeResize="0"/>
          <p:nvPr/>
        </p:nvPicPr>
        <p:blipFill rotWithShape="1">
          <a:blip r:embed="rId9">
            <a:alphaModFix/>
          </a:blip>
          <a:srcRect/>
          <a:stretch/>
        </p:blipFill>
        <p:spPr>
          <a:xfrm>
            <a:off x="8612877" y="1897611"/>
            <a:ext cx="1087800" cy="1087800"/>
          </a:xfrm>
          <a:prstGeom prst="rect">
            <a:avLst/>
          </a:prstGeom>
          <a:noFill/>
          <a:ln>
            <a:noFill/>
          </a:ln>
        </p:spPr>
      </p:pic>
      <p:pic>
        <p:nvPicPr>
          <p:cNvPr id="882" name="Google Shape;882;p110"/>
          <p:cNvPicPr preferRelativeResize="0"/>
          <p:nvPr/>
        </p:nvPicPr>
        <p:blipFill rotWithShape="1">
          <a:blip r:embed="rId10">
            <a:alphaModFix/>
          </a:blip>
          <a:srcRect/>
          <a:stretch/>
        </p:blipFill>
        <p:spPr>
          <a:xfrm>
            <a:off x="7002705" y="3480323"/>
            <a:ext cx="1083943" cy="1083943"/>
          </a:xfrm>
          <a:prstGeom prst="rect">
            <a:avLst/>
          </a:prstGeom>
          <a:noFill/>
          <a:ln>
            <a:noFill/>
          </a:ln>
        </p:spPr>
      </p:pic>
      <p:pic>
        <p:nvPicPr>
          <p:cNvPr id="883" name="Google Shape;883;p110"/>
          <p:cNvPicPr preferRelativeResize="0"/>
          <p:nvPr/>
        </p:nvPicPr>
        <p:blipFill rotWithShape="1">
          <a:blip r:embed="rId11">
            <a:alphaModFix/>
          </a:blip>
          <a:srcRect/>
          <a:stretch/>
        </p:blipFill>
        <p:spPr>
          <a:xfrm>
            <a:off x="8603190" y="303126"/>
            <a:ext cx="1107175" cy="1083950"/>
          </a:xfrm>
          <a:prstGeom prst="rect">
            <a:avLst/>
          </a:prstGeom>
          <a:noFill/>
          <a:ln>
            <a:noFill/>
          </a:ln>
        </p:spPr>
      </p:pic>
      <p:sp>
        <p:nvSpPr>
          <p:cNvPr id="884" name="Google Shape;884;p110"/>
          <p:cNvSpPr txBox="1"/>
          <p:nvPr/>
        </p:nvSpPr>
        <p:spPr>
          <a:xfrm>
            <a:off x="8351577" y="3129100"/>
            <a:ext cx="1610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Senior Germplasm Agreements Associate</a:t>
            </a:r>
            <a:endParaRPr sz="600" b="0" i="0" u="none" strike="noStrike" cap="none">
              <a:solidFill>
                <a:srgbClr val="000000"/>
              </a:solidFill>
              <a:latin typeface="Arial"/>
              <a:ea typeface="Arial"/>
              <a:cs typeface="Arial"/>
              <a:sym typeface="Arial"/>
            </a:endParaRPr>
          </a:p>
        </p:txBody>
      </p:sp>
      <p:sp>
        <p:nvSpPr>
          <p:cNvPr id="885" name="Google Shape;885;p110"/>
          <p:cNvSpPr txBox="1"/>
          <p:nvPr/>
        </p:nvSpPr>
        <p:spPr>
          <a:xfrm>
            <a:off x="8289627" y="2987920"/>
            <a:ext cx="1734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Rob Whitehead</a:t>
            </a:r>
            <a:endParaRPr sz="1400" b="0" i="0" u="none" strike="noStrike" cap="none">
              <a:solidFill>
                <a:srgbClr val="000000"/>
              </a:solidFill>
              <a:latin typeface="Arial"/>
              <a:ea typeface="Arial"/>
              <a:cs typeface="Arial"/>
              <a:sym typeface="Arial"/>
            </a:endParaRPr>
          </a:p>
        </p:txBody>
      </p:sp>
      <p:sp>
        <p:nvSpPr>
          <p:cNvPr id="886" name="Google Shape;886;p110"/>
          <p:cNvSpPr txBox="1"/>
          <p:nvPr/>
        </p:nvSpPr>
        <p:spPr>
          <a:xfrm>
            <a:off x="6875076" y="4731859"/>
            <a:ext cx="13392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New Ventures Program Manager</a:t>
            </a:r>
            <a:endParaRPr sz="600" b="0" i="0" u="none" strike="noStrike" cap="none">
              <a:solidFill>
                <a:srgbClr val="000000"/>
              </a:solidFill>
              <a:latin typeface="Arial"/>
              <a:ea typeface="Arial"/>
              <a:cs typeface="Arial"/>
              <a:sym typeface="Arial"/>
            </a:endParaRPr>
          </a:p>
        </p:txBody>
      </p:sp>
      <p:sp>
        <p:nvSpPr>
          <p:cNvPr id="887" name="Google Shape;887;p110"/>
          <p:cNvSpPr txBox="1"/>
          <p:nvPr/>
        </p:nvSpPr>
        <p:spPr>
          <a:xfrm>
            <a:off x="6567726" y="4570564"/>
            <a:ext cx="19539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Zach Williams</a:t>
            </a:r>
            <a:endParaRPr sz="1400" b="0" i="0" u="none" strike="noStrike" cap="none">
              <a:solidFill>
                <a:srgbClr val="000000"/>
              </a:solidFill>
              <a:latin typeface="Arial"/>
              <a:ea typeface="Arial"/>
              <a:cs typeface="Arial"/>
              <a:sym typeface="Arial"/>
            </a:endParaRPr>
          </a:p>
        </p:txBody>
      </p:sp>
      <p:sp>
        <p:nvSpPr>
          <p:cNvPr id="888" name="Google Shape;888;p110"/>
          <p:cNvSpPr txBox="1"/>
          <p:nvPr/>
        </p:nvSpPr>
        <p:spPr>
          <a:xfrm>
            <a:off x="1616625" y="1546438"/>
            <a:ext cx="19539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Assistant Vice Chancellor</a:t>
            </a:r>
            <a:endParaRPr sz="600" b="0" i="0" u="none" strike="noStrike" cap="none">
              <a:solidFill>
                <a:srgbClr val="000000"/>
              </a:solidFill>
              <a:latin typeface="Arial"/>
              <a:ea typeface="Arial"/>
              <a:cs typeface="Arial"/>
              <a:sym typeface="Arial"/>
            </a:endParaRPr>
          </a:p>
        </p:txBody>
      </p:sp>
      <p:pic>
        <p:nvPicPr>
          <p:cNvPr id="889" name="Google Shape;889;p110"/>
          <p:cNvPicPr preferRelativeResize="0"/>
          <p:nvPr/>
        </p:nvPicPr>
        <p:blipFill rotWithShape="1">
          <a:blip r:embed="rId12">
            <a:alphaModFix/>
          </a:blip>
          <a:srcRect/>
          <a:stretch/>
        </p:blipFill>
        <p:spPr>
          <a:xfrm>
            <a:off x="573912" y="5525883"/>
            <a:ext cx="698450" cy="958010"/>
          </a:xfrm>
          <a:prstGeom prst="rect">
            <a:avLst/>
          </a:prstGeom>
          <a:noFill/>
          <a:ln>
            <a:noFill/>
          </a:ln>
        </p:spPr>
      </p:pic>
      <p:pic>
        <p:nvPicPr>
          <p:cNvPr id="890" name="Google Shape;890;p110"/>
          <p:cNvPicPr preferRelativeResize="0"/>
          <p:nvPr/>
        </p:nvPicPr>
        <p:blipFill>
          <a:blip r:embed="rId13">
            <a:alphaModFix/>
          </a:blip>
          <a:stretch>
            <a:fillRect/>
          </a:stretch>
        </p:blipFill>
        <p:spPr>
          <a:xfrm>
            <a:off x="5359959" y="303126"/>
            <a:ext cx="1083950" cy="1083950"/>
          </a:xfrm>
          <a:prstGeom prst="rect">
            <a:avLst/>
          </a:prstGeom>
          <a:noFill/>
          <a:ln>
            <a:noFill/>
          </a:ln>
        </p:spPr>
      </p:pic>
      <p:pic>
        <p:nvPicPr>
          <p:cNvPr id="891" name="Google Shape;891;p110"/>
          <p:cNvPicPr preferRelativeResize="0"/>
          <p:nvPr/>
        </p:nvPicPr>
        <p:blipFill>
          <a:blip r:embed="rId14">
            <a:alphaModFix/>
          </a:blip>
          <a:stretch>
            <a:fillRect/>
          </a:stretch>
        </p:blipFill>
        <p:spPr>
          <a:xfrm>
            <a:off x="5353684" y="3474044"/>
            <a:ext cx="1096500" cy="1096500"/>
          </a:xfrm>
          <a:prstGeom prst="rect">
            <a:avLst/>
          </a:prstGeom>
          <a:noFill/>
          <a:ln>
            <a:noFill/>
          </a:ln>
        </p:spPr>
      </p:pic>
      <p:pic>
        <p:nvPicPr>
          <p:cNvPr id="892" name="Google Shape;892;p110"/>
          <p:cNvPicPr preferRelativeResize="0"/>
          <p:nvPr/>
        </p:nvPicPr>
        <p:blipFill>
          <a:blip r:embed="rId15">
            <a:alphaModFix/>
          </a:blip>
          <a:stretch>
            <a:fillRect/>
          </a:stretch>
        </p:blipFill>
        <p:spPr>
          <a:xfrm>
            <a:off x="7002726" y="1899561"/>
            <a:ext cx="1083900" cy="1083900"/>
          </a:xfrm>
          <a:prstGeom prst="rect">
            <a:avLst/>
          </a:prstGeom>
          <a:noFill/>
          <a:ln>
            <a:noFill/>
          </a:ln>
        </p:spPr>
      </p:pic>
      <p:pic>
        <p:nvPicPr>
          <p:cNvPr id="893" name="Google Shape;893;p110"/>
          <p:cNvPicPr preferRelativeResize="0"/>
          <p:nvPr/>
        </p:nvPicPr>
        <p:blipFill>
          <a:blip r:embed="rId16">
            <a:alphaModFix/>
          </a:blip>
          <a:stretch>
            <a:fillRect/>
          </a:stretch>
        </p:blipFill>
        <p:spPr>
          <a:xfrm>
            <a:off x="3710169" y="1899561"/>
            <a:ext cx="1083900" cy="1083900"/>
          </a:xfrm>
          <a:prstGeom prst="rect">
            <a:avLst/>
          </a:prstGeom>
          <a:noFill/>
          <a:ln>
            <a:noFill/>
          </a:ln>
        </p:spPr>
      </p:pic>
      <p:pic>
        <p:nvPicPr>
          <p:cNvPr id="894" name="Google Shape;894;p110"/>
          <p:cNvPicPr preferRelativeResize="0"/>
          <p:nvPr/>
        </p:nvPicPr>
        <p:blipFill>
          <a:blip r:embed="rId17">
            <a:alphaModFix/>
          </a:blip>
          <a:stretch>
            <a:fillRect/>
          </a:stretch>
        </p:blipFill>
        <p:spPr>
          <a:xfrm>
            <a:off x="2049675" y="3478394"/>
            <a:ext cx="1087800" cy="1087800"/>
          </a:xfrm>
          <a:prstGeom prst="rect">
            <a:avLst/>
          </a:prstGeom>
          <a:noFill/>
          <a:ln>
            <a:noFill/>
          </a:ln>
        </p:spPr>
      </p:pic>
      <p:pic>
        <p:nvPicPr>
          <p:cNvPr id="895" name="Google Shape;895;p110"/>
          <p:cNvPicPr preferRelativeResize="0"/>
          <p:nvPr/>
        </p:nvPicPr>
        <p:blipFill>
          <a:blip r:embed="rId18">
            <a:alphaModFix/>
          </a:blip>
          <a:stretch>
            <a:fillRect/>
          </a:stretch>
        </p:blipFill>
        <p:spPr>
          <a:xfrm>
            <a:off x="3710144" y="303126"/>
            <a:ext cx="1083950" cy="1083950"/>
          </a:xfrm>
          <a:prstGeom prst="rect">
            <a:avLst/>
          </a:prstGeom>
          <a:noFill/>
          <a:ln>
            <a:noFill/>
          </a:ln>
        </p:spPr>
      </p:pic>
      <p:sp>
        <p:nvSpPr>
          <p:cNvPr id="896" name="Google Shape;896;p110"/>
          <p:cNvSpPr txBox="1"/>
          <p:nvPr/>
        </p:nvSpPr>
        <p:spPr>
          <a:xfrm>
            <a:off x="5197384" y="1546438"/>
            <a:ext cx="14091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Executive Assistant</a:t>
            </a:r>
            <a:endParaRPr sz="600" b="0" i="0" u="none" strike="noStrike" cap="none">
              <a:solidFill>
                <a:srgbClr val="000000"/>
              </a:solidFill>
              <a:latin typeface="Arial"/>
              <a:ea typeface="Arial"/>
              <a:cs typeface="Arial"/>
              <a:sym typeface="Arial"/>
            </a:endParaRPr>
          </a:p>
        </p:txBody>
      </p:sp>
      <p:sp>
        <p:nvSpPr>
          <p:cNvPr id="897" name="Google Shape;897;p110"/>
          <p:cNvSpPr txBox="1"/>
          <p:nvPr/>
        </p:nvSpPr>
        <p:spPr>
          <a:xfrm>
            <a:off x="5275984" y="1386500"/>
            <a:ext cx="12519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3F3F3F"/>
                </a:solidFill>
                <a:latin typeface="Open Sans"/>
                <a:ea typeface="Open Sans"/>
                <a:cs typeface="Open Sans"/>
                <a:sym typeface="Open Sans"/>
              </a:rPr>
              <a:t>Miranda Drake</a:t>
            </a:r>
            <a:endParaRPr sz="1400" b="0" i="0" u="none" strike="noStrike" cap="none">
              <a:solidFill>
                <a:srgbClr val="000000"/>
              </a:solidFill>
              <a:latin typeface="Arial"/>
              <a:ea typeface="Arial"/>
              <a:cs typeface="Arial"/>
              <a:sym typeface="Arial"/>
            </a:endParaRPr>
          </a:p>
        </p:txBody>
      </p:sp>
      <p:sp>
        <p:nvSpPr>
          <p:cNvPr id="898" name="Google Shape;898;p110"/>
          <p:cNvSpPr txBox="1"/>
          <p:nvPr/>
        </p:nvSpPr>
        <p:spPr>
          <a:xfrm>
            <a:off x="1923975" y="4731859"/>
            <a:ext cx="13392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New Ventures Program Manager</a:t>
            </a:r>
            <a:endParaRPr sz="600" b="0" i="0" u="none" strike="noStrike" cap="none">
              <a:solidFill>
                <a:srgbClr val="000000"/>
              </a:solidFill>
              <a:latin typeface="Arial"/>
              <a:ea typeface="Arial"/>
              <a:cs typeface="Arial"/>
              <a:sym typeface="Arial"/>
            </a:endParaRPr>
          </a:p>
        </p:txBody>
      </p:sp>
      <p:sp>
        <p:nvSpPr>
          <p:cNvPr id="899" name="Google Shape;899;p110"/>
          <p:cNvSpPr txBox="1"/>
          <p:nvPr/>
        </p:nvSpPr>
        <p:spPr>
          <a:xfrm>
            <a:off x="1616625" y="4570564"/>
            <a:ext cx="19539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3F3F3F"/>
                </a:solidFill>
                <a:latin typeface="Open Sans"/>
                <a:ea typeface="Open Sans"/>
                <a:cs typeface="Open Sans"/>
                <a:sym typeface="Open Sans"/>
              </a:rPr>
              <a:t>Tim Martin</a:t>
            </a:r>
            <a:endParaRPr sz="1400" b="0" i="0" u="none" strike="noStrike" cap="none">
              <a:solidFill>
                <a:srgbClr val="000000"/>
              </a:solidFill>
              <a:latin typeface="Arial"/>
              <a:ea typeface="Arial"/>
              <a:cs typeface="Arial"/>
              <a:sym typeface="Arial"/>
            </a:endParaRPr>
          </a:p>
        </p:txBody>
      </p:sp>
      <p:pic>
        <p:nvPicPr>
          <p:cNvPr id="900" name="Google Shape;900;p110"/>
          <p:cNvPicPr preferRelativeResize="0"/>
          <p:nvPr/>
        </p:nvPicPr>
        <p:blipFill rotWithShape="1">
          <a:blip r:embed="rId19">
            <a:alphaModFix/>
          </a:blip>
          <a:srcRect/>
          <a:stretch/>
        </p:blipFill>
        <p:spPr>
          <a:xfrm>
            <a:off x="10274768" y="1909536"/>
            <a:ext cx="1063925" cy="1063950"/>
          </a:xfrm>
          <a:prstGeom prst="rect">
            <a:avLst/>
          </a:prstGeom>
          <a:noFill/>
          <a:ln>
            <a:noFill/>
          </a:ln>
        </p:spPr>
      </p:pic>
      <p:sp>
        <p:nvSpPr>
          <p:cNvPr id="901" name="Google Shape;901;p110"/>
          <p:cNvSpPr txBox="1"/>
          <p:nvPr/>
        </p:nvSpPr>
        <p:spPr>
          <a:xfrm>
            <a:off x="9829781" y="3129100"/>
            <a:ext cx="1953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Senior Agreements Manager</a:t>
            </a:r>
            <a:endParaRPr sz="600" b="0" i="0" u="none" strike="noStrike" cap="none">
              <a:solidFill>
                <a:srgbClr val="000000"/>
              </a:solidFill>
              <a:latin typeface="Arial"/>
              <a:ea typeface="Arial"/>
              <a:cs typeface="Arial"/>
              <a:sym typeface="Arial"/>
            </a:endParaRPr>
          </a:p>
        </p:txBody>
      </p:sp>
      <p:sp>
        <p:nvSpPr>
          <p:cNvPr id="902" name="Google Shape;902;p110"/>
          <p:cNvSpPr txBox="1"/>
          <p:nvPr/>
        </p:nvSpPr>
        <p:spPr>
          <a:xfrm>
            <a:off x="10264781" y="2987920"/>
            <a:ext cx="10839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Gerry Sasser</a:t>
            </a:r>
            <a:endParaRPr sz="1400" b="0" i="0" u="none" strike="noStrike" cap="none">
              <a:solidFill>
                <a:srgbClr val="000000"/>
              </a:solidFill>
              <a:latin typeface="Arial"/>
              <a:ea typeface="Arial"/>
              <a:cs typeface="Arial"/>
              <a:sym typeface="Arial"/>
            </a:endParaRPr>
          </a:p>
        </p:txBody>
      </p:sp>
      <p:pic>
        <p:nvPicPr>
          <p:cNvPr id="903" name="Google Shape;903;p110"/>
          <p:cNvPicPr preferRelativeResize="0"/>
          <p:nvPr/>
        </p:nvPicPr>
        <p:blipFill rotWithShape="1">
          <a:blip r:embed="rId20">
            <a:alphaModFix/>
          </a:blip>
          <a:srcRect/>
          <a:stretch/>
        </p:blipFill>
        <p:spPr>
          <a:xfrm>
            <a:off x="8612886" y="3478403"/>
            <a:ext cx="1087782" cy="1087782"/>
          </a:xfrm>
          <a:prstGeom prst="rect">
            <a:avLst/>
          </a:prstGeom>
          <a:noFill/>
          <a:ln>
            <a:noFill/>
          </a:ln>
        </p:spPr>
      </p:pic>
      <p:sp>
        <p:nvSpPr>
          <p:cNvPr id="904" name="Google Shape;904;p110"/>
          <p:cNvSpPr txBox="1"/>
          <p:nvPr/>
        </p:nvSpPr>
        <p:spPr>
          <a:xfrm>
            <a:off x="8371827" y="4731859"/>
            <a:ext cx="1569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Senior Financial Manager</a:t>
            </a:r>
            <a:endParaRPr sz="600" b="0" i="0" u="none" strike="noStrike" cap="none">
              <a:solidFill>
                <a:srgbClr val="000000"/>
              </a:solidFill>
              <a:latin typeface="Arial"/>
              <a:ea typeface="Arial"/>
              <a:cs typeface="Arial"/>
              <a:sym typeface="Arial"/>
            </a:endParaRPr>
          </a:p>
        </p:txBody>
      </p:sp>
      <p:sp>
        <p:nvSpPr>
          <p:cNvPr id="905" name="Google Shape;905;p110"/>
          <p:cNvSpPr txBox="1"/>
          <p:nvPr/>
        </p:nvSpPr>
        <p:spPr>
          <a:xfrm>
            <a:off x="8608527" y="4570564"/>
            <a:ext cx="10965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Roberta Terry</a:t>
            </a:r>
            <a:endParaRPr sz="1400" b="0" i="0" u="none" strike="noStrike" cap="none">
              <a:solidFill>
                <a:srgbClr val="000000"/>
              </a:solidFill>
              <a:latin typeface="Arial"/>
              <a:ea typeface="Arial"/>
              <a:cs typeface="Arial"/>
              <a:sym typeface="Arial"/>
            </a:endParaRPr>
          </a:p>
        </p:txBody>
      </p:sp>
      <p:pic>
        <p:nvPicPr>
          <p:cNvPr id="906" name="Google Shape;906;p110"/>
          <p:cNvPicPr preferRelativeResize="0"/>
          <p:nvPr/>
        </p:nvPicPr>
        <p:blipFill rotWithShape="1">
          <a:blip r:embed="rId21">
            <a:alphaModFix/>
          </a:blip>
          <a:srcRect/>
          <a:stretch/>
        </p:blipFill>
        <p:spPr>
          <a:xfrm>
            <a:off x="10262840" y="3478403"/>
            <a:ext cx="1087782" cy="1087782"/>
          </a:xfrm>
          <a:prstGeom prst="rect">
            <a:avLst/>
          </a:prstGeom>
          <a:noFill/>
          <a:ln>
            <a:noFill/>
          </a:ln>
        </p:spPr>
      </p:pic>
      <p:sp>
        <p:nvSpPr>
          <p:cNvPr id="907" name="Google Shape;907;p110"/>
          <p:cNvSpPr txBox="1"/>
          <p:nvPr/>
        </p:nvSpPr>
        <p:spPr>
          <a:xfrm>
            <a:off x="9829781" y="4731859"/>
            <a:ext cx="1953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Financial Manager</a:t>
            </a:r>
            <a:endParaRPr sz="600" b="0" i="0" u="none" strike="noStrike" cap="none">
              <a:solidFill>
                <a:srgbClr val="000000"/>
              </a:solidFill>
              <a:latin typeface="Arial"/>
              <a:ea typeface="Arial"/>
              <a:cs typeface="Arial"/>
              <a:sym typeface="Arial"/>
            </a:endParaRPr>
          </a:p>
        </p:txBody>
      </p:sp>
      <p:sp>
        <p:nvSpPr>
          <p:cNvPr id="908" name="Google Shape;908;p110"/>
          <p:cNvSpPr txBox="1"/>
          <p:nvPr/>
        </p:nvSpPr>
        <p:spPr>
          <a:xfrm>
            <a:off x="9939581" y="4570564"/>
            <a:ext cx="1734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Melicia Ryles</a:t>
            </a:r>
            <a:endParaRPr sz="900" b="1" i="0" u="none" strike="noStrike" cap="none">
              <a:solidFill>
                <a:srgbClr val="3F3F3F"/>
              </a:solidFill>
              <a:latin typeface="Open Sans"/>
              <a:ea typeface="Open Sans"/>
              <a:cs typeface="Open Sans"/>
              <a:sym typeface="Open Sans"/>
            </a:endParaRPr>
          </a:p>
        </p:txBody>
      </p:sp>
      <p:pic>
        <p:nvPicPr>
          <p:cNvPr id="909" name="Google Shape;909;p110"/>
          <p:cNvPicPr preferRelativeResize="0"/>
          <p:nvPr/>
        </p:nvPicPr>
        <p:blipFill rotWithShape="1">
          <a:blip r:embed="rId22">
            <a:alphaModFix/>
          </a:blip>
          <a:srcRect/>
          <a:stretch/>
        </p:blipFill>
        <p:spPr>
          <a:xfrm>
            <a:off x="2049684" y="5140907"/>
            <a:ext cx="1087782" cy="1087782"/>
          </a:xfrm>
          <a:prstGeom prst="rect">
            <a:avLst/>
          </a:prstGeom>
          <a:noFill/>
          <a:ln>
            <a:noFill/>
          </a:ln>
        </p:spPr>
      </p:pic>
      <p:sp>
        <p:nvSpPr>
          <p:cNvPr id="910" name="Google Shape;910;p110"/>
          <p:cNvSpPr txBox="1"/>
          <p:nvPr/>
        </p:nvSpPr>
        <p:spPr>
          <a:xfrm>
            <a:off x="1616625" y="6384975"/>
            <a:ext cx="1953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Patents Manager, BS, CP</a:t>
            </a:r>
            <a:endParaRPr sz="600" b="0" i="0" u="none" strike="noStrike" cap="none">
              <a:solidFill>
                <a:srgbClr val="000000"/>
              </a:solidFill>
              <a:latin typeface="Arial"/>
              <a:ea typeface="Arial"/>
              <a:cs typeface="Arial"/>
              <a:sym typeface="Arial"/>
            </a:endParaRPr>
          </a:p>
        </p:txBody>
      </p:sp>
      <p:sp>
        <p:nvSpPr>
          <p:cNvPr id="911" name="Google Shape;911;p110"/>
          <p:cNvSpPr txBox="1"/>
          <p:nvPr/>
        </p:nvSpPr>
        <p:spPr>
          <a:xfrm>
            <a:off x="1726425" y="6234372"/>
            <a:ext cx="1734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Jodi Falk</a:t>
            </a:r>
            <a:endParaRPr sz="1400" b="0" i="0" u="none" strike="noStrike" cap="none">
              <a:solidFill>
                <a:srgbClr val="000000"/>
              </a:solidFill>
              <a:latin typeface="Arial"/>
              <a:ea typeface="Arial"/>
              <a:cs typeface="Arial"/>
              <a:sym typeface="Arial"/>
            </a:endParaRPr>
          </a:p>
        </p:txBody>
      </p:sp>
      <p:pic>
        <p:nvPicPr>
          <p:cNvPr id="912" name="Google Shape;912;p110"/>
          <p:cNvPicPr preferRelativeResize="0"/>
          <p:nvPr/>
        </p:nvPicPr>
        <p:blipFill rotWithShape="1">
          <a:blip r:embed="rId23">
            <a:alphaModFix/>
          </a:blip>
          <a:srcRect/>
          <a:stretch/>
        </p:blipFill>
        <p:spPr>
          <a:xfrm>
            <a:off x="3708228" y="5140907"/>
            <a:ext cx="1087782" cy="1087782"/>
          </a:xfrm>
          <a:prstGeom prst="rect">
            <a:avLst/>
          </a:prstGeom>
          <a:noFill/>
          <a:ln>
            <a:noFill/>
          </a:ln>
        </p:spPr>
      </p:pic>
      <p:sp>
        <p:nvSpPr>
          <p:cNvPr id="913" name="Google Shape;913;p110"/>
          <p:cNvSpPr txBox="1"/>
          <p:nvPr/>
        </p:nvSpPr>
        <p:spPr>
          <a:xfrm>
            <a:off x="3489969" y="6384975"/>
            <a:ext cx="15243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Patent &amp; Agreements Administrative Assistant</a:t>
            </a:r>
            <a:endParaRPr sz="600" b="0" i="0" u="none" strike="noStrike" cap="none">
              <a:solidFill>
                <a:srgbClr val="000000"/>
              </a:solidFill>
              <a:latin typeface="Arial"/>
              <a:ea typeface="Arial"/>
              <a:cs typeface="Arial"/>
              <a:sym typeface="Arial"/>
            </a:endParaRPr>
          </a:p>
        </p:txBody>
      </p:sp>
      <p:sp>
        <p:nvSpPr>
          <p:cNvPr id="914" name="Google Shape;914;p110"/>
          <p:cNvSpPr txBox="1"/>
          <p:nvPr/>
        </p:nvSpPr>
        <p:spPr>
          <a:xfrm>
            <a:off x="3384969" y="6234372"/>
            <a:ext cx="1734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3F3F3F"/>
                </a:solidFill>
                <a:latin typeface="Open Sans"/>
                <a:ea typeface="Open Sans"/>
                <a:cs typeface="Open Sans"/>
                <a:sym typeface="Open Sans"/>
              </a:rPr>
              <a:t>Nanci McInnes</a:t>
            </a:r>
            <a:endParaRPr sz="1400" b="0" i="0" u="none" strike="noStrike" cap="none">
              <a:solidFill>
                <a:srgbClr val="000000"/>
              </a:solidFill>
              <a:latin typeface="Arial"/>
              <a:ea typeface="Arial"/>
              <a:cs typeface="Arial"/>
              <a:sym typeface="Arial"/>
            </a:endParaRPr>
          </a:p>
        </p:txBody>
      </p:sp>
      <p:pic>
        <p:nvPicPr>
          <p:cNvPr id="915" name="Google Shape;915;p110"/>
          <p:cNvPicPr preferRelativeResize="0"/>
          <p:nvPr/>
        </p:nvPicPr>
        <p:blipFill rotWithShape="1">
          <a:blip r:embed="rId24">
            <a:alphaModFix/>
          </a:blip>
          <a:srcRect/>
          <a:stretch/>
        </p:blipFill>
        <p:spPr>
          <a:xfrm>
            <a:off x="5353623" y="5136487"/>
            <a:ext cx="1096621" cy="1096621"/>
          </a:xfrm>
          <a:prstGeom prst="rect">
            <a:avLst/>
          </a:prstGeom>
          <a:noFill/>
          <a:ln>
            <a:noFill/>
          </a:ln>
        </p:spPr>
      </p:pic>
      <p:pic>
        <p:nvPicPr>
          <p:cNvPr id="916" name="Google Shape;916;p110"/>
          <p:cNvPicPr preferRelativeResize="0"/>
          <p:nvPr/>
        </p:nvPicPr>
        <p:blipFill rotWithShape="1">
          <a:blip r:embed="rId25">
            <a:alphaModFix/>
          </a:blip>
          <a:srcRect/>
          <a:stretch/>
        </p:blipFill>
        <p:spPr>
          <a:xfrm>
            <a:off x="6996365" y="5136487"/>
            <a:ext cx="1096621" cy="1096621"/>
          </a:xfrm>
          <a:prstGeom prst="rect">
            <a:avLst/>
          </a:prstGeom>
          <a:noFill/>
          <a:ln>
            <a:noFill/>
          </a:ln>
        </p:spPr>
      </p:pic>
      <p:sp>
        <p:nvSpPr>
          <p:cNvPr id="917" name="Google Shape;917;p110"/>
          <p:cNvSpPr txBox="1"/>
          <p:nvPr/>
        </p:nvSpPr>
        <p:spPr>
          <a:xfrm>
            <a:off x="5167834" y="6384975"/>
            <a:ext cx="14682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License Maintenance &amp; Compliance Manager</a:t>
            </a:r>
            <a:endParaRPr sz="600" b="0" i="0" u="none" strike="noStrike" cap="none">
              <a:solidFill>
                <a:srgbClr val="000000"/>
              </a:solidFill>
              <a:latin typeface="Arial"/>
              <a:ea typeface="Arial"/>
              <a:cs typeface="Arial"/>
              <a:sym typeface="Arial"/>
            </a:endParaRPr>
          </a:p>
        </p:txBody>
      </p:sp>
      <p:sp>
        <p:nvSpPr>
          <p:cNvPr id="918" name="Google Shape;918;p110"/>
          <p:cNvSpPr txBox="1"/>
          <p:nvPr/>
        </p:nvSpPr>
        <p:spPr>
          <a:xfrm>
            <a:off x="5049128" y="6234372"/>
            <a:ext cx="1734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3F3F3F"/>
                </a:solidFill>
                <a:latin typeface="Open Sans"/>
                <a:ea typeface="Open Sans"/>
                <a:cs typeface="Open Sans"/>
                <a:sym typeface="Open Sans"/>
              </a:rPr>
              <a:t>Christian Capobianco </a:t>
            </a:r>
            <a:endParaRPr sz="1400" b="0" i="0" u="none" strike="noStrike" cap="none">
              <a:solidFill>
                <a:srgbClr val="000000"/>
              </a:solidFill>
              <a:latin typeface="Arial"/>
              <a:ea typeface="Arial"/>
              <a:cs typeface="Arial"/>
              <a:sym typeface="Arial"/>
            </a:endParaRPr>
          </a:p>
        </p:txBody>
      </p:sp>
      <p:sp>
        <p:nvSpPr>
          <p:cNvPr id="919" name="Google Shape;919;p110"/>
          <p:cNvSpPr txBox="1"/>
          <p:nvPr/>
        </p:nvSpPr>
        <p:spPr>
          <a:xfrm>
            <a:off x="6840126" y="6384975"/>
            <a:ext cx="1409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License Maintenance &amp; Compliance Manager</a:t>
            </a:r>
            <a:endParaRPr sz="600" b="0" i="0" u="none" strike="noStrike" cap="none">
              <a:solidFill>
                <a:srgbClr val="000000"/>
              </a:solidFill>
              <a:latin typeface="Arial"/>
              <a:ea typeface="Arial"/>
              <a:cs typeface="Arial"/>
              <a:sym typeface="Arial"/>
            </a:endParaRPr>
          </a:p>
        </p:txBody>
      </p:sp>
      <p:sp>
        <p:nvSpPr>
          <p:cNvPr id="920" name="Google Shape;920;p110"/>
          <p:cNvSpPr txBox="1"/>
          <p:nvPr/>
        </p:nvSpPr>
        <p:spPr>
          <a:xfrm>
            <a:off x="6677525" y="6234372"/>
            <a:ext cx="1734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3F3F3F"/>
                </a:solidFill>
                <a:latin typeface="Open Sans"/>
                <a:ea typeface="Open Sans"/>
                <a:cs typeface="Open Sans"/>
                <a:sym typeface="Open Sans"/>
              </a:rPr>
              <a:t>Cindy Henry</a:t>
            </a:r>
            <a:endParaRPr sz="1400" b="0" i="0" u="none" strike="noStrike" cap="none">
              <a:solidFill>
                <a:srgbClr val="000000"/>
              </a:solidFill>
              <a:latin typeface="Arial"/>
              <a:ea typeface="Arial"/>
              <a:cs typeface="Arial"/>
              <a:sym typeface="Arial"/>
            </a:endParaRPr>
          </a:p>
        </p:txBody>
      </p:sp>
      <p:sp>
        <p:nvSpPr>
          <p:cNvPr id="921" name="Google Shape;921;p110"/>
          <p:cNvSpPr txBox="1"/>
          <p:nvPr/>
        </p:nvSpPr>
        <p:spPr>
          <a:xfrm>
            <a:off x="5167834" y="4731859"/>
            <a:ext cx="14682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a:solidFill>
                  <a:srgbClr val="7F7F7F"/>
                </a:solidFill>
                <a:latin typeface="Open Sans"/>
                <a:ea typeface="Open Sans"/>
                <a:cs typeface="Open Sans"/>
                <a:sym typeface="Open Sans"/>
              </a:rPr>
              <a:t>Creative Services Assistant</a:t>
            </a:r>
            <a:endParaRPr sz="600" b="0" i="0" u="none" strike="noStrike" cap="none">
              <a:solidFill>
                <a:srgbClr val="000000"/>
              </a:solidFill>
              <a:latin typeface="Arial"/>
              <a:ea typeface="Arial"/>
              <a:cs typeface="Arial"/>
              <a:sym typeface="Arial"/>
            </a:endParaRPr>
          </a:p>
        </p:txBody>
      </p:sp>
      <p:sp>
        <p:nvSpPr>
          <p:cNvPr id="922" name="Google Shape;922;p110"/>
          <p:cNvSpPr txBox="1"/>
          <p:nvPr/>
        </p:nvSpPr>
        <p:spPr>
          <a:xfrm>
            <a:off x="5034784" y="4570564"/>
            <a:ext cx="17343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3F3F3F"/>
                </a:solidFill>
                <a:latin typeface="Open Sans"/>
                <a:ea typeface="Open Sans"/>
                <a:cs typeface="Open Sans"/>
                <a:sym typeface="Open Sans"/>
              </a:rPr>
              <a:t>Cameron Feuerhelm</a:t>
            </a:r>
            <a:endParaRPr sz="1400" b="0" i="0" u="none" strike="noStrike" cap="none">
              <a:solidFill>
                <a:srgbClr val="000000"/>
              </a:solidFill>
              <a:latin typeface="Arial"/>
              <a:ea typeface="Arial"/>
              <a:cs typeface="Arial"/>
              <a:sym typeface="Arial"/>
            </a:endParaRPr>
          </a:p>
        </p:txBody>
      </p:sp>
      <p:sp>
        <p:nvSpPr>
          <p:cNvPr id="923" name="Google Shape;923;p110"/>
          <p:cNvSpPr txBox="1"/>
          <p:nvPr/>
        </p:nvSpPr>
        <p:spPr>
          <a:xfrm>
            <a:off x="7002726" y="3129100"/>
            <a:ext cx="1083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b="0" i="0" u="none" strike="noStrike" cap="none">
                <a:solidFill>
                  <a:srgbClr val="7F7F7F"/>
                </a:solidFill>
                <a:latin typeface="Open Sans"/>
                <a:ea typeface="Open Sans"/>
                <a:cs typeface="Open Sans"/>
                <a:sym typeface="Open Sans"/>
              </a:rPr>
              <a:t>Licensing Analyst</a:t>
            </a:r>
            <a:endParaRPr sz="600" b="0" i="0" u="none" strike="noStrike" cap="none">
              <a:solidFill>
                <a:srgbClr val="000000"/>
              </a:solidFill>
              <a:latin typeface="Arial"/>
              <a:ea typeface="Arial"/>
              <a:cs typeface="Arial"/>
              <a:sym typeface="Arial"/>
            </a:endParaRPr>
          </a:p>
        </p:txBody>
      </p:sp>
      <p:sp>
        <p:nvSpPr>
          <p:cNvPr id="924" name="Google Shape;924;p110"/>
          <p:cNvSpPr txBox="1"/>
          <p:nvPr/>
        </p:nvSpPr>
        <p:spPr>
          <a:xfrm>
            <a:off x="6944376" y="2987920"/>
            <a:ext cx="12006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3F3F3F"/>
                </a:solidFill>
                <a:latin typeface="Open Sans"/>
                <a:ea typeface="Open Sans"/>
                <a:cs typeface="Open Sans"/>
                <a:sym typeface="Open Sans"/>
              </a:rPr>
              <a:t>Alex Brown</a:t>
            </a:r>
            <a:endParaRPr sz="1400" b="0" i="0" u="none" strike="noStrike" cap="none">
              <a:solidFill>
                <a:srgbClr val="000000"/>
              </a:solidFill>
              <a:latin typeface="Arial"/>
              <a:ea typeface="Arial"/>
              <a:cs typeface="Arial"/>
              <a:sym typeface="Arial"/>
            </a:endParaRPr>
          </a:p>
        </p:txBody>
      </p:sp>
      <p:pic>
        <p:nvPicPr>
          <p:cNvPr id="925" name="Google Shape;925;p110"/>
          <p:cNvPicPr preferRelativeResize="0"/>
          <p:nvPr/>
        </p:nvPicPr>
        <p:blipFill>
          <a:blip r:embed="rId26">
            <a:alphaModFix/>
          </a:blip>
          <a:stretch>
            <a:fillRect/>
          </a:stretch>
        </p:blipFill>
        <p:spPr>
          <a:xfrm>
            <a:off x="8607177" y="5135198"/>
            <a:ext cx="1099200" cy="1099200"/>
          </a:xfrm>
          <a:prstGeom prst="rect">
            <a:avLst/>
          </a:prstGeom>
          <a:noFill/>
          <a:ln>
            <a:noFill/>
          </a:ln>
        </p:spPr>
      </p:pic>
      <p:sp>
        <p:nvSpPr>
          <p:cNvPr id="926" name="Google Shape;926;p110"/>
          <p:cNvSpPr txBox="1"/>
          <p:nvPr/>
        </p:nvSpPr>
        <p:spPr>
          <a:xfrm>
            <a:off x="8371827" y="6384975"/>
            <a:ext cx="15699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600">
                <a:solidFill>
                  <a:srgbClr val="7F7F7F"/>
                </a:solidFill>
                <a:latin typeface="Open Sans"/>
                <a:ea typeface="Open Sans"/>
                <a:cs typeface="Open Sans"/>
                <a:sym typeface="Open Sans"/>
              </a:rPr>
              <a:t>Creative Services Intern</a:t>
            </a:r>
            <a:endParaRPr sz="600" b="0" i="0" u="none" strike="noStrike" cap="none">
              <a:solidFill>
                <a:srgbClr val="000000"/>
              </a:solidFill>
              <a:latin typeface="Arial"/>
              <a:ea typeface="Arial"/>
              <a:cs typeface="Arial"/>
              <a:sym typeface="Arial"/>
            </a:endParaRPr>
          </a:p>
        </p:txBody>
      </p:sp>
      <p:sp>
        <p:nvSpPr>
          <p:cNvPr id="927" name="Google Shape;927;p110"/>
          <p:cNvSpPr txBox="1"/>
          <p:nvPr/>
        </p:nvSpPr>
        <p:spPr>
          <a:xfrm>
            <a:off x="8608527" y="6234372"/>
            <a:ext cx="10965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3F3F3F"/>
                </a:solidFill>
                <a:latin typeface="Open Sans"/>
                <a:ea typeface="Open Sans"/>
                <a:cs typeface="Open Sans"/>
                <a:sym typeface="Open Sans"/>
              </a:rPr>
              <a:t>Marilee Combs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11"/>
          <p:cNvSpPr txBox="1"/>
          <p:nvPr/>
        </p:nvSpPr>
        <p:spPr>
          <a:xfrm rot="-5400000">
            <a:off x="-1870767" y="1902794"/>
            <a:ext cx="56802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800" b="1">
                <a:solidFill>
                  <a:srgbClr val="BFBFBF"/>
                </a:solidFill>
                <a:latin typeface="Open Sans"/>
                <a:ea typeface="Open Sans"/>
                <a:cs typeface="Open Sans"/>
                <a:sym typeface="Open Sans"/>
              </a:rPr>
              <a:t>WIN</a:t>
            </a:r>
            <a:r>
              <a:rPr lang="en-US" sz="7800" b="1" i="0" u="none" strike="noStrike" cap="none">
                <a:solidFill>
                  <a:srgbClr val="BFBFBF"/>
                </a:solidFill>
                <a:latin typeface="Open Sans"/>
                <a:ea typeface="Open Sans"/>
                <a:cs typeface="Open Sans"/>
                <a:sym typeface="Open Sans"/>
              </a:rPr>
              <a:t> TEAM</a:t>
            </a:r>
            <a:endParaRPr sz="7800" b="0" i="0" u="none" strike="noStrike" cap="none">
              <a:solidFill>
                <a:srgbClr val="000000"/>
              </a:solidFill>
              <a:latin typeface="Arial"/>
              <a:ea typeface="Arial"/>
              <a:cs typeface="Arial"/>
              <a:sym typeface="Arial"/>
            </a:endParaRPr>
          </a:p>
        </p:txBody>
      </p:sp>
      <p:pic>
        <p:nvPicPr>
          <p:cNvPr id="934" name="Google Shape;934;p111"/>
          <p:cNvPicPr preferRelativeResize="0"/>
          <p:nvPr/>
        </p:nvPicPr>
        <p:blipFill rotWithShape="1">
          <a:blip r:embed="rId3">
            <a:alphaModFix/>
          </a:blip>
          <a:srcRect/>
          <a:stretch/>
        </p:blipFill>
        <p:spPr>
          <a:xfrm>
            <a:off x="573912" y="5525883"/>
            <a:ext cx="698450" cy="958010"/>
          </a:xfrm>
          <a:prstGeom prst="rect">
            <a:avLst/>
          </a:prstGeom>
          <a:noFill/>
          <a:ln>
            <a:noFill/>
          </a:ln>
        </p:spPr>
      </p:pic>
      <p:pic>
        <p:nvPicPr>
          <p:cNvPr id="935" name="Google Shape;935;p111"/>
          <p:cNvPicPr preferRelativeResize="0"/>
          <p:nvPr/>
        </p:nvPicPr>
        <p:blipFill rotWithShape="1">
          <a:blip r:embed="rId4">
            <a:alphaModFix/>
          </a:blip>
          <a:srcRect/>
          <a:stretch/>
        </p:blipFill>
        <p:spPr>
          <a:xfrm>
            <a:off x="4541278" y="4671667"/>
            <a:ext cx="1506081" cy="1528350"/>
          </a:xfrm>
          <a:prstGeom prst="rect">
            <a:avLst/>
          </a:prstGeom>
          <a:noFill/>
          <a:ln>
            <a:noFill/>
          </a:ln>
        </p:spPr>
      </p:pic>
      <p:pic>
        <p:nvPicPr>
          <p:cNvPr id="936" name="Google Shape;936;p111"/>
          <p:cNvPicPr preferRelativeResize="0"/>
          <p:nvPr/>
        </p:nvPicPr>
        <p:blipFill rotWithShape="1">
          <a:blip r:embed="rId5">
            <a:alphaModFix/>
          </a:blip>
          <a:srcRect/>
          <a:stretch/>
        </p:blipFill>
        <p:spPr>
          <a:xfrm>
            <a:off x="9393134" y="2469526"/>
            <a:ext cx="1506081" cy="1528350"/>
          </a:xfrm>
          <a:prstGeom prst="rect">
            <a:avLst/>
          </a:prstGeom>
          <a:noFill/>
          <a:ln>
            <a:noFill/>
          </a:ln>
        </p:spPr>
      </p:pic>
      <p:pic>
        <p:nvPicPr>
          <p:cNvPr id="937" name="Google Shape;937;p111"/>
          <p:cNvPicPr preferRelativeResize="0"/>
          <p:nvPr/>
        </p:nvPicPr>
        <p:blipFill>
          <a:blip r:embed="rId6">
            <a:alphaModFix/>
          </a:blip>
          <a:stretch>
            <a:fillRect/>
          </a:stretch>
        </p:blipFill>
        <p:spPr>
          <a:xfrm>
            <a:off x="6965621" y="4671676"/>
            <a:ext cx="1506061" cy="1528330"/>
          </a:xfrm>
          <a:prstGeom prst="rect">
            <a:avLst/>
          </a:prstGeom>
          <a:noFill/>
          <a:ln>
            <a:noFill/>
          </a:ln>
        </p:spPr>
      </p:pic>
      <p:pic>
        <p:nvPicPr>
          <p:cNvPr id="938" name="Google Shape;938;p111"/>
          <p:cNvPicPr preferRelativeResize="0"/>
          <p:nvPr/>
        </p:nvPicPr>
        <p:blipFill>
          <a:blip r:embed="rId7">
            <a:alphaModFix/>
          </a:blip>
          <a:stretch>
            <a:fillRect/>
          </a:stretch>
        </p:blipFill>
        <p:spPr>
          <a:xfrm>
            <a:off x="9393134" y="301236"/>
            <a:ext cx="1506081" cy="1528316"/>
          </a:xfrm>
          <a:prstGeom prst="rect">
            <a:avLst/>
          </a:prstGeom>
          <a:noFill/>
          <a:ln>
            <a:noFill/>
          </a:ln>
        </p:spPr>
      </p:pic>
      <p:pic>
        <p:nvPicPr>
          <p:cNvPr id="939" name="Google Shape;939;p111"/>
          <p:cNvPicPr preferRelativeResize="0"/>
          <p:nvPr/>
        </p:nvPicPr>
        <p:blipFill>
          <a:blip r:embed="rId8">
            <a:alphaModFix/>
          </a:blip>
          <a:stretch>
            <a:fillRect/>
          </a:stretch>
        </p:blipFill>
        <p:spPr>
          <a:xfrm>
            <a:off x="4541278" y="2469525"/>
            <a:ext cx="1506082" cy="1528326"/>
          </a:xfrm>
          <a:prstGeom prst="rect">
            <a:avLst/>
          </a:prstGeom>
          <a:noFill/>
          <a:ln>
            <a:noFill/>
          </a:ln>
        </p:spPr>
      </p:pic>
      <p:pic>
        <p:nvPicPr>
          <p:cNvPr id="940" name="Google Shape;940;p111"/>
          <p:cNvPicPr preferRelativeResize="0"/>
          <p:nvPr/>
        </p:nvPicPr>
        <p:blipFill>
          <a:blip r:embed="rId9">
            <a:alphaModFix/>
          </a:blip>
          <a:stretch>
            <a:fillRect/>
          </a:stretch>
        </p:blipFill>
        <p:spPr>
          <a:xfrm>
            <a:off x="6965611" y="305404"/>
            <a:ext cx="1506082" cy="1528315"/>
          </a:xfrm>
          <a:prstGeom prst="rect">
            <a:avLst/>
          </a:prstGeom>
          <a:noFill/>
          <a:ln>
            <a:noFill/>
          </a:ln>
        </p:spPr>
      </p:pic>
      <p:pic>
        <p:nvPicPr>
          <p:cNvPr id="941" name="Google Shape;941;p111"/>
          <p:cNvPicPr preferRelativeResize="0"/>
          <p:nvPr/>
        </p:nvPicPr>
        <p:blipFill>
          <a:blip r:embed="rId10">
            <a:alphaModFix/>
          </a:blip>
          <a:stretch>
            <a:fillRect/>
          </a:stretch>
        </p:blipFill>
        <p:spPr>
          <a:xfrm>
            <a:off x="2153498" y="2425967"/>
            <a:ext cx="1506081" cy="1528350"/>
          </a:xfrm>
          <a:prstGeom prst="rect">
            <a:avLst/>
          </a:prstGeom>
          <a:noFill/>
          <a:ln>
            <a:noFill/>
          </a:ln>
        </p:spPr>
      </p:pic>
      <p:pic>
        <p:nvPicPr>
          <p:cNvPr id="942" name="Google Shape;942;p111"/>
          <p:cNvPicPr preferRelativeResize="0"/>
          <p:nvPr/>
        </p:nvPicPr>
        <p:blipFill rotWithShape="1">
          <a:blip r:embed="rId11">
            <a:alphaModFix/>
          </a:blip>
          <a:srcRect/>
          <a:stretch/>
        </p:blipFill>
        <p:spPr>
          <a:xfrm>
            <a:off x="2153499" y="301229"/>
            <a:ext cx="1506081" cy="1528350"/>
          </a:xfrm>
          <a:prstGeom prst="rect">
            <a:avLst/>
          </a:prstGeom>
          <a:noFill/>
          <a:ln>
            <a:noFill/>
          </a:ln>
        </p:spPr>
      </p:pic>
      <p:pic>
        <p:nvPicPr>
          <p:cNvPr id="943" name="Google Shape;943;p111"/>
          <p:cNvPicPr preferRelativeResize="0"/>
          <p:nvPr/>
        </p:nvPicPr>
        <p:blipFill>
          <a:blip r:embed="rId12">
            <a:alphaModFix/>
          </a:blip>
          <a:stretch>
            <a:fillRect/>
          </a:stretch>
        </p:blipFill>
        <p:spPr>
          <a:xfrm>
            <a:off x="4541278" y="306993"/>
            <a:ext cx="1506081" cy="1528350"/>
          </a:xfrm>
          <a:prstGeom prst="rect">
            <a:avLst/>
          </a:prstGeom>
          <a:noFill/>
          <a:ln>
            <a:noFill/>
          </a:ln>
        </p:spPr>
      </p:pic>
      <p:sp>
        <p:nvSpPr>
          <p:cNvPr id="944" name="Google Shape;944;p111"/>
          <p:cNvSpPr txBox="1"/>
          <p:nvPr/>
        </p:nvSpPr>
        <p:spPr>
          <a:xfrm>
            <a:off x="4541319" y="2061251"/>
            <a:ext cx="1506000" cy="151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b="0" i="0" u="none" strike="noStrike" cap="none">
                <a:solidFill>
                  <a:srgbClr val="7F7F7F"/>
                </a:solidFill>
                <a:latin typeface="Open Sans"/>
                <a:ea typeface="Open Sans"/>
                <a:cs typeface="Open Sans"/>
                <a:sym typeface="Open Sans"/>
              </a:rPr>
              <a:t>Executive Assistant</a:t>
            </a:r>
            <a:endParaRPr sz="900" b="0" i="0" u="none" strike="noStrike" cap="none">
              <a:solidFill>
                <a:srgbClr val="000000"/>
              </a:solidFill>
              <a:latin typeface="Arial"/>
              <a:ea typeface="Arial"/>
              <a:cs typeface="Arial"/>
              <a:sym typeface="Arial"/>
            </a:endParaRPr>
          </a:p>
        </p:txBody>
      </p:sp>
      <p:sp>
        <p:nvSpPr>
          <p:cNvPr id="945" name="Google Shape;945;p111"/>
          <p:cNvSpPr txBox="1"/>
          <p:nvPr/>
        </p:nvSpPr>
        <p:spPr>
          <a:xfrm>
            <a:off x="4625319" y="1896891"/>
            <a:ext cx="1338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Miranda Drake</a:t>
            </a:r>
            <a:endParaRPr sz="1700" b="0" i="0" u="none" strike="noStrike" cap="none">
              <a:solidFill>
                <a:srgbClr val="000000"/>
              </a:solidFill>
              <a:latin typeface="Arial"/>
              <a:ea typeface="Arial"/>
              <a:cs typeface="Arial"/>
              <a:sym typeface="Arial"/>
            </a:endParaRPr>
          </a:p>
        </p:txBody>
      </p:sp>
      <p:sp>
        <p:nvSpPr>
          <p:cNvPr id="946" name="Google Shape;946;p111"/>
          <p:cNvSpPr txBox="1"/>
          <p:nvPr/>
        </p:nvSpPr>
        <p:spPr>
          <a:xfrm>
            <a:off x="2153539" y="2061251"/>
            <a:ext cx="1506000" cy="151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Assistant Vice Chancellor</a:t>
            </a:r>
            <a:endParaRPr sz="900" b="0" i="0" u="none" strike="noStrike" cap="none">
              <a:solidFill>
                <a:srgbClr val="000000"/>
              </a:solidFill>
              <a:latin typeface="Arial"/>
              <a:ea typeface="Arial"/>
              <a:cs typeface="Arial"/>
              <a:sym typeface="Arial"/>
            </a:endParaRPr>
          </a:p>
        </p:txBody>
      </p:sp>
      <p:sp>
        <p:nvSpPr>
          <p:cNvPr id="947" name="Google Shape;947;p111"/>
          <p:cNvSpPr txBox="1"/>
          <p:nvPr/>
        </p:nvSpPr>
        <p:spPr>
          <a:xfrm>
            <a:off x="2237539" y="1896891"/>
            <a:ext cx="1338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Wade Fulghum</a:t>
            </a:r>
            <a:endParaRPr sz="1700" b="0" i="0" u="none" strike="noStrike" cap="none">
              <a:solidFill>
                <a:srgbClr val="000000"/>
              </a:solidFill>
              <a:latin typeface="Arial"/>
              <a:ea typeface="Arial"/>
              <a:cs typeface="Arial"/>
              <a:sym typeface="Arial"/>
            </a:endParaRPr>
          </a:p>
        </p:txBody>
      </p:sp>
      <p:sp>
        <p:nvSpPr>
          <p:cNvPr id="948" name="Google Shape;948;p111"/>
          <p:cNvSpPr txBox="1"/>
          <p:nvPr/>
        </p:nvSpPr>
        <p:spPr>
          <a:xfrm>
            <a:off x="6778602" y="2065434"/>
            <a:ext cx="1880100" cy="27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Assistant Director for Membership Services</a:t>
            </a:r>
            <a:endParaRPr sz="900" b="0" i="0" u="none" strike="noStrike" cap="none">
              <a:solidFill>
                <a:srgbClr val="000000"/>
              </a:solidFill>
              <a:latin typeface="Arial"/>
              <a:ea typeface="Arial"/>
              <a:cs typeface="Arial"/>
              <a:sym typeface="Arial"/>
            </a:endParaRPr>
          </a:p>
        </p:txBody>
      </p:sp>
      <p:sp>
        <p:nvSpPr>
          <p:cNvPr id="949" name="Google Shape;949;p111"/>
          <p:cNvSpPr txBox="1"/>
          <p:nvPr/>
        </p:nvSpPr>
        <p:spPr>
          <a:xfrm>
            <a:off x="7049652" y="1896891"/>
            <a:ext cx="1338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Abby Phillips</a:t>
            </a:r>
            <a:endParaRPr sz="1700" b="0" i="0" u="none" strike="noStrike" cap="none">
              <a:solidFill>
                <a:srgbClr val="000000"/>
              </a:solidFill>
              <a:latin typeface="Arial"/>
              <a:ea typeface="Arial"/>
              <a:cs typeface="Arial"/>
              <a:sym typeface="Arial"/>
            </a:endParaRPr>
          </a:p>
        </p:txBody>
      </p:sp>
      <p:sp>
        <p:nvSpPr>
          <p:cNvPr id="950" name="Google Shape;950;p111"/>
          <p:cNvSpPr txBox="1"/>
          <p:nvPr/>
        </p:nvSpPr>
        <p:spPr>
          <a:xfrm>
            <a:off x="9393174" y="2061251"/>
            <a:ext cx="1506000" cy="27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Assistant Vice Chancellor for Principal gifts</a:t>
            </a:r>
            <a:endParaRPr sz="900" b="0" i="0" u="none" strike="noStrike" cap="none">
              <a:solidFill>
                <a:srgbClr val="000000"/>
              </a:solidFill>
              <a:latin typeface="Arial"/>
              <a:ea typeface="Arial"/>
              <a:cs typeface="Arial"/>
              <a:sym typeface="Arial"/>
            </a:endParaRPr>
          </a:p>
        </p:txBody>
      </p:sp>
      <p:sp>
        <p:nvSpPr>
          <p:cNvPr id="951" name="Google Shape;951;p111"/>
          <p:cNvSpPr txBox="1"/>
          <p:nvPr/>
        </p:nvSpPr>
        <p:spPr>
          <a:xfrm>
            <a:off x="9477174" y="1896891"/>
            <a:ext cx="1338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Alan Taylor</a:t>
            </a:r>
            <a:endParaRPr sz="1700" b="0" i="0" u="none" strike="noStrike" cap="none">
              <a:solidFill>
                <a:srgbClr val="000000"/>
              </a:solidFill>
              <a:latin typeface="Arial"/>
              <a:ea typeface="Arial"/>
              <a:cs typeface="Arial"/>
              <a:sym typeface="Arial"/>
            </a:endParaRPr>
          </a:p>
        </p:txBody>
      </p:sp>
      <p:sp>
        <p:nvSpPr>
          <p:cNvPr id="953" name="Google Shape;953;p111"/>
          <p:cNvSpPr txBox="1"/>
          <p:nvPr/>
        </p:nvSpPr>
        <p:spPr>
          <a:xfrm>
            <a:off x="6818352" y="4023363"/>
            <a:ext cx="18006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Harbright Ventures</a:t>
            </a:r>
            <a:endParaRPr sz="1700" b="0" i="0" u="none" strike="noStrike" cap="none">
              <a:solidFill>
                <a:srgbClr val="000000"/>
              </a:solidFill>
              <a:latin typeface="Arial"/>
              <a:ea typeface="Arial"/>
              <a:cs typeface="Arial"/>
              <a:sym typeface="Arial"/>
            </a:endParaRPr>
          </a:p>
        </p:txBody>
      </p:sp>
      <p:pic>
        <p:nvPicPr>
          <p:cNvPr id="954" name="Google Shape;954;p111"/>
          <p:cNvPicPr preferRelativeResize="0"/>
          <p:nvPr/>
        </p:nvPicPr>
        <p:blipFill>
          <a:blip r:embed="rId13">
            <a:alphaModFix/>
          </a:blip>
          <a:stretch>
            <a:fillRect/>
          </a:stretch>
        </p:blipFill>
        <p:spPr>
          <a:xfrm>
            <a:off x="7262853" y="2469023"/>
            <a:ext cx="911597" cy="1457202"/>
          </a:xfrm>
          <a:prstGeom prst="rect">
            <a:avLst/>
          </a:prstGeom>
          <a:noFill/>
          <a:ln>
            <a:noFill/>
          </a:ln>
        </p:spPr>
      </p:pic>
      <p:sp>
        <p:nvSpPr>
          <p:cNvPr id="955" name="Google Shape;955;p111"/>
          <p:cNvSpPr txBox="1"/>
          <p:nvPr/>
        </p:nvSpPr>
        <p:spPr>
          <a:xfrm>
            <a:off x="4181769" y="4166498"/>
            <a:ext cx="2225100" cy="392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Associate Director Kenan Institute for Engineering, Technology &amp; Science</a:t>
            </a:r>
            <a:endParaRPr sz="900" b="0" i="0" u="none" strike="noStrike" cap="none">
              <a:solidFill>
                <a:srgbClr val="000000"/>
              </a:solidFill>
              <a:latin typeface="Arial"/>
              <a:ea typeface="Arial"/>
              <a:cs typeface="Arial"/>
              <a:sym typeface="Arial"/>
            </a:endParaRPr>
          </a:p>
        </p:txBody>
      </p:sp>
      <p:sp>
        <p:nvSpPr>
          <p:cNvPr id="956" name="Google Shape;956;p111"/>
          <p:cNvSpPr txBox="1"/>
          <p:nvPr/>
        </p:nvSpPr>
        <p:spPr>
          <a:xfrm>
            <a:off x="4625319" y="4051589"/>
            <a:ext cx="1338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Raj Narayan</a:t>
            </a:r>
            <a:endParaRPr sz="1700" b="0" i="0" u="none" strike="noStrike" cap="none">
              <a:solidFill>
                <a:srgbClr val="000000"/>
              </a:solidFill>
              <a:latin typeface="Arial"/>
              <a:ea typeface="Arial"/>
              <a:cs typeface="Arial"/>
              <a:sym typeface="Arial"/>
            </a:endParaRPr>
          </a:p>
        </p:txBody>
      </p:sp>
      <p:sp>
        <p:nvSpPr>
          <p:cNvPr id="957" name="Google Shape;957;p111"/>
          <p:cNvSpPr txBox="1"/>
          <p:nvPr/>
        </p:nvSpPr>
        <p:spPr>
          <a:xfrm>
            <a:off x="2153539" y="4215934"/>
            <a:ext cx="1506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Director of TEC Program</a:t>
            </a:r>
            <a:endParaRPr sz="900" b="0" i="0" u="none" strike="noStrike" cap="none">
              <a:solidFill>
                <a:srgbClr val="000000"/>
              </a:solidFill>
              <a:latin typeface="Arial"/>
              <a:ea typeface="Arial"/>
              <a:cs typeface="Arial"/>
              <a:sym typeface="Arial"/>
            </a:endParaRPr>
          </a:p>
        </p:txBody>
      </p:sp>
      <p:sp>
        <p:nvSpPr>
          <p:cNvPr id="958" name="Google Shape;958;p111"/>
          <p:cNvSpPr txBox="1"/>
          <p:nvPr/>
        </p:nvSpPr>
        <p:spPr>
          <a:xfrm>
            <a:off x="2237539" y="4051589"/>
            <a:ext cx="1338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Lisa Chang</a:t>
            </a:r>
            <a:endParaRPr sz="1700" b="0" i="0" u="none" strike="noStrike" cap="none">
              <a:solidFill>
                <a:srgbClr val="000000"/>
              </a:solidFill>
              <a:latin typeface="Arial"/>
              <a:ea typeface="Arial"/>
              <a:cs typeface="Arial"/>
              <a:sym typeface="Arial"/>
            </a:endParaRPr>
          </a:p>
        </p:txBody>
      </p:sp>
      <p:sp>
        <p:nvSpPr>
          <p:cNvPr id="959" name="Google Shape;959;p111"/>
          <p:cNvSpPr txBox="1"/>
          <p:nvPr/>
        </p:nvSpPr>
        <p:spPr>
          <a:xfrm>
            <a:off x="9393174" y="4215949"/>
            <a:ext cx="1506000" cy="27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New Ventures Program Manager</a:t>
            </a:r>
            <a:endParaRPr sz="900" b="0" i="0" u="none" strike="noStrike" cap="none">
              <a:solidFill>
                <a:srgbClr val="000000"/>
              </a:solidFill>
              <a:latin typeface="Arial"/>
              <a:ea typeface="Arial"/>
              <a:cs typeface="Arial"/>
              <a:sym typeface="Arial"/>
            </a:endParaRPr>
          </a:p>
        </p:txBody>
      </p:sp>
      <p:sp>
        <p:nvSpPr>
          <p:cNvPr id="960" name="Google Shape;960;p111"/>
          <p:cNvSpPr txBox="1"/>
          <p:nvPr/>
        </p:nvSpPr>
        <p:spPr>
          <a:xfrm>
            <a:off x="9477174" y="4051589"/>
            <a:ext cx="1338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Zach Williams</a:t>
            </a:r>
            <a:endParaRPr sz="1700" b="0" i="0" u="none" strike="noStrike" cap="none">
              <a:solidFill>
                <a:srgbClr val="000000"/>
              </a:solidFill>
              <a:latin typeface="Arial"/>
              <a:ea typeface="Arial"/>
              <a:cs typeface="Arial"/>
              <a:sym typeface="Arial"/>
            </a:endParaRPr>
          </a:p>
        </p:txBody>
      </p:sp>
      <p:sp>
        <p:nvSpPr>
          <p:cNvPr id="961" name="Google Shape;961;p111"/>
          <p:cNvSpPr txBox="1"/>
          <p:nvPr/>
        </p:nvSpPr>
        <p:spPr>
          <a:xfrm>
            <a:off x="4354269" y="6381415"/>
            <a:ext cx="1880100" cy="27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Creative Services Manager</a:t>
            </a:r>
            <a:endParaRPr sz="900" b="0" i="0" u="none" strike="noStrike" cap="none">
              <a:solidFill>
                <a:srgbClr val="000000"/>
              </a:solidFill>
              <a:latin typeface="Arial"/>
              <a:ea typeface="Arial"/>
              <a:cs typeface="Arial"/>
              <a:sym typeface="Arial"/>
            </a:endParaRPr>
          </a:p>
        </p:txBody>
      </p:sp>
      <p:sp>
        <p:nvSpPr>
          <p:cNvPr id="962" name="Google Shape;962;p111"/>
          <p:cNvSpPr txBox="1"/>
          <p:nvPr/>
        </p:nvSpPr>
        <p:spPr>
          <a:xfrm>
            <a:off x="4394019" y="6253750"/>
            <a:ext cx="18006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Sasha Campbell</a:t>
            </a:r>
            <a:endParaRPr sz="1700" b="0" i="0" u="none" strike="noStrike" cap="none">
              <a:solidFill>
                <a:srgbClr val="000000"/>
              </a:solidFill>
              <a:latin typeface="Arial"/>
              <a:ea typeface="Arial"/>
              <a:cs typeface="Arial"/>
              <a:sym typeface="Arial"/>
            </a:endParaRPr>
          </a:p>
        </p:txBody>
      </p:sp>
      <p:sp>
        <p:nvSpPr>
          <p:cNvPr id="963" name="Google Shape;963;p111"/>
          <p:cNvSpPr txBox="1"/>
          <p:nvPr/>
        </p:nvSpPr>
        <p:spPr>
          <a:xfrm>
            <a:off x="6892002" y="6381415"/>
            <a:ext cx="1653300" cy="27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Creative Services Assistant</a:t>
            </a:r>
            <a:endParaRPr sz="900" b="0" i="0" u="none" strike="noStrike" cap="none">
              <a:solidFill>
                <a:srgbClr val="000000"/>
              </a:solidFill>
              <a:latin typeface="Arial"/>
              <a:ea typeface="Arial"/>
              <a:cs typeface="Arial"/>
              <a:sym typeface="Arial"/>
            </a:endParaRPr>
          </a:p>
        </p:txBody>
      </p:sp>
      <p:sp>
        <p:nvSpPr>
          <p:cNvPr id="964" name="Google Shape;964;p111"/>
          <p:cNvSpPr txBox="1"/>
          <p:nvPr/>
        </p:nvSpPr>
        <p:spPr>
          <a:xfrm>
            <a:off x="6727002" y="6261160"/>
            <a:ext cx="19833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Cameron Feuerhelm</a:t>
            </a:r>
            <a:endParaRPr sz="1700" b="0" i="0" u="none" strike="noStrike" cap="none">
              <a:solidFill>
                <a:srgbClr val="000000"/>
              </a:solidFill>
              <a:latin typeface="Arial"/>
              <a:ea typeface="Arial"/>
              <a:cs typeface="Arial"/>
              <a:sym typeface="Arial"/>
            </a:endParaRPr>
          </a:p>
        </p:txBody>
      </p:sp>
      <p:pic>
        <p:nvPicPr>
          <p:cNvPr id="965" name="Google Shape;965;p111"/>
          <p:cNvPicPr preferRelativeResize="0"/>
          <p:nvPr/>
        </p:nvPicPr>
        <p:blipFill rotWithShape="1">
          <a:blip r:embed="rId14">
            <a:alphaModFix/>
          </a:blip>
          <a:srcRect l="729" r="729"/>
          <a:stretch/>
        </p:blipFill>
        <p:spPr>
          <a:xfrm>
            <a:off x="2153499" y="4671687"/>
            <a:ext cx="1506081" cy="1528350"/>
          </a:xfrm>
          <a:prstGeom prst="rect">
            <a:avLst/>
          </a:prstGeom>
          <a:noFill/>
          <a:ln>
            <a:noFill/>
          </a:ln>
        </p:spPr>
      </p:pic>
      <p:sp>
        <p:nvSpPr>
          <p:cNvPr id="966" name="Google Shape;966;p111"/>
          <p:cNvSpPr txBox="1"/>
          <p:nvPr/>
        </p:nvSpPr>
        <p:spPr>
          <a:xfrm>
            <a:off x="2237539" y="6297309"/>
            <a:ext cx="1338000" cy="18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Melicia Ryles</a:t>
            </a:r>
            <a:endParaRPr sz="1700" b="0" i="0" u="none" strike="noStrike" cap="none">
              <a:solidFill>
                <a:srgbClr val="000000"/>
              </a:solidFill>
              <a:latin typeface="Arial"/>
              <a:ea typeface="Arial"/>
              <a:cs typeface="Arial"/>
              <a:sym typeface="Arial"/>
            </a:endParaRPr>
          </a:p>
        </p:txBody>
      </p:sp>
      <p:sp>
        <p:nvSpPr>
          <p:cNvPr id="967" name="Google Shape;967;p111"/>
          <p:cNvSpPr txBox="1"/>
          <p:nvPr/>
        </p:nvSpPr>
        <p:spPr>
          <a:xfrm>
            <a:off x="2153539" y="6484601"/>
            <a:ext cx="1506000" cy="151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Financial Manager</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77"/>
          <p:cNvPicPr preferRelativeResize="0"/>
          <p:nvPr/>
        </p:nvPicPr>
        <p:blipFill rotWithShape="1">
          <a:blip r:embed="rId3">
            <a:alphaModFix/>
          </a:blip>
          <a:srcRect/>
          <a:stretch/>
        </p:blipFill>
        <p:spPr>
          <a:xfrm>
            <a:off x="-370524" y="-39100"/>
            <a:ext cx="4192880" cy="3641938"/>
          </a:xfrm>
          <a:prstGeom prst="rect">
            <a:avLst/>
          </a:prstGeom>
          <a:noFill/>
          <a:ln>
            <a:noFill/>
          </a:ln>
        </p:spPr>
      </p:pic>
      <p:pic>
        <p:nvPicPr>
          <p:cNvPr id="480" name="Google Shape;480;p77"/>
          <p:cNvPicPr preferRelativeResize="0"/>
          <p:nvPr/>
        </p:nvPicPr>
        <p:blipFill rotWithShape="1">
          <a:blip r:embed="rId4">
            <a:alphaModFix/>
          </a:blip>
          <a:srcRect/>
          <a:stretch/>
        </p:blipFill>
        <p:spPr>
          <a:xfrm>
            <a:off x="-356310" y="3500229"/>
            <a:ext cx="4192879" cy="3396871"/>
          </a:xfrm>
          <a:prstGeom prst="rect">
            <a:avLst/>
          </a:prstGeom>
          <a:noFill/>
          <a:ln>
            <a:noFill/>
          </a:ln>
        </p:spPr>
      </p:pic>
      <p:sp>
        <p:nvSpPr>
          <p:cNvPr id="481" name="Google Shape;481;p77"/>
          <p:cNvSpPr/>
          <p:nvPr/>
        </p:nvSpPr>
        <p:spPr>
          <a:xfrm>
            <a:off x="3431824" y="0"/>
            <a:ext cx="4284820" cy="6897100"/>
          </a:xfrm>
          <a:prstGeom prst="rect">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Source Sans Pro"/>
              <a:ea typeface="Source Sans Pro"/>
              <a:cs typeface="Source Sans Pro"/>
              <a:sym typeface="Source Sans Pro"/>
            </a:endParaRPr>
          </a:p>
        </p:txBody>
      </p:sp>
      <p:sp>
        <p:nvSpPr>
          <p:cNvPr id="482" name="Google Shape;482;p77"/>
          <p:cNvSpPr txBox="1"/>
          <p:nvPr/>
        </p:nvSpPr>
        <p:spPr>
          <a:xfrm>
            <a:off x="3644000" y="2832850"/>
            <a:ext cx="3665400" cy="2703300"/>
          </a:xfrm>
          <a:prstGeom prst="rect">
            <a:avLst/>
          </a:prstGeom>
          <a:noFill/>
          <a:ln>
            <a:noFill/>
          </a:ln>
        </p:spPr>
        <p:txBody>
          <a:bodyPr spcFirstLastPara="1" wrap="square" lIns="108725" tIns="54350" rIns="108725" bIns="54350" anchor="t" anchorCtr="0">
            <a:noAutofit/>
          </a:bodyPr>
          <a:lstStyle/>
          <a:p>
            <a:pPr marL="457200" marR="0" lvl="0" indent="-381000" algn="l" rtl="0">
              <a:lnSpc>
                <a:spcPct val="100000"/>
              </a:lnSpc>
              <a:spcBef>
                <a:spcPts val="0"/>
              </a:spcBef>
              <a:spcAft>
                <a:spcPts val="0"/>
              </a:spcAft>
              <a:buClr>
                <a:schemeClr val="lt1"/>
              </a:buClr>
              <a:buSzPts val="2400"/>
              <a:buFont typeface="Source Sans Pro Light"/>
              <a:buChar char="●"/>
            </a:pPr>
            <a:r>
              <a:rPr lang="en-US" sz="2400">
                <a:solidFill>
                  <a:schemeClr val="lt1"/>
                </a:solidFill>
                <a:latin typeface="Source Sans Pro Light"/>
                <a:ea typeface="Source Sans Pro Light"/>
                <a:cs typeface="Source Sans Pro Light"/>
                <a:sym typeface="Source Sans Pro Light"/>
              </a:rPr>
              <a:t>Bayh Dole Act was passed in 1980</a:t>
            </a:r>
            <a:endParaRPr sz="2400">
              <a:solidFill>
                <a:schemeClr val="lt1"/>
              </a:solidFill>
              <a:latin typeface="Source Sans Pro Light"/>
              <a:ea typeface="Source Sans Pro Light"/>
              <a:cs typeface="Source Sans Pro Light"/>
              <a:sym typeface="Source Sans Pro Light"/>
            </a:endParaRPr>
          </a:p>
          <a:p>
            <a:pPr marL="457200" lvl="0" indent="-381000" algn="l" rtl="0">
              <a:spcBef>
                <a:spcPts val="0"/>
              </a:spcBef>
              <a:spcAft>
                <a:spcPts val="0"/>
              </a:spcAft>
              <a:buClr>
                <a:schemeClr val="lt1"/>
              </a:buClr>
              <a:buSzPts val="2400"/>
              <a:buFont typeface="Source Sans Pro Light"/>
              <a:buChar char="●"/>
            </a:pPr>
            <a:r>
              <a:rPr lang="en-US" sz="2400">
                <a:solidFill>
                  <a:schemeClr val="lt1"/>
                </a:solidFill>
                <a:latin typeface="Source Sans Pro Light"/>
                <a:ea typeface="Source Sans Pro Light"/>
                <a:cs typeface="Source Sans Pro Light"/>
                <a:sym typeface="Source Sans Pro Light"/>
              </a:rPr>
              <a:t>Allows universities to take ownership of inventions made by their researchers using federal funds.</a:t>
            </a:r>
            <a:endParaRPr sz="2400">
              <a:solidFill>
                <a:schemeClr val="lt1"/>
              </a:solidFill>
              <a:latin typeface="Source Sans Pro Light"/>
              <a:ea typeface="Source Sans Pro Light"/>
              <a:cs typeface="Source Sans Pro Light"/>
              <a:sym typeface="Source Sans Pro Light"/>
            </a:endParaRPr>
          </a:p>
        </p:txBody>
      </p:sp>
      <p:sp>
        <p:nvSpPr>
          <p:cNvPr id="483" name="Google Shape;483;p77"/>
          <p:cNvSpPr txBox="1"/>
          <p:nvPr/>
        </p:nvSpPr>
        <p:spPr>
          <a:xfrm>
            <a:off x="3695525" y="1400550"/>
            <a:ext cx="3665400" cy="169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chemeClr val="lt1"/>
                </a:solidFill>
                <a:latin typeface="Source Sans Pro"/>
                <a:ea typeface="Source Sans Pro"/>
                <a:cs typeface="Source Sans Pro"/>
                <a:sym typeface="Source Sans Pro"/>
              </a:rPr>
              <a:t>Bayh-Dole Act</a:t>
            </a:r>
            <a:r>
              <a:rPr lang="en-US" sz="5750" b="1">
                <a:solidFill>
                  <a:schemeClr val="lt1"/>
                </a:solidFill>
                <a:latin typeface="Source Sans Pro"/>
                <a:ea typeface="Source Sans Pro"/>
                <a:cs typeface="Source Sans Pro"/>
                <a:sym typeface="Source Sans Pro"/>
              </a:rPr>
              <a:t> </a:t>
            </a:r>
            <a:r>
              <a:rPr lang="en-US" sz="2100" b="1">
                <a:solidFill>
                  <a:schemeClr val="lt1"/>
                </a:solidFill>
                <a:latin typeface="Source Sans Pro"/>
                <a:ea typeface="Source Sans Pro"/>
                <a:cs typeface="Source Sans Pro"/>
                <a:sym typeface="Source Sans Pro"/>
              </a:rPr>
              <a:t>(Why do universities patent?)</a:t>
            </a:r>
            <a:endParaRPr sz="2100" b="1">
              <a:solidFill>
                <a:schemeClr val="lt1"/>
              </a:solidFill>
              <a:latin typeface="Source Sans Pro"/>
              <a:ea typeface="Source Sans Pro"/>
              <a:cs typeface="Source Sans Pro"/>
              <a:sym typeface="Source Sans Pro"/>
            </a:endParaRPr>
          </a:p>
        </p:txBody>
      </p:sp>
      <p:sp>
        <p:nvSpPr>
          <p:cNvPr id="484" name="Google Shape;484;p77"/>
          <p:cNvSpPr txBox="1"/>
          <p:nvPr/>
        </p:nvSpPr>
        <p:spPr>
          <a:xfrm>
            <a:off x="7893600" y="704550"/>
            <a:ext cx="3665400" cy="54489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434343"/>
              </a:buClr>
              <a:buSzPts val="2000"/>
              <a:buFont typeface="Source Sans Pro"/>
              <a:buChar char="●"/>
            </a:pPr>
            <a:r>
              <a:rPr lang="en-US" sz="2000" b="1">
                <a:solidFill>
                  <a:srgbClr val="434343"/>
                </a:solidFill>
                <a:latin typeface="Source Sans Pro"/>
                <a:ea typeface="Source Sans Pro"/>
                <a:cs typeface="Source Sans Pro"/>
                <a:sym typeface="Source Sans Pro"/>
              </a:rPr>
              <a:t>Actively promote and attempt to commercialize the invention.</a:t>
            </a:r>
            <a:endParaRPr sz="2000" b="1">
              <a:solidFill>
                <a:srgbClr val="434343"/>
              </a:solidFill>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sz="2000" b="1">
              <a:solidFill>
                <a:srgbClr val="434343"/>
              </a:solidFill>
              <a:latin typeface="Source Sans Pro"/>
              <a:ea typeface="Source Sans Pro"/>
              <a:cs typeface="Source Sans Pro"/>
              <a:sym typeface="Source Sans Pro"/>
            </a:endParaRPr>
          </a:p>
          <a:p>
            <a:pPr marL="457200" lvl="0" indent="-355600" algn="l" rtl="0">
              <a:lnSpc>
                <a:spcPct val="115000"/>
              </a:lnSpc>
              <a:spcBef>
                <a:spcPts val="0"/>
              </a:spcBef>
              <a:spcAft>
                <a:spcPts val="0"/>
              </a:spcAft>
              <a:buClr>
                <a:srgbClr val="434343"/>
              </a:buClr>
              <a:buSzPts val="2000"/>
              <a:buFont typeface="Source Sans Pro"/>
              <a:buChar char="●"/>
            </a:pPr>
            <a:r>
              <a:rPr lang="en-US" sz="2000" b="1">
                <a:solidFill>
                  <a:srgbClr val="434343"/>
                </a:solidFill>
                <a:latin typeface="Source Sans Pro"/>
                <a:ea typeface="Source Sans Pro"/>
                <a:cs typeface="Source Sans Pro"/>
                <a:sym typeface="Source Sans Pro"/>
              </a:rPr>
              <a:t>Give preference to US businesses and small businesses.</a:t>
            </a:r>
            <a:endParaRPr sz="2000" b="1">
              <a:solidFill>
                <a:srgbClr val="434343"/>
              </a:solidFill>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sz="2000" b="1">
              <a:solidFill>
                <a:srgbClr val="434343"/>
              </a:solidFill>
              <a:latin typeface="Source Sans Pro"/>
              <a:ea typeface="Source Sans Pro"/>
              <a:cs typeface="Source Sans Pro"/>
              <a:sym typeface="Source Sans Pro"/>
            </a:endParaRPr>
          </a:p>
          <a:p>
            <a:pPr marL="457200" lvl="0" indent="-355600" algn="l" rtl="0">
              <a:lnSpc>
                <a:spcPct val="115000"/>
              </a:lnSpc>
              <a:spcBef>
                <a:spcPts val="0"/>
              </a:spcBef>
              <a:spcAft>
                <a:spcPts val="0"/>
              </a:spcAft>
              <a:buClr>
                <a:srgbClr val="434343"/>
              </a:buClr>
              <a:buSzPts val="2000"/>
              <a:buFont typeface="Source Sans Pro"/>
              <a:buChar char="●"/>
            </a:pPr>
            <a:r>
              <a:rPr lang="en-US" sz="2000" b="1">
                <a:solidFill>
                  <a:srgbClr val="434343"/>
                </a:solidFill>
                <a:latin typeface="Source Sans Pro"/>
                <a:ea typeface="Source Sans Pro"/>
                <a:cs typeface="Source Sans Pro"/>
                <a:sym typeface="Source Sans Pro"/>
              </a:rPr>
              <a:t>Provide financial incentives to inventors with the goal to encourage innovation. </a:t>
            </a:r>
            <a:endParaRPr sz="2000" b="1">
              <a:solidFill>
                <a:srgbClr val="434343"/>
              </a:solidFill>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sz="2000" b="1">
              <a:solidFill>
                <a:srgbClr val="434343"/>
              </a:solidFill>
              <a:latin typeface="Source Sans Pro"/>
              <a:ea typeface="Source Sans Pro"/>
              <a:cs typeface="Source Sans Pro"/>
              <a:sym typeface="Source Sans Pro"/>
            </a:endParaRPr>
          </a:p>
          <a:p>
            <a:pPr marL="457200" lvl="0" indent="-355600" algn="l" rtl="0">
              <a:lnSpc>
                <a:spcPct val="115000"/>
              </a:lnSpc>
              <a:spcBef>
                <a:spcPts val="0"/>
              </a:spcBef>
              <a:spcAft>
                <a:spcPts val="0"/>
              </a:spcAft>
              <a:buClr>
                <a:srgbClr val="434343"/>
              </a:buClr>
              <a:buSzPts val="2000"/>
              <a:buFont typeface="Source Sans Pro"/>
              <a:buChar char="●"/>
            </a:pPr>
            <a:r>
              <a:rPr lang="en-US" sz="2000" b="1">
                <a:solidFill>
                  <a:srgbClr val="434343"/>
                </a:solidFill>
                <a:latin typeface="Source Sans Pro"/>
                <a:ea typeface="Source Sans Pro"/>
                <a:cs typeface="Source Sans Pro"/>
                <a:sym typeface="Source Sans Pro"/>
              </a:rPr>
              <a:t>Use remaining income for research and education. </a:t>
            </a:r>
            <a:endParaRPr sz="2000" b="1">
              <a:solidFill>
                <a:srgbClr val="434343"/>
              </a:solidFill>
              <a:latin typeface="Source Sans Pro"/>
              <a:ea typeface="Source Sans Pro"/>
              <a:cs typeface="Source Sans Pro"/>
              <a:sym typeface="Source Sans Pro"/>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81"/>
                                        </p:tgtEl>
                                        <p:attrNameLst>
                                          <p:attrName>style.visibility</p:attrName>
                                        </p:attrNameLst>
                                      </p:cBhvr>
                                      <p:to>
                                        <p:strVal val="visible"/>
                                      </p:to>
                                    </p:set>
                                    <p:anim calcmode="lin" valueType="num">
                                      <p:cBhvr additive="base">
                                        <p:cTn id="7" dur="500"/>
                                        <p:tgtEl>
                                          <p:spTgt spid="48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483"/>
                                        </p:tgtEl>
                                        <p:attrNameLst>
                                          <p:attrName>style.visibility</p:attrName>
                                        </p:attrNameLst>
                                      </p:cBhvr>
                                      <p:to>
                                        <p:strVal val="visible"/>
                                      </p:to>
                                    </p:set>
                                    <p:anim calcmode="lin" valueType="num">
                                      <p:cBhvr additive="base">
                                        <p:cTn id="10" dur="500"/>
                                        <p:tgtEl>
                                          <p:spTgt spid="483"/>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2"/>
                                        </p:tgtEl>
                                        <p:attrNameLst>
                                          <p:attrName>style.visibility</p:attrName>
                                        </p:attrNameLst>
                                      </p:cBhvr>
                                      <p:to>
                                        <p:strVal val="visible"/>
                                      </p:to>
                                    </p:set>
                                    <p:animEffect transition="in" filter="fade">
                                      <p:cBhvr>
                                        <p:cTn id="14" dur="500"/>
                                        <p:tgtEl>
                                          <p:spTgt spid="482"/>
                                        </p:tgtEl>
                                      </p:cBhvr>
                                    </p:animEffect>
                                  </p:childTnLst>
                                </p:cTn>
                              </p:par>
                              <p:par>
                                <p:cTn id="15" presetID="10" presetClass="entr" presetSubtype="0" fill="hold" nodeType="withEffect">
                                  <p:stCondLst>
                                    <p:cond delay="0"/>
                                  </p:stCondLst>
                                  <p:childTnLst>
                                    <p:set>
                                      <p:cBhvr>
                                        <p:cTn id="16" dur="1" fill="hold">
                                          <p:stCondLst>
                                            <p:cond delay="0"/>
                                          </p:stCondLst>
                                        </p:cTn>
                                        <p:tgtEl>
                                          <p:spTgt spid="484"/>
                                        </p:tgtEl>
                                        <p:attrNameLst>
                                          <p:attrName>style.visibility</p:attrName>
                                        </p:attrNameLst>
                                      </p:cBhvr>
                                      <p:to>
                                        <p:strVal val="visible"/>
                                      </p:to>
                                    </p:set>
                                    <p:animEffect transition="in" filter="fade">
                                      <p:cBhvr>
                                        <p:cTn id="17" dur="10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12"/>
          <p:cNvSpPr txBox="1"/>
          <p:nvPr/>
        </p:nvSpPr>
        <p:spPr>
          <a:xfrm rot="-5400000">
            <a:off x="-2556500" y="2663451"/>
            <a:ext cx="6761400" cy="8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5100" b="1">
                <a:solidFill>
                  <a:srgbClr val="BFBFBF"/>
                </a:solidFill>
                <a:latin typeface="Open Sans"/>
                <a:ea typeface="Open Sans"/>
                <a:cs typeface="Open Sans"/>
                <a:sym typeface="Open Sans"/>
              </a:rPr>
              <a:t>NSF I-CORPS</a:t>
            </a:r>
            <a:r>
              <a:rPr lang="en-US" sz="5100" b="1" i="0" u="none" strike="noStrike" cap="none">
                <a:solidFill>
                  <a:srgbClr val="BFBFBF"/>
                </a:solidFill>
                <a:latin typeface="Open Sans"/>
                <a:ea typeface="Open Sans"/>
                <a:cs typeface="Open Sans"/>
                <a:sym typeface="Open Sans"/>
              </a:rPr>
              <a:t> TEAM</a:t>
            </a:r>
            <a:endParaRPr sz="5100" b="0" i="0" u="none" strike="noStrike" cap="none">
              <a:solidFill>
                <a:srgbClr val="000000"/>
              </a:solidFill>
              <a:latin typeface="Arial"/>
              <a:ea typeface="Arial"/>
              <a:cs typeface="Arial"/>
              <a:sym typeface="Arial"/>
            </a:endParaRPr>
          </a:p>
        </p:txBody>
      </p:sp>
      <p:grpSp>
        <p:nvGrpSpPr>
          <p:cNvPr id="974" name="Google Shape;974;p112"/>
          <p:cNvGrpSpPr/>
          <p:nvPr/>
        </p:nvGrpSpPr>
        <p:grpSpPr>
          <a:xfrm>
            <a:off x="1759901" y="685341"/>
            <a:ext cx="8877036" cy="5702084"/>
            <a:chOff x="1397088" y="834592"/>
            <a:chExt cx="8211114" cy="5292939"/>
          </a:xfrm>
        </p:grpSpPr>
        <p:pic>
          <p:nvPicPr>
            <p:cNvPr id="975" name="Google Shape;975;p112"/>
            <p:cNvPicPr preferRelativeResize="0"/>
            <p:nvPr/>
          </p:nvPicPr>
          <p:blipFill rotWithShape="1">
            <a:blip r:embed="rId3">
              <a:alphaModFix/>
            </a:blip>
            <a:srcRect/>
            <a:stretch/>
          </p:blipFill>
          <p:spPr>
            <a:xfrm>
              <a:off x="7748478" y="834592"/>
              <a:ext cx="1859725" cy="1859725"/>
            </a:xfrm>
            <a:prstGeom prst="rect">
              <a:avLst/>
            </a:prstGeom>
            <a:noFill/>
            <a:ln>
              <a:noFill/>
            </a:ln>
          </p:spPr>
        </p:pic>
        <p:pic>
          <p:nvPicPr>
            <p:cNvPr id="976" name="Google Shape;976;p112"/>
            <p:cNvPicPr preferRelativeResize="0"/>
            <p:nvPr/>
          </p:nvPicPr>
          <p:blipFill rotWithShape="1">
            <a:blip r:embed="rId4">
              <a:alphaModFix/>
            </a:blip>
            <a:srcRect/>
            <a:stretch/>
          </p:blipFill>
          <p:spPr>
            <a:xfrm>
              <a:off x="5693762" y="3686977"/>
              <a:ext cx="1859725" cy="1859695"/>
            </a:xfrm>
            <a:prstGeom prst="rect">
              <a:avLst/>
            </a:prstGeom>
            <a:noFill/>
            <a:ln>
              <a:noFill/>
            </a:ln>
          </p:spPr>
        </p:pic>
        <p:pic>
          <p:nvPicPr>
            <p:cNvPr id="977" name="Google Shape;977;p112"/>
            <p:cNvPicPr preferRelativeResize="0"/>
            <p:nvPr/>
          </p:nvPicPr>
          <p:blipFill rotWithShape="1">
            <a:blip r:embed="rId5">
              <a:alphaModFix/>
            </a:blip>
            <a:srcRect/>
            <a:stretch/>
          </p:blipFill>
          <p:spPr>
            <a:xfrm>
              <a:off x="3632613" y="834593"/>
              <a:ext cx="1859725" cy="1859682"/>
            </a:xfrm>
            <a:prstGeom prst="rect">
              <a:avLst/>
            </a:prstGeom>
            <a:noFill/>
            <a:ln>
              <a:noFill/>
            </a:ln>
          </p:spPr>
        </p:pic>
        <p:pic>
          <p:nvPicPr>
            <p:cNvPr id="978" name="Google Shape;978;p112"/>
            <p:cNvPicPr preferRelativeResize="0"/>
            <p:nvPr/>
          </p:nvPicPr>
          <p:blipFill rotWithShape="1">
            <a:blip r:embed="rId6">
              <a:alphaModFix/>
            </a:blip>
            <a:srcRect/>
            <a:stretch/>
          </p:blipFill>
          <p:spPr>
            <a:xfrm>
              <a:off x="1467567" y="3686978"/>
              <a:ext cx="1859725" cy="1859725"/>
            </a:xfrm>
            <a:prstGeom prst="rect">
              <a:avLst/>
            </a:prstGeom>
            <a:noFill/>
            <a:ln>
              <a:noFill/>
            </a:ln>
          </p:spPr>
        </p:pic>
        <p:pic>
          <p:nvPicPr>
            <p:cNvPr id="979" name="Google Shape;979;p112"/>
            <p:cNvPicPr preferRelativeResize="0"/>
            <p:nvPr/>
          </p:nvPicPr>
          <p:blipFill rotWithShape="1">
            <a:blip r:embed="rId7">
              <a:alphaModFix/>
            </a:blip>
            <a:srcRect/>
            <a:stretch/>
          </p:blipFill>
          <p:spPr>
            <a:xfrm>
              <a:off x="1467544" y="834593"/>
              <a:ext cx="1859725" cy="1859725"/>
            </a:xfrm>
            <a:prstGeom prst="rect">
              <a:avLst/>
            </a:prstGeom>
            <a:noFill/>
            <a:ln>
              <a:noFill/>
            </a:ln>
          </p:spPr>
        </p:pic>
        <p:sp>
          <p:nvSpPr>
            <p:cNvPr id="980" name="Google Shape;980;p112"/>
            <p:cNvSpPr txBox="1"/>
            <p:nvPr/>
          </p:nvSpPr>
          <p:spPr>
            <a:xfrm>
              <a:off x="5693768" y="2976222"/>
              <a:ext cx="18597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I-Corps Instructor</a:t>
              </a:r>
              <a:endParaRPr sz="900" b="0" i="0" u="none" strike="noStrike" cap="none">
                <a:solidFill>
                  <a:srgbClr val="000000"/>
                </a:solidFill>
                <a:latin typeface="Arial"/>
                <a:ea typeface="Arial"/>
                <a:cs typeface="Arial"/>
                <a:sym typeface="Arial"/>
              </a:endParaRPr>
            </a:p>
          </p:txBody>
        </p:sp>
        <p:sp>
          <p:nvSpPr>
            <p:cNvPr id="981" name="Google Shape;981;p112"/>
            <p:cNvSpPr txBox="1"/>
            <p:nvPr/>
          </p:nvSpPr>
          <p:spPr>
            <a:xfrm>
              <a:off x="5797504" y="2776225"/>
              <a:ext cx="16521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Tim Martin</a:t>
              </a:r>
              <a:endParaRPr sz="1700" b="0" i="0" u="none" strike="noStrike" cap="none">
                <a:solidFill>
                  <a:srgbClr val="000000"/>
                </a:solidFill>
                <a:latin typeface="Arial"/>
                <a:ea typeface="Arial"/>
                <a:cs typeface="Arial"/>
                <a:sym typeface="Arial"/>
              </a:endParaRPr>
            </a:p>
          </p:txBody>
        </p:sp>
        <p:sp>
          <p:nvSpPr>
            <p:cNvPr id="982" name="Google Shape;982;p112"/>
            <p:cNvSpPr txBox="1"/>
            <p:nvPr/>
          </p:nvSpPr>
          <p:spPr>
            <a:xfrm>
              <a:off x="1397088" y="2976228"/>
              <a:ext cx="2165100" cy="18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Principal Investigator, I-Corps Instructor</a:t>
              </a:r>
              <a:endParaRPr sz="900" b="0" i="0" u="none" strike="noStrike" cap="none">
                <a:solidFill>
                  <a:srgbClr val="000000"/>
                </a:solidFill>
                <a:latin typeface="Arial"/>
                <a:ea typeface="Arial"/>
                <a:cs typeface="Arial"/>
                <a:sym typeface="Arial"/>
              </a:endParaRPr>
            </a:p>
          </p:txBody>
        </p:sp>
        <p:sp>
          <p:nvSpPr>
            <p:cNvPr id="983" name="Google Shape;983;p112"/>
            <p:cNvSpPr txBox="1"/>
            <p:nvPr/>
          </p:nvSpPr>
          <p:spPr>
            <a:xfrm>
              <a:off x="1500815" y="2776225"/>
              <a:ext cx="16521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Wade Fulghum</a:t>
              </a:r>
              <a:endParaRPr sz="1700" b="0" i="0" u="none" strike="noStrike" cap="none">
                <a:solidFill>
                  <a:srgbClr val="000000"/>
                </a:solidFill>
                <a:latin typeface="Arial"/>
                <a:ea typeface="Arial"/>
                <a:cs typeface="Arial"/>
                <a:sym typeface="Arial"/>
              </a:endParaRPr>
            </a:p>
          </p:txBody>
        </p:sp>
        <p:sp>
          <p:nvSpPr>
            <p:cNvPr id="984" name="Google Shape;984;p112"/>
            <p:cNvSpPr txBox="1"/>
            <p:nvPr/>
          </p:nvSpPr>
          <p:spPr>
            <a:xfrm>
              <a:off x="3385829" y="2894943"/>
              <a:ext cx="2249400" cy="33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Managing Director, I-Corps Instructor</a:t>
              </a:r>
              <a:endParaRPr sz="900" b="0" i="0" u="none" strike="noStrike" cap="none">
                <a:solidFill>
                  <a:srgbClr val="000000"/>
                </a:solidFill>
                <a:latin typeface="Arial"/>
                <a:ea typeface="Arial"/>
                <a:cs typeface="Arial"/>
                <a:sym typeface="Arial"/>
              </a:endParaRPr>
            </a:p>
          </p:txBody>
        </p:sp>
        <p:sp>
          <p:nvSpPr>
            <p:cNvPr id="985" name="Google Shape;985;p112"/>
            <p:cNvSpPr txBox="1"/>
            <p:nvPr/>
          </p:nvSpPr>
          <p:spPr>
            <a:xfrm>
              <a:off x="3736352" y="2771143"/>
              <a:ext cx="16521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Amy Parker</a:t>
              </a:r>
              <a:endParaRPr sz="1700" b="0" i="0" u="none" strike="noStrike" cap="none">
                <a:solidFill>
                  <a:srgbClr val="000000"/>
                </a:solidFill>
                <a:latin typeface="Arial"/>
                <a:ea typeface="Arial"/>
                <a:cs typeface="Arial"/>
                <a:sym typeface="Arial"/>
              </a:endParaRPr>
            </a:p>
          </p:txBody>
        </p:sp>
        <p:sp>
          <p:nvSpPr>
            <p:cNvPr id="986" name="Google Shape;986;p112"/>
            <p:cNvSpPr txBox="1"/>
            <p:nvPr/>
          </p:nvSpPr>
          <p:spPr>
            <a:xfrm>
              <a:off x="5693763" y="5735829"/>
              <a:ext cx="1859700" cy="33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I-Corps Instructor</a:t>
              </a:r>
              <a:endParaRPr sz="900">
                <a:solidFill>
                  <a:srgbClr val="7F7F7F"/>
                </a:solidFill>
                <a:latin typeface="Open Sans"/>
                <a:ea typeface="Open Sans"/>
                <a:cs typeface="Open Sans"/>
                <a:sym typeface="Open Sans"/>
              </a:endParaRPr>
            </a:p>
          </p:txBody>
        </p:sp>
        <p:sp>
          <p:nvSpPr>
            <p:cNvPr id="987" name="Google Shape;987;p112"/>
            <p:cNvSpPr txBox="1"/>
            <p:nvPr/>
          </p:nvSpPr>
          <p:spPr>
            <a:xfrm>
              <a:off x="5797511" y="5612063"/>
              <a:ext cx="16521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Robert Sheehan</a:t>
              </a:r>
              <a:endParaRPr sz="1700" b="0" i="0" u="none" strike="noStrike" cap="none">
                <a:solidFill>
                  <a:srgbClr val="000000"/>
                </a:solidFill>
                <a:latin typeface="Arial"/>
                <a:ea typeface="Arial"/>
                <a:cs typeface="Arial"/>
                <a:sym typeface="Arial"/>
              </a:endParaRPr>
            </a:p>
          </p:txBody>
        </p:sp>
        <p:sp>
          <p:nvSpPr>
            <p:cNvPr id="988" name="Google Shape;988;p112"/>
            <p:cNvSpPr txBox="1"/>
            <p:nvPr/>
          </p:nvSpPr>
          <p:spPr>
            <a:xfrm>
              <a:off x="1467593" y="5788832"/>
              <a:ext cx="1859700" cy="33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I-Corps Instructor</a:t>
              </a:r>
              <a:endParaRPr sz="900">
                <a:solidFill>
                  <a:srgbClr val="7F7F7F"/>
                </a:solidFill>
                <a:latin typeface="Open Sans"/>
                <a:ea typeface="Open Sans"/>
                <a:cs typeface="Open Sans"/>
                <a:sym typeface="Open Sans"/>
              </a:endParaRPr>
            </a:p>
          </p:txBody>
        </p:sp>
        <p:sp>
          <p:nvSpPr>
            <p:cNvPr id="989" name="Google Shape;989;p112"/>
            <p:cNvSpPr txBox="1"/>
            <p:nvPr/>
          </p:nvSpPr>
          <p:spPr>
            <a:xfrm>
              <a:off x="1571329" y="5665065"/>
              <a:ext cx="16521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Lisa Chang</a:t>
              </a:r>
              <a:endParaRPr sz="1700" b="0" i="0" u="none" strike="noStrike" cap="none">
                <a:solidFill>
                  <a:srgbClr val="000000"/>
                </a:solidFill>
                <a:latin typeface="Arial"/>
                <a:ea typeface="Arial"/>
                <a:cs typeface="Arial"/>
                <a:sym typeface="Arial"/>
              </a:endParaRPr>
            </a:p>
          </p:txBody>
        </p:sp>
        <p:sp>
          <p:nvSpPr>
            <p:cNvPr id="990" name="Google Shape;990;p112"/>
            <p:cNvSpPr txBox="1"/>
            <p:nvPr/>
          </p:nvSpPr>
          <p:spPr>
            <a:xfrm>
              <a:off x="7748489" y="2883473"/>
              <a:ext cx="1859700" cy="33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I-Corps Instructor</a:t>
              </a:r>
              <a:endParaRPr sz="900">
                <a:solidFill>
                  <a:srgbClr val="7F7F7F"/>
                </a:solidFill>
                <a:latin typeface="Open Sans"/>
                <a:ea typeface="Open Sans"/>
                <a:cs typeface="Open Sans"/>
                <a:sym typeface="Open Sans"/>
              </a:endParaRPr>
            </a:p>
          </p:txBody>
        </p:sp>
        <p:sp>
          <p:nvSpPr>
            <p:cNvPr id="991" name="Google Shape;991;p112"/>
            <p:cNvSpPr txBox="1"/>
            <p:nvPr/>
          </p:nvSpPr>
          <p:spPr>
            <a:xfrm>
              <a:off x="7852225" y="2759677"/>
              <a:ext cx="16521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Zach Williams</a:t>
              </a:r>
              <a:endParaRPr sz="1700" b="0" i="0" u="none" strike="noStrike" cap="none">
                <a:solidFill>
                  <a:srgbClr val="000000"/>
                </a:solidFill>
                <a:latin typeface="Arial"/>
                <a:ea typeface="Arial"/>
                <a:cs typeface="Arial"/>
                <a:sym typeface="Arial"/>
              </a:endParaRPr>
            </a:p>
          </p:txBody>
        </p:sp>
        <p:pic>
          <p:nvPicPr>
            <p:cNvPr id="992" name="Google Shape;992;p112"/>
            <p:cNvPicPr preferRelativeResize="0"/>
            <p:nvPr/>
          </p:nvPicPr>
          <p:blipFill rotWithShape="1">
            <a:blip r:embed="rId8">
              <a:alphaModFix/>
            </a:blip>
            <a:srcRect t="298" b="308"/>
            <a:stretch/>
          </p:blipFill>
          <p:spPr>
            <a:xfrm>
              <a:off x="3580660" y="3687003"/>
              <a:ext cx="1859724" cy="1859682"/>
            </a:xfrm>
            <a:prstGeom prst="rect">
              <a:avLst/>
            </a:prstGeom>
            <a:noFill/>
            <a:ln>
              <a:noFill/>
            </a:ln>
          </p:spPr>
        </p:pic>
        <p:sp>
          <p:nvSpPr>
            <p:cNvPr id="993" name="Google Shape;993;p112"/>
            <p:cNvSpPr txBox="1"/>
            <p:nvPr/>
          </p:nvSpPr>
          <p:spPr>
            <a:xfrm>
              <a:off x="7747531" y="5752399"/>
              <a:ext cx="1859700" cy="33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I-Corps Instructor</a:t>
              </a:r>
              <a:endParaRPr sz="900" b="0" i="0" u="none" strike="noStrike" cap="none">
                <a:solidFill>
                  <a:srgbClr val="000000"/>
                </a:solidFill>
                <a:latin typeface="Arial"/>
                <a:ea typeface="Arial"/>
                <a:cs typeface="Arial"/>
                <a:sym typeface="Arial"/>
              </a:endParaRPr>
            </a:p>
          </p:txBody>
        </p:sp>
        <p:sp>
          <p:nvSpPr>
            <p:cNvPr id="994" name="Google Shape;994;p112"/>
            <p:cNvSpPr txBox="1"/>
            <p:nvPr/>
          </p:nvSpPr>
          <p:spPr>
            <a:xfrm>
              <a:off x="7851267" y="5628603"/>
              <a:ext cx="16521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Greg Marvin</a:t>
              </a:r>
              <a:endParaRPr sz="1700" b="0" i="0" u="none" strike="noStrike" cap="none">
                <a:solidFill>
                  <a:srgbClr val="000000"/>
                </a:solidFill>
                <a:latin typeface="Arial"/>
                <a:ea typeface="Arial"/>
                <a:cs typeface="Arial"/>
                <a:sym typeface="Arial"/>
              </a:endParaRPr>
            </a:p>
          </p:txBody>
        </p:sp>
      </p:grpSp>
      <p:pic>
        <p:nvPicPr>
          <p:cNvPr id="995" name="Google Shape;995;p112"/>
          <p:cNvPicPr preferRelativeResize="0"/>
          <p:nvPr/>
        </p:nvPicPr>
        <p:blipFill>
          <a:blip r:embed="rId9">
            <a:alphaModFix/>
          </a:blip>
          <a:stretch>
            <a:fillRect/>
          </a:stretch>
        </p:blipFill>
        <p:spPr>
          <a:xfrm>
            <a:off x="6408725" y="685350"/>
            <a:ext cx="1996225" cy="1996225"/>
          </a:xfrm>
          <a:prstGeom prst="rect">
            <a:avLst/>
          </a:prstGeom>
          <a:noFill/>
          <a:ln>
            <a:noFill/>
          </a:ln>
        </p:spPr>
      </p:pic>
      <p:grpSp>
        <p:nvGrpSpPr>
          <p:cNvPr id="996" name="Google Shape;996;p112"/>
          <p:cNvGrpSpPr/>
          <p:nvPr/>
        </p:nvGrpSpPr>
        <p:grpSpPr>
          <a:xfrm>
            <a:off x="4064427" y="5849928"/>
            <a:ext cx="2010522" cy="498248"/>
            <a:chOff x="7747531" y="5628603"/>
            <a:chExt cx="1859700" cy="462497"/>
          </a:xfrm>
        </p:grpSpPr>
        <p:sp>
          <p:nvSpPr>
            <p:cNvPr id="997" name="Google Shape;997;p112"/>
            <p:cNvSpPr txBox="1"/>
            <p:nvPr/>
          </p:nvSpPr>
          <p:spPr>
            <a:xfrm>
              <a:off x="7747531" y="5752399"/>
              <a:ext cx="1859700" cy="33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900">
                  <a:solidFill>
                    <a:srgbClr val="7F7F7F"/>
                  </a:solidFill>
                  <a:latin typeface="Open Sans"/>
                  <a:ea typeface="Open Sans"/>
                  <a:cs typeface="Open Sans"/>
                  <a:sym typeface="Open Sans"/>
                </a:rPr>
                <a:t>I-Corps Instructor</a:t>
              </a:r>
              <a:endParaRPr sz="900" b="0" i="0" u="none" strike="noStrike" cap="none">
                <a:solidFill>
                  <a:srgbClr val="000000"/>
                </a:solidFill>
                <a:latin typeface="Arial"/>
                <a:ea typeface="Arial"/>
                <a:cs typeface="Arial"/>
                <a:sym typeface="Arial"/>
              </a:endParaRPr>
            </a:p>
          </p:txBody>
        </p:sp>
        <p:sp>
          <p:nvSpPr>
            <p:cNvPr id="998" name="Google Shape;998;p112"/>
            <p:cNvSpPr txBox="1"/>
            <p:nvPr/>
          </p:nvSpPr>
          <p:spPr>
            <a:xfrm>
              <a:off x="7851267" y="5628603"/>
              <a:ext cx="1652100" cy="23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200" b="1">
                  <a:solidFill>
                    <a:srgbClr val="3F3F3F"/>
                  </a:solidFill>
                  <a:latin typeface="Open Sans"/>
                  <a:ea typeface="Open Sans"/>
                  <a:cs typeface="Open Sans"/>
                  <a:sym typeface="Open Sans"/>
                </a:rPr>
                <a:t>Kevin Wright</a:t>
              </a:r>
              <a:endParaRPr sz="1700" b="0" i="0" u="none" strike="noStrike" cap="none">
                <a:solidFill>
                  <a:srgbClr val="000000"/>
                </a:solidFill>
                <a:latin typeface="Arial"/>
                <a:ea typeface="Arial"/>
                <a:cs typeface="Arial"/>
                <a:sym typeface="Arial"/>
              </a:endParaRPr>
            </a:p>
          </p:txBody>
        </p:sp>
      </p:grpSp>
      <p:pic>
        <p:nvPicPr>
          <p:cNvPr id="999" name="Google Shape;999;p112"/>
          <p:cNvPicPr preferRelativeResize="0"/>
          <p:nvPr/>
        </p:nvPicPr>
        <p:blipFill>
          <a:blip r:embed="rId10">
            <a:alphaModFix/>
          </a:blip>
          <a:stretch>
            <a:fillRect/>
          </a:stretch>
        </p:blipFill>
        <p:spPr>
          <a:xfrm>
            <a:off x="8640688" y="3752163"/>
            <a:ext cx="1996225" cy="19962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35AD25-0097-6C07-6C45-63E6692A96A0}"/>
              </a:ext>
            </a:extLst>
          </p:cNvPr>
          <p:cNvSpPr>
            <a:spLocks noGrp="1"/>
          </p:cNvSpPr>
          <p:nvPr>
            <p:ph type="subTitle" idx="1"/>
          </p:nvPr>
        </p:nvSpPr>
        <p:spPr>
          <a:xfrm>
            <a:off x="555523" y="530630"/>
            <a:ext cx="11080954" cy="5270401"/>
          </a:xfrm>
        </p:spPr>
        <p:txBody>
          <a:bodyPr/>
          <a:lstStyle/>
          <a:p>
            <a:r>
              <a:rPr lang="en-US" sz="1800" dirty="0">
                <a:solidFill>
                  <a:srgbClr val="0563C2"/>
                </a:solidFill>
                <a:effectLst/>
                <a:latin typeface="Source Sans Pro" panose="020B0503030403020204" pitchFamily="34" charset="0"/>
              </a:rPr>
              <a:t>HEARTLAND FORWARD STUDY</a:t>
            </a:r>
          </a:p>
          <a:p>
            <a:r>
              <a:rPr lang="en-US" dirty="0">
                <a:solidFill>
                  <a:schemeClr val="tx2">
                    <a:lumMod val="50000"/>
                  </a:schemeClr>
                </a:solidFill>
                <a:effectLst/>
                <a:latin typeface="Source Sans Pro" panose="020B0503030403020204" pitchFamily="34" charset="0"/>
              </a:rPr>
              <a:t>2022 Research To Renewal: Advancing</a:t>
            </a:r>
            <a:r>
              <a:rPr lang="en-US" dirty="0">
                <a:solidFill>
                  <a:schemeClr val="tx2">
                    <a:lumMod val="50000"/>
                  </a:schemeClr>
                </a:solidFill>
                <a:latin typeface="Source Sans Pro" panose="020B0503030403020204" pitchFamily="34" charset="0"/>
              </a:rPr>
              <a:t> </a:t>
            </a:r>
            <a:r>
              <a:rPr lang="en-US" dirty="0">
                <a:solidFill>
                  <a:schemeClr val="tx2">
                    <a:lumMod val="50000"/>
                  </a:schemeClr>
                </a:solidFill>
                <a:effectLst/>
                <a:latin typeface="Source Sans Pro" panose="020B0503030403020204" pitchFamily="34" charset="0"/>
              </a:rPr>
              <a:t>University Tech Transfer</a:t>
            </a:r>
          </a:p>
          <a:p>
            <a:r>
              <a:rPr lang="en-US" dirty="0">
                <a:solidFill>
                  <a:schemeClr val="tx2">
                    <a:lumMod val="50000"/>
                  </a:schemeClr>
                </a:solidFill>
                <a:latin typeface="Source Sans Pro" panose="020B0503030403020204" pitchFamily="34" charset="0"/>
              </a:rPr>
              <a:t>Ranked #2 across all public US universities</a:t>
            </a:r>
            <a:endParaRPr lang="en-US" dirty="0">
              <a:solidFill>
                <a:schemeClr val="tx2">
                  <a:lumMod val="50000"/>
                </a:schemeClr>
              </a:solidFill>
              <a:effectLst/>
              <a:latin typeface="Source Sans Pro" panose="020B0503030403020204" pitchFamily="34" charset="0"/>
            </a:endParaRPr>
          </a:p>
          <a:p>
            <a:endParaRPr lang="en-US" dirty="0">
              <a:solidFill>
                <a:srgbClr val="0563C2"/>
              </a:solidFill>
              <a:effectLst/>
              <a:latin typeface="Source Sans Pro" panose="020B0503030403020204" pitchFamily="34" charset="0"/>
            </a:endParaRPr>
          </a:p>
          <a:p>
            <a:endParaRPr lang="en-US" dirty="0">
              <a:solidFill>
                <a:srgbClr val="0563C2"/>
              </a:solidFill>
              <a:effectLst/>
              <a:latin typeface="Source Sans Pro" panose="020B0503030403020204" pitchFamily="34" charset="0"/>
            </a:endParaRPr>
          </a:p>
          <a:p>
            <a:r>
              <a:rPr lang="en-US" sz="1800" dirty="0">
                <a:solidFill>
                  <a:srgbClr val="0563C2"/>
                </a:solidFill>
                <a:effectLst/>
                <a:latin typeface="Source Sans Pro" panose="020B0503030403020204" pitchFamily="34" charset="0"/>
              </a:rPr>
              <a:t>THE GEORGE W. BUSH INSTITUTE STUDY ON THE INNOVATION IMPACT OF U.S. UNIVERSITIES</a:t>
            </a:r>
          </a:p>
          <a:p>
            <a:r>
              <a:rPr lang="en-US" dirty="0">
                <a:solidFill>
                  <a:schemeClr val="tx2">
                    <a:lumMod val="50000"/>
                  </a:schemeClr>
                </a:solidFill>
                <a:effectLst/>
                <a:latin typeface="Source Sans Pro" panose="020B0503030403020204" pitchFamily="34" charset="0"/>
              </a:rPr>
              <a:t>2020 Listed NC State as one of the top 20 universities for innovation impact.</a:t>
            </a:r>
          </a:p>
          <a:p>
            <a:endParaRPr lang="en-US" dirty="0">
              <a:solidFill>
                <a:srgbClr val="0563C2"/>
              </a:solidFill>
              <a:effectLst/>
              <a:latin typeface="Source Sans Pro" panose="020B0503030403020204" pitchFamily="34" charset="0"/>
            </a:endParaRPr>
          </a:p>
          <a:p>
            <a:endParaRPr lang="en-US" dirty="0">
              <a:solidFill>
                <a:srgbClr val="0563C2"/>
              </a:solidFill>
              <a:effectLst/>
              <a:latin typeface="Source Sans Pro" panose="020B0503030403020204" pitchFamily="34" charset="0"/>
            </a:endParaRPr>
          </a:p>
          <a:p>
            <a:r>
              <a:rPr lang="en-US" sz="1800" dirty="0">
                <a:solidFill>
                  <a:srgbClr val="0563C2"/>
                </a:solidFill>
                <a:effectLst/>
                <a:latin typeface="Source Sans Pro" panose="020B0503030403020204" pitchFamily="34" charset="0"/>
              </a:rPr>
              <a:t>THE MILKEN INSTITUTE</a:t>
            </a:r>
            <a:endParaRPr lang="en-US" sz="1800" dirty="0">
              <a:solidFill>
                <a:srgbClr val="0563C2"/>
              </a:solidFill>
              <a:latin typeface="Source Sans Pro" panose="020B0503030403020204" pitchFamily="34" charset="0"/>
            </a:endParaRPr>
          </a:p>
          <a:p>
            <a:r>
              <a:rPr lang="en-US" dirty="0">
                <a:solidFill>
                  <a:schemeClr val="tx2">
                    <a:lumMod val="50000"/>
                  </a:schemeClr>
                </a:solidFill>
                <a:effectLst/>
                <a:latin typeface="Source Sans Pro" panose="020B0503030403020204" pitchFamily="34" charset="0"/>
              </a:rPr>
              <a:t>2017 Concept to Commercialization: The Best Universities for Technology Transfer</a:t>
            </a:r>
          </a:p>
          <a:p>
            <a:r>
              <a:rPr lang="en-US" dirty="0">
                <a:solidFill>
                  <a:schemeClr val="tx2">
                    <a:lumMod val="50000"/>
                  </a:schemeClr>
                </a:solidFill>
                <a:effectLst/>
                <a:latin typeface="Source Sans Pro" panose="020B0503030403020204" pitchFamily="34" charset="0"/>
              </a:rPr>
              <a:t>An economic think tank, cited NC State as one of the top 25 in the country.</a:t>
            </a:r>
          </a:p>
          <a:p>
            <a:endParaRPr lang="en-US" dirty="0"/>
          </a:p>
        </p:txBody>
      </p:sp>
      <p:cxnSp>
        <p:nvCxnSpPr>
          <p:cNvPr id="6" name="Google Shape;541;p82">
            <a:extLst>
              <a:ext uri="{FF2B5EF4-FFF2-40B4-BE49-F238E27FC236}">
                <a16:creationId xmlns:a16="http://schemas.microsoft.com/office/drawing/2014/main" id="{17703E8C-5403-93FF-AD98-0EBE9C9D786F}"/>
              </a:ext>
            </a:extLst>
          </p:cNvPr>
          <p:cNvCxnSpPr>
            <a:cxnSpLocks/>
          </p:cNvCxnSpPr>
          <p:nvPr/>
        </p:nvCxnSpPr>
        <p:spPr>
          <a:xfrm>
            <a:off x="2805833" y="4220124"/>
            <a:ext cx="6731458" cy="0"/>
          </a:xfrm>
          <a:prstGeom prst="straightConnector1">
            <a:avLst/>
          </a:prstGeom>
          <a:noFill/>
          <a:ln w="38100" cap="flat" cmpd="sng">
            <a:solidFill>
              <a:srgbClr val="D8D8D8"/>
            </a:solidFill>
            <a:prstDash val="sysDot"/>
            <a:round/>
            <a:headEnd type="none" w="med" len="med"/>
            <a:tailEnd type="none" w="med" len="med"/>
          </a:ln>
        </p:spPr>
      </p:cxnSp>
      <p:cxnSp>
        <p:nvCxnSpPr>
          <p:cNvPr id="8" name="Google Shape;541;p82">
            <a:extLst>
              <a:ext uri="{FF2B5EF4-FFF2-40B4-BE49-F238E27FC236}">
                <a16:creationId xmlns:a16="http://schemas.microsoft.com/office/drawing/2014/main" id="{784C97FD-4E1C-2CBB-133A-FE8B1D9E3A34}"/>
              </a:ext>
            </a:extLst>
          </p:cNvPr>
          <p:cNvCxnSpPr>
            <a:cxnSpLocks/>
          </p:cNvCxnSpPr>
          <p:nvPr/>
        </p:nvCxnSpPr>
        <p:spPr>
          <a:xfrm>
            <a:off x="2805833" y="2406073"/>
            <a:ext cx="6731458" cy="0"/>
          </a:xfrm>
          <a:prstGeom prst="straightConnector1">
            <a:avLst/>
          </a:prstGeom>
          <a:noFill/>
          <a:ln w="38100" cap="flat" cmpd="sng">
            <a:solidFill>
              <a:srgbClr val="D8D8D8"/>
            </a:solidFill>
            <a:prstDash val="sysDot"/>
            <a:round/>
            <a:headEnd type="none" w="med" len="med"/>
            <a:tailEnd type="none" w="med" len="med"/>
          </a:ln>
        </p:spPr>
      </p:cxnSp>
    </p:spTree>
    <p:extLst>
      <p:ext uri="{BB962C8B-B14F-4D97-AF65-F5344CB8AC3E}">
        <p14:creationId xmlns:p14="http://schemas.microsoft.com/office/powerpoint/2010/main" val="36670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113"/>
          <p:cNvPicPr preferRelativeResize="0">
            <a:picLocks noGrp="1"/>
          </p:cNvPicPr>
          <p:nvPr>
            <p:ph type="pic" idx="2"/>
          </p:nvPr>
        </p:nvPicPr>
        <p:blipFill rotWithShape="1">
          <a:blip r:embed="rId3">
            <a:alphaModFix/>
          </a:blip>
          <a:srcRect t="9441" b="9441"/>
          <a:stretch/>
        </p:blipFill>
        <p:spPr>
          <a:xfrm>
            <a:off x="359790" y="332295"/>
            <a:ext cx="11472300" cy="6193500"/>
          </a:xfrm>
          <a:prstGeom prst="rect">
            <a:avLst/>
          </a:prstGeom>
          <a:solidFill>
            <a:srgbClr val="F7F7F7"/>
          </a:solidFill>
          <a:ln>
            <a:noFill/>
          </a:ln>
        </p:spPr>
      </p:pic>
      <p:sp>
        <p:nvSpPr>
          <p:cNvPr id="1005" name="Google Shape;1005;p113"/>
          <p:cNvSpPr/>
          <p:nvPr/>
        </p:nvSpPr>
        <p:spPr>
          <a:xfrm>
            <a:off x="990400" y="5306388"/>
            <a:ext cx="10841700" cy="972900"/>
          </a:xfrm>
          <a:prstGeom prst="rect">
            <a:avLst/>
          </a:prstGeom>
          <a:noFill/>
          <a:ln>
            <a:noFill/>
          </a:ln>
        </p:spPr>
        <p:txBody>
          <a:bodyPr spcFirstLastPara="1" wrap="square" lIns="45700" tIns="45700" rIns="45700" bIns="45700" anchor="t" anchorCtr="0">
            <a:noAutofit/>
          </a:bodyPr>
          <a:lstStyle/>
          <a:p>
            <a:pPr marL="0" marR="0" lvl="0" indent="0" algn="l" rtl="0">
              <a:lnSpc>
                <a:spcPct val="130000"/>
              </a:lnSpc>
              <a:spcBef>
                <a:spcPts val="0"/>
              </a:spcBef>
              <a:spcAft>
                <a:spcPts val="0"/>
              </a:spcAft>
              <a:buNone/>
            </a:pPr>
            <a:r>
              <a:rPr lang="en-US" sz="3000" dirty="0">
                <a:solidFill>
                  <a:schemeClr val="lt1"/>
                </a:solidFill>
                <a:latin typeface="Source Sans Pro Light"/>
                <a:ea typeface="Source Sans Pro Light"/>
                <a:cs typeface="Source Sans Pro Light"/>
                <a:sym typeface="Source Sans Pro Light"/>
              </a:rPr>
              <a:t>Wade Fulghum</a:t>
            </a:r>
            <a:endParaRPr sz="3000" i="0" u="none" strike="noStrike" cap="none" dirty="0">
              <a:solidFill>
                <a:schemeClr val="lt1"/>
              </a:solidFill>
              <a:latin typeface="Source Sans Pro Light"/>
              <a:ea typeface="Source Sans Pro Light"/>
              <a:cs typeface="Source Sans Pro Light"/>
              <a:sym typeface="Source Sans Pro Light"/>
            </a:endParaRPr>
          </a:p>
        </p:txBody>
      </p:sp>
      <p:sp>
        <p:nvSpPr>
          <p:cNvPr id="1006" name="Google Shape;1006;p113"/>
          <p:cNvSpPr txBox="1"/>
          <p:nvPr/>
        </p:nvSpPr>
        <p:spPr>
          <a:xfrm>
            <a:off x="990400" y="3563614"/>
            <a:ext cx="9982500" cy="23958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Source Sans Pro"/>
              <a:buNone/>
            </a:pPr>
            <a:r>
              <a:rPr lang="en-US" sz="7200" dirty="0">
                <a:solidFill>
                  <a:schemeClr val="lt1"/>
                </a:solidFill>
                <a:latin typeface="Source Sans Pro" panose="020B0503030403020204" pitchFamily="34" charset="0"/>
                <a:ea typeface="Source Sans Pro" panose="020B0503030403020204" pitchFamily="34" charset="0"/>
                <a:cs typeface="Source Sans Pro"/>
                <a:sym typeface="Source Sans Pro"/>
              </a:rPr>
              <a:t>What is next?</a:t>
            </a:r>
            <a:endParaRPr sz="7200" dirty="0">
              <a:solidFill>
                <a:schemeClr val="lt1"/>
              </a:solidFill>
              <a:latin typeface="Source Sans Pro" panose="020B0503030403020204" pitchFamily="34" charset="0"/>
              <a:ea typeface="Source Sans Pro" panose="020B0503030403020204" pitchFamily="34" charset="0"/>
              <a:cs typeface="Source Sans Pro"/>
              <a:sym typeface="Source Sans Pro"/>
            </a:endParaRPr>
          </a:p>
        </p:txBody>
      </p:sp>
      <p:pic>
        <p:nvPicPr>
          <p:cNvPr id="1007" name="Google Shape;1007;p113"/>
          <p:cNvPicPr preferRelativeResize="0"/>
          <p:nvPr/>
        </p:nvPicPr>
        <p:blipFill>
          <a:blip r:embed="rId4">
            <a:alphaModFix/>
          </a:blip>
          <a:stretch>
            <a:fillRect/>
          </a:stretch>
        </p:blipFill>
        <p:spPr>
          <a:xfrm>
            <a:off x="7714100" y="789951"/>
            <a:ext cx="3848525" cy="911388"/>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4"/>
                                        </p:tgtEl>
                                        <p:attrNameLst>
                                          <p:attrName>style.visibility</p:attrName>
                                        </p:attrNameLst>
                                      </p:cBhvr>
                                      <p:to>
                                        <p:strVal val="visible"/>
                                      </p:to>
                                    </p:set>
                                    <p:animEffect transition="in" filter="fade">
                                      <p:cBhvr>
                                        <p:cTn id="7" dur="500"/>
                                        <p:tgtEl>
                                          <p:spTgt spid="1004"/>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007"/>
                                        </p:tgtEl>
                                        <p:attrNameLst>
                                          <p:attrName>style.visibility</p:attrName>
                                        </p:attrNameLst>
                                      </p:cBhvr>
                                      <p:to>
                                        <p:strVal val="visible"/>
                                      </p:to>
                                    </p:set>
                                    <p:anim calcmode="lin" valueType="num">
                                      <p:cBhvr additive="base">
                                        <p:cTn id="11" dur="500"/>
                                        <p:tgtEl>
                                          <p:spTgt spid="1007"/>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06"/>
                                        </p:tgtEl>
                                        <p:attrNameLst>
                                          <p:attrName>style.visibility</p:attrName>
                                        </p:attrNameLst>
                                      </p:cBhvr>
                                      <p:to>
                                        <p:strVal val="visible"/>
                                      </p:to>
                                    </p:set>
                                    <p:anim calcmode="lin" valueType="num">
                                      <p:cBhvr additive="base">
                                        <p:cTn id="14" dur="500"/>
                                        <p:tgtEl>
                                          <p:spTgt spid="100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05"/>
                                        </p:tgtEl>
                                        <p:attrNameLst>
                                          <p:attrName>style.visibility</p:attrName>
                                        </p:attrNameLst>
                                      </p:cBhvr>
                                      <p:to>
                                        <p:strVal val="visible"/>
                                      </p:to>
                                    </p:set>
                                    <p:anim calcmode="lin" valueType="num">
                                      <p:cBhvr additive="base">
                                        <p:cTn id="17" dur="500"/>
                                        <p:tgtEl>
                                          <p:spTgt spid="10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113"/>
          <p:cNvPicPr preferRelativeResize="0">
            <a:picLocks noGrp="1"/>
          </p:cNvPicPr>
          <p:nvPr>
            <p:ph type="pic" idx="2"/>
          </p:nvPr>
        </p:nvPicPr>
        <p:blipFill rotWithShape="1">
          <a:blip r:embed="rId3">
            <a:alphaModFix/>
          </a:blip>
          <a:srcRect t="9441" b="9441"/>
          <a:stretch/>
        </p:blipFill>
        <p:spPr>
          <a:xfrm>
            <a:off x="359790" y="332295"/>
            <a:ext cx="11472300" cy="6193500"/>
          </a:xfrm>
          <a:prstGeom prst="rect">
            <a:avLst/>
          </a:prstGeom>
          <a:solidFill>
            <a:srgbClr val="F7F7F7"/>
          </a:solidFill>
          <a:ln>
            <a:noFill/>
          </a:ln>
        </p:spPr>
      </p:pic>
      <p:sp>
        <p:nvSpPr>
          <p:cNvPr id="1005" name="Google Shape;1005;p113"/>
          <p:cNvSpPr/>
          <p:nvPr/>
        </p:nvSpPr>
        <p:spPr>
          <a:xfrm>
            <a:off x="990400" y="5306388"/>
            <a:ext cx="10841700" cy="972900"/>
          </a:xfrm>
          <a:prstGeom prst="rect">
            <a:avLst/>
          </a:prstGeom>
          <a:noFill/>
          <a:ln>
            <a:noFill/>
          </a:ln>
        </p:spPr>
        <p:txBody>
          <a:bodyPr spcFirstLastPara="1" wrap="square" lIns="45700" tIns="45700" rIns="45700" bIns="45700" anchor="t" anchorCtr="0">
            <a:noAutofit/>
          </a:bodyPr>
          <a:lstStyle/>
          <a:p>
            <a:pPr marL="0" marR="0" lvl="0" indent="0" algn="l" rtl="0">
              <a:lnSpc>
                <a:spcPct val="130000"/>
              </a:lnSpc>
              <a:spcBef>
                <a:spcPts val="0"/>
              </a:spcBef>
              <a:spcAft>
                <a:spcPts val="0"/>
              </a:spcAft>
              <a:buNone/>
            </a:pPr>
            <a:r>
              <a:rPr lang="en-US" sz="3000">
                <a:solidFill>
                  <a:schemeClr val="lt1"/>
                </a:solidFill>
                <a:latin typeface="Source Sans Pro Light"/>
                <a:ea typeface="Source Sans Pro Light"/>
                <a:cs typeface="Source Sans Pro Light"/>
                <a:sym typeface="Source Sans Pro Light"/>
              </a:rPr>
              <a:t>Wade Fulghum</a:t>
            </a:r>
            <a:endParaRPr sz="3000" i="0" u="none" strike="noStrike" cap="none">
              <a:solidFill>
                <a:schemeClr val="lt1"/>
              </a:solidFill>
              <a:latin typeface="Source Sans Pro Light"/>
              <a:ea typeface="Source Sans Pro Light"/>
              <a:cs typeface="Source Sans Pro Light"/>
              <a:sym typeface="Source Sans Pro Light"/>
            </a:endParaRPr>
          </a:p>
        </p:txBody>
      </p:sp>
      <p:sp>
        <p:nvSpPr>
          <p:cNvPr id="1006" name="Google Shape;1006;p113"/>
          <p:cNvSpPr txBox="1"/>
          <p:nvPr/>
        </p:nvSpPr>
        <p:spPr>
          <a:xfrm>
            <a:off x="990400" y="3563614"/>
            <a:ext cx="9982500" cy="23958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Source Sans Pro"/>
              <a:buNone/>
            </a:pPr>
            <a:r>
              <a:rPr lang="en-US" sz="7200" b="1">
                <a:solidFill>
                  <a:schemeClr val="lt1"/>
                </a:solidFill>
                <a:latin typeface="Source Sans Pro"/>
                <a:ea typeface="Source Sans Pro"/>
                <a:cs typeface="Source Sans Pro"/>
                <a:sym typeface="Source Sans Pro"/>
              </a:rPr>
              <a:t>Questions?</a:t>
            </a:r>
            <a:endParaRPr sz="7200" b="1">
              <a:solidFill>
                <a:schemeClr val="lt1"/>
              </a:solidFill>
              <a:latin typeface="Source Sans Pro"/>
              <a:ea typeface="Source Sans Pro"/>
              <a:cs typeface="Source Sans Pro"/>
              <a:sym typeface="Source Sans Pro"/>
            </a:endParaRPr>
          </a:p>
        </p:txBody>
      </p:sp>
      <p:pic>
        <p:nvPicPr>
          <p:cNvPr id="1007" name="Google Shape;1007;p113"/>
          <p:cNvPicPr preferRelativeResize="0"/>
          <p:nvPr/>
        </p:nvPicPr>
        <p:blipFill>
          <a:blip r:embed="rId4">
            <a:alphaModFix/>
          </a:blip>
          <a:stretch>
            <a:fillRect/>
          </a:stretch>
        </p:blipFill>
        <p:spPr>
          <a:xfrm>
            <a:off x="7714100" y="789951"/>
            <a:ext cx="3848525" cy="911388"/>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4"/>
                                        </p:tgtEl>
                                        <p:attrNameLst>
                                          <p:attrName>style.visibility</p:attrName>
                                        </p:attrNameLst>
                                      </p:cBhvr>
                                      <p:to>
                                        <p:strVal val="visible"/>
                                      </p:to>
                                    </p:set>
                                    <p:animEffect transition="in" filter="fade">
                                      <p:cBhvr>
                                        <p:cTn id="7" dur="500"/>
                                        <p:tgtEl>
                                          <p:spTgt spid="1004"/>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007"/>
                                        </p:tgtEl>
                                        <p:attrNameLst>
                                          <p:attrName>style.visibility</p:attrName>
                                        </p:attrNameLst>
                                      </p:cBhvr>
                                      <p:to>
                                        <p:strVal val="visible"/>
                                      </p:to>
                                    </p:set>
                                    <p:anim calcmode="lin" valueType="num">
                                      <p:cBhvr additive="base">
                                        <p:cTn id="11" dur="500"/>
                                        <p:tgtEl>
                                          <p:spTgt spid="1007"/>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06"/>
                                        </p:tgtEl>
                                        <p:attrNameLst>
                                          <p:attrName>style.visibility</p:attrName>
                                        </p:attrNameLst>
                                      </p:cBhvr>
                                      <p:to>
                                        <p:strVal val="visible"/>
                                      </p:to>
                                    </p:set>
                                    <p:anim calcmode="lin" valueType="num">
                                      <p:cBhvr additive="base">
                                        <p:cTn id="14" dur="500"/>
                                        <p:tgtEl>
                                          <p:spTgt spid="100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05"/>
                                        </p:tgtEl>
                                        <p:attrNameLst>
                                          <p:attrName>style.visibility</p:attrName>
                                        </p:attrNameLst>
                                      </p:cBhvr>
                                      <p:to>
                                        <p:strVal val="visible"/>
                                      </p:to>
                                    </p:set>
                                    <p:anim calcmode="lin" valueType="num">
                                      <p:cBhvr additive="base">
                                        <p:cTn id="17" dur="500"/>
                                        <p:tgtEl>
                                          <p:spTgt spid="10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7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9"/>
          <p:cNvSpPr/>
          <p:nvPr/>
        </p:nvSpPr>
        <p:spPr>
          <a:xfrm>
            <a:off x="-1" y="0"/>
            <a:ext cx="4116900" cy="6858000"/>
          </a:xfrm>
          <a:prstGeom prst="rect">
            <a:avLst/>
          </a:prstGeom>
          <a:solidFill>
            <a:srgbClr val="CC0000"/>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497" name="Google Shape;497;p79"/>
          <p:cNvSpPr/>
          <p:nvPr/>
        </p:nvSpPr>
        <p:spPr>
          <a:xfrm>
            <a:off x="693500" y="616450"/>
            <a:ext cx="4601400" cy="5647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499;p79"/>
          <p:cNvSpPr txBox="1">
            <a:spLocks noGrp="1"/>
          </p:cNvSpPr>
          <p:nvPr>
            <p:ph type="body" idx="1"/>
          </p:nvPr>
        </p:nvSpPr>
        <p:spPr>
          <a:xfrm>
            <a:off x="1332148" y="764124"/>
            <a:ext cx="6192600" cy="13257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3200" dirty="0">
                <a:latin typeface="Source Sans Pro" panose="020B0503030403020204" pitchFamily="34" charset="0"/>
                <a:ea typeface="Source Sans Pro" panose="020B0503030403020204" pitchFamily="34" charset="0"/>
                <a:cs typeface="Source Sans Pro"/>
                <a:sym typeface="Source Sans Pro"/>
              </a:rPr>
              <a:t>NC State has 8 inductees into the National Inventors Hall of Fame</a:t>
            </a:r>
            <a:endParaRPr sz="3200" dirty="0">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0"/>
              </a:spcBef>
              <a:spcAft>
                <a:spcPts val="0"/>
              </a:spcAft>
              <a:buNone/>
            </a:pPr>
            <a:endParaRPr sz="1050" dirty="0">
              <a:solidFill>
                <a:srgbClr val="666666"/>
              </a:solidFill>
              <a:highlight>
                <a:srgbClr val="FFFFFF"/>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800"/>
              </a:spcBef>
              <a:spcAft>
                <a:spcPts val="0"/>
              </a:spcAft>
              <a:buNone/>
            </a:pPr>
            <a:endParaRPr sz="1050" dirty="0">
              <a:solidFill>
                <a:srgbClr val="666666"/>
              </a:solidFill>
              <a:highlight>
                <a:srgbClr val="FFFFFF"/>
              </a:highlight>
              <a:latin typeface="Source Sans Pro" panose="020B0503030403020204" pitchFamily="34" charset="0"/>
              <a:ea typeface="Source Sans Pro" panose="020B0503030403020204" pitchFamily="34" charset="0"/>
              <a:cs typeface="Source Sans Pro"/>
              <a:sym typeface="Source Sans Pro"/>
            </a:endParaRPr>
          </a:p>
          <a:p>
            <a:pPr marL="0" lvl="0" indent="0" algn="l" rtl="0">
              <a:spcBef>
                <a:spcPts val="1000"/>
              </a:spcBef>
              <a:spcAft>
                <a:spcPts val="0"/>
              </a:spcAft>
              <a:buNone/>
            </a:pPr>
            <a:endParaRPr dirty="0">
              <a:latin typeface="Source Sans Pro" panose="020B0503030403020204" pitchFamily="34" charset="0"/>
              <a:ea typeface="Source Sans Pro" panose="020B0503030403020204" pitchFamily="34" charset="0"/>
              <a:cs typeface="Source Sans Pro"/>
              <a:sym typeface="Source Sans Pro"/>
            </a:endParaRPr>
          </a:p>
          <a:p>
            <a:pPr marL="0" lvl="0" indent="0" algn="l" rtl="0">
              <a:lnSpc>
                <a:spcPct val="115000"/>
              </a:lnSpc>
              <a:spcBef>
                <a:spcPts val="0"/>
              </a:spcBef>
              <a:spcAft>
                <a:spcPts val="800"/>
              </a:spcAft>
              <a:buNone/>
            </a:pPr>
            <a:endParaRPr sz="1050" dirty="0">
              <a:solidFill>
                <a:srgbClr val="666666"/>
              </a:solidFill>
              <a:highlight>
                <a:srgbClr val="FFFFFF"/>
              </a:highlight>
              <a:latin typeface="Source Sans Pro" panose="020B0503030403020204" pitchFamily="34" charset="0"/>
              <a:ea typeface="Source Sans Pro" panose="020B0503030403020204" pitchFamily="34" charset="0"/>
              <a:cs typeface="Source Sans Pro"/>
              <a:sym typeface="Source Sans Pro"/>
            </a:endParaRPr>
          </a:p>
        </p:txBody>
      </p:sp>
      <p:pic>
        <p:nvPicPr>
          <p:cNvPr id="501" name="Google Shape;501;p79"/>
          <p:cNvPicPr preferRelativeResize="0"/>
          <p:nvPr/>
        </p:nvPicPr>
        <p:blipFill>
          <a:blip r:embed="rId3">
            <a:alphaModFix/>
          </a:blip>
          <a:stretch>
            <a:fillRect/>
          </a:stretch>
        </p:blipFill>
        <p:spPr>
          <a:xfrm>
            <a:off x="8202253" y="192461"/>
            <a:ext cx="2642629" cy="1981977"/>
          </a:xfrm>
          <a:prstGeom prst="rect">
            <a:avLst/>
          </a:prstGeom>
          <a:noFill/>
          <a:ln>
            <a:noFill/>
          </a:ln>
        </p:spPr>
      </p:pic>
      <p:pic>
        <p:nvPicPr>
          <p:cNvPr id="502" name="Google Shape;502;p79"/>
          <p:cNvPicPr preferRelativeResize="0"/>
          <p:nvPr/>
        </p:nvPicPr>
        <p:blipFill>
          <a:blip r:embed="rId4">
            <a:alphaModFix/>
          </a:blip>
          <a:stretch>
            <a:fillRect/>
          </a:stretch>
        </p:blipFill>
        <p:spPr>
          <a:xfrm>
            <a:off x="2590794" y="4340101"/>
            <a:ext cx="1250524" cy="1786471"/>
          </a:xfrm>
          <a:prstGeom prst="rect">
            <a:avLst/>
          </a:prstGeom>
          <a:noFill/>
          <a:ln>
            <a:noFill/>
          </a:ln>
        </p:spPr>
      </p:pic>
      <p:pic>
        <p:nvPicPr>
          <p:cNvPr id="503" name="Google Shape;503;p79"/>
          <p:cNvPicPr preferRelativeResize="0"/>
          <p:nvPr/>
        </p:nvPicPr>
        <p:blipFill>
          <a:blip r:embed="rId5">
            <a:alphaModFix/>
          </a:blip>
          <a:stretch>
            <a:fillRect/>
          </a:stretch>
        </p:blipFill>
        <p:spPr>
          <a:xfrm>
            <a:off x="7343914" y="2398050"/>
            <a:ext cx="1250524" cy="1786471"/>
          </a:xfrm>
          <a:prstGeom prst="rect">
            <a:avLst/>
          </a:prstGeom>
          <a:noFill/>
          <a:ln>
            <a:noFill/>
          </a:ln>
        </p:spPr>
      </p:pic>
      <p:pic>
        <p:nvPicPr>
          <p:cNvPr id="504" name="Google Shape;504;p79"/>
          <p:cNvPicPr preferRelativeResize="0"/>
          <p:nvPr/>
        </p:nvPicPr>
        <p:blipFill>
          <a:blip r:embed="rId6">
            <a:alphaModFix/>
          </a:blip>
          <a:stretch>
            <a:fillRect/>
          </a:stretch>
        </p:blipFill>
        <p:spPr>
          <a:xfrm>
            <a:off x="7343928" y="4340103"/>
            <a:ext cx="1250524" cy="1786471"/>
          </a:xfrm>
          <a:prstGeom prst="rect">
            <a:avLst/>
          </a:prstGeom>
          <a:noFill/>
          <a:ln>
            <a:noFill/>
          </a:ln>
        </p:spPr>
      </p:pic>
      <p:pic>
        <p:nvPicPr>
          <p:cNvPr id="505" name="Google Shape;505;p79"/>
          <p:cNvPicPr preferRelativeResize="0"/>
          <p:nvPr/>
        </p:nvPicPr>
        <p:blipFill>
          <a:blip r:embed="rId7">
            <a:alphaModFix/>
          </a:blip>
          <a:stretch>
            <a:fillRect/>
          </a:stretch>
        </p:blipFill>
        <p:spPr>
          <a:xfrm>
            <a:off x="4976186" y="2398049"/>
            <a:ext cx="1250524" cy="1786471"/>
          </a:xfrm>
          <a:prstGeom prst="rect">
            <a:avLst/>
          </a:prstGeom>
          <a:noFill/>
          <a:ln>
            <a:noFill/>
          </a:ln>
        </p:spPr>
      </p:pic>
      <p:pic>
        <p:nvPicPr>
          <p:cNvPr id="506" name="Google Shape;506;p79"/>
          <p:cNvPicPr preferRelativeResize="0"/>
          <p:nvPr/>
        </p:nvPicPr>
        <p:blipFill>
          <a:blip r:embed="rId8">
            <a:alphaModFix/>
          </a:blip>
          <a:stretch>
            <a:fillRect/>
          </a:stretch>
        </p:blipFill>
        <p:spPr>
          <a:xfrm>
            <a:off x="2595189" y="2398049"/>
            <a:ext cx="1250524" cy="1786471"/>
          </a:xfrm>
          <a:prstGeom prst="rect">
            <a:avLst/>
          </a:prstGeom>
          <a:noFill/>
          <a:ln>
            <a:noFill/>
          </a:ln>
        </p:spPr>
      </p:pic>
      <p:pic>
        <p:nvPicPr>
          <p:cNvPr id="507" name="Google Shape;507;p79"/>
          <p:cNvPicPr preferRelativeResize="0"/>
          <p:nvPr/>
        </p:nvPicPr>
        <p:blipFill>
          <a:blip r:embed="rId9">
            <a:alphaModFix/>
          </a:blip>
          <a:stretch>
            <a:fillRect/>
          </a:stretch>
        </p:blipFill>
        <p:spPr>
          <a:xfrm>
            <a:off x="4976179" y="4340102"/>
            <a:ext cx="1250524" cy="1786471"/>
          </a:xfrm>
          <a:prstGeom prst="rect">
            <a:avLst/>
          </a:prstGeom>
          <a:noFill/>
          <a:ln>
            <a:noFill/>
          </a:ln>
        </p:spPr>
      </p:pic>
      <p:sp>
        <p:nvSpPr>
          <p:cNvPr id="508" name="Google Shape;508;p79"/>
          <p:cNvSpPr txBox="1"/>
          <p:nvPr/>
        </p:nvSpPr>
        <p:spPr>
          <a:xfrm>
            <a:off x="3965971" y="2410637"/>
            <a:ext cx="996946" cy="1796359"/>
          </a:xfrm>
          <a:prstGeom prst="rect">
            <a:avLst/>
          </a:prstGeom>
          <a:noFill/>
          <a:ln>
            <a:noFill/>
          </a:ln>
        </p:spPr>
        <p:txBody>
          <a:bodyPr spcFirstLastPara="1" wrap="square" lIns="91425" tIns="91425" rIns="91425" bIns="91425" anchor="t" anchorCtr="0">
            <a:spAutoFit/>
          </a:bodyPr>
          <a:lstStyle/>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Sylvia Blankenship</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rPr>
              <a:t>1-MCP for Fruit, Vegetable and Flower Freshness</a:t>
            </a:r>
            <a:endParaRPr sz="1100" dirty="0">
              <a:latin typeface="Source Sans Pro" panose="020B0503030403020204" pitchFamily="34" charset="0"/>
              <a:ea typeface="Source Sans Pro" panose="020B0503030403020204" pitchFamily="34" charset="0"/>
              <a:cs typeface="Source Sans Pro"/>
              <a:sym typeface="Source Sans Pro"/>
            </a:endParaRPr>
          </a:p>
        </p:txBody>
      </p:sp>
      <p:sp>
        <p:nvSpPr>
          <p:cNvPr id="509" name="Google Shape;509;p79"/>
          <p:cNvSpPr txBox="1"/>
          <p:nvPr/>
        </p:nvSpPr>
        <p:spPr>
          <a:xfrm>
            <a:off x="3963769" y="4352699"/>
            <a:ext cx="850200" cy="1997824"/>
          </a:xfrm>
          <a:prstGeom prst="rect">
            <a:avLst/>
          </a:prstGeom>
          <a:noFill/>
          <a:ln>
            <a:noFill/>
          </a:ln>
        </p:spPr>
        <p:txBody>
          <a:bodyPr spcFirstLastPara="1" wrap="square" lIns="91425" tIns="91425" rIns="91425" bIns="91425" anchor="t" anchorCtr="0">
            <a:spAutoFit/>
          </a:bodyPr>
          <a:lstStyle/>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Bantval</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Jayant Baliga</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rPr>
              <a:t>Insulated Gate Bipolar Transistor (IGBT)</a:t>
            </a:r>
            <a:endParaRPr sz="1100" dirty="0">
              <a:latin typeface="Source Sans Pro" panose="020B0503030403020204" pitchFamily="34" charset="0"/>
              <a:ea typeface="Source Sans Pro" panose="020B0503030403020204" pitchFamily="34" charset="0"/>
              <a:cs typeface="Source Sans Pro"/>
              <a:sym typeface="Source Sans Pro"/>
            </a:endParaRPr>
          </a:p>
        </p:txBody>
      </p:sp>
      <p:sp>
        <p:nvSpPr>
          <p:cNvPr id="510" name="Google Shape;510;p79"/>
          <p:cNvSpPr txBox="1"/>
          <p:nvPr/>
        </p:nvSpPr>
        <p:spPr>
          <a:xfrm>
            <a:off x="6365224" y="2410649"/>
            <a:ext cx="746715" cy="1191963"/>
          </a:xfrm>
          <a:prstGeom prst="rect">
            <a:avLst/>
          </a:prstGeom>
          <a:noFill/>
          <a:ln>
            <a:noFill/>
          </a:ln>
        </p:spPr>
        <p:txBody>
          <a:bodyPr spcFirstLastPara="1" wrap="square" lIns="91425" tIns="91425" rIns="91425" bIns="91425" anchor="t" anchorCtr="0">
            <a:spAutoFit/>
          </a:bodyPr>
          <a:lstStyle/>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Donald </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Bitzer</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rPr>
              <a:t>Plasma Display</a:t>
            </a:r>
            <a:endParaRPr sz="1100" dirty="0">
              <a:latin typeface="Source Sans Pro" panose="020B0503030403020204" pitchFamily="34" charset="0"/>
              <a:ea typeface="Source Sans Pro" panose="020B0503030403020204" pitchFamily="34" charset="0"/>
              <a:cs typeface="Source Sans Pro"/>
              <a:sym typeface="Source Sans Pro"/>
            </a:endParaRPr>
          </a:p>
        </p:txBody>
      </p:sp>
      <p:sp>
        <p:nvSpPr>
          <p:cNvPr id="511" name="Google Shape;511;p79"/>
          <p:cNvSpPr txBox="1"/>
          <p:nvPr/>
        </p:nvSpPr>
        <p:spPr>
          <a:xfrm>
            <a:off x="6363024" y="4352699"/>
            <a:ext cx="878953" cy="1796359"/>
          </a:xfrm>
          <a:prstGeom prst="rect">
            <a:avLst/>
          </a:prstGeom>
          <a:noFill/>
          <a:ln>
            <a:noFill/>
          </a:ln>
        </p:spPr>
        <p:txBody>
          <a:bodyPr spcFirstLastPara="1" wrap="square" lIns="91425" tIns="91425" rIns="91425" bIns="91425" anchor="t" anchorCtr="0">
            <a:spAutoFit/>
          </a:bodyPr>
          <a:lstStyle/>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Edward Sisler</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rPr>
              <a:t>1-MCP for Fruit, Vegetable and Flower Freshness</a:t>
            </a:r>
            <a:endParaRPr sz="1100" dirty="0">
              <a:latin typeface="Source Sans Pro" panose="020B0503030403020204" pitchFamily="34" charset="0"/>
              <a:ea typeface="Source Sans Pro" panose="020B0503030403020204" pitchFamily="34" charset="0"/>
              <a:cs typeface="Source Sans Pro"/>
              <a:sym typeface="Source Sans Pro"/>
            </a:endParaRPr>
          </a:p>
        </p:txBody>
      </p:sp>
      <p:sp>
        <p:nvSpPr>
          <p:cNvPr id="512" name="Google Shape;512;p79"/>
          <p:cNvSpPr txBox="1"/>
          <p:nvPr/>
        </p:nvSpPr>
        <p:spPr>
          <a:xfrm>
            <a:off x="8698601" y="2410649"/>
            <a:ext cx="888181" cy="1393428"/>
          </a:xfrm>
          <a:prstGeom prst="rect">
            <a:avLst/>
          </a:prstGeom>
          <a:noFill/>
          <a:ln>
            <a:noFill/>
          </a:ln>
        </p:spPr>
        <p:txBody>
          <a:bodyPr spcFirstLastPara="1" wrap="square" lIns="91425" tIns="91425" rIns="91425" bIns="91425" anchor="t" anchorCtr="0">
            <a:spAutoFit/>
          </a:bodyPr>
          <a:lstStyle/>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Frances </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Ligler</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rPr>
              <a:t>Portable Optical Biosensors</a:t>
            </a:r>
            <a:endParaRPr sz="1100" dirty="0">
              <a:latin typeface="Source Sans Pro" panose="020B0503030403020204" pitchFamily="34" charset="0"/>
              <a:ea typeface="Source Sans Pro" panose="020B0503030403020204" pitchFamily="34" charset="0"/>
              <a:cs typeface="Source Sans Pro"/>
              <a:sym typeface="Source Sans Pro"/>
            </a:endParaRPr>
          </a:p>
        </p:txBody>
      </p:sp>
      <p:sp>
        <p:nvSpPr>
          <p:cNvPr id="513" name="Google Shape;513;p79"/>
          <p:cNvSpPr txBox="1"/>
          <p:nvPr/>
        </p:nvSpPr>
        <p:spPr>
          <a:xfrm>
            <a:off x="8537026" y="4286297"/>
            <a:ext cx="1015275" cy="1894078"/>
          </a:xfrm>
          <a:prstGeom prst="rect">
            <a:avLst/>
          </a:prstGeom>
          <a:noFill/>
          <a:ln>
            <a:noFill/>
          </a:ln>
        </p:spPr>
        <p:txBody>
          <a:bodyPr spcFirstLastPara="1" wrap="square" lIns="91425" tIns="91425" rIns="91425" bIns="91425" anchor="t" anchorCtr="0">
            <a:spAutoFit/>
          </a:bodyPr>
          <a:lstStyle/>
          <a:p>
            <a:pPr marL="0" marR="0" lvl="0" indent="0" algn="l" rtl="0">
              <a:lnSpc>
                <a:spcPct val="118750"/>
              </a:lnSpc>
              <a:spcBef>
                <a:spcPts val="0"/>
              </a:spcBef>
              <a:spcAft>
                <a:spcPts val="0"/>
              </a:spcAft>
              <a:buNone/>
            </a:pPr>
            <a:r>
              <a:rPr lang="en-US" baseline="-25000" dirty="0">
                <a:latin typeface="Source Sans Pro" panose="020B0503030403020204" pitchFamily="34" charset="0"/>
                <a:ea typeface="Source Sans Pro" panose="020B0503030403020204" pitchFamily="34" charset="0"/>
                <a:cs typeface="Source Sans Pro"/>
                <a:sym typeface="Source Sans Pro"/>
              </a:rPr>
              <a:t>Peter </a:t>
            </a:r>
            <a:endParaRPr baseline="-250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baseline="-25000" dirty="0">
                <a:latin typeface="Source Sans Pro" panose="020B0503030403020204" pitchFamily="34" charset="0"/>
                <a:ea typeface="Source Sans Pro" panose="020B0503030403020204" pitchFamily="34" charset="0"/>
                <a:cs typeface="Source Sans Pro"/>
                <a:sym typeface="Source Sans Pro"/>
              </a:rPr>
              <a:t>Wurman</a:t>
            </a:r>
            <a:endParaRPr baseline="-250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baseline="-250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baseline="-250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rPr>
              <a:t>Mobile Robotic Material Handling for Order Fulfillment</a:t>
            </a:r>
            <a:endParaRPr baseline="-250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baseline="-250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baseline="-25000" dirty="0">
              <a:latin typeface="Source Sans Pro" panose="020B0503030403020204" pitchFamily="34" charset="0"/>
              <a:ea typeface="Source Sans Pro" panose="020B0503030403020204" pitchFamily="34" charset="0"/>
              <a:cs typeface="Source Sans Pro"/>
              <a:sym typeface="Source Sans Pro"/>
            </a:endParaRPr>
          </a:p>
        </p:txBody>
      </p:sp>
      <p:pic>
        <p:nvPicPr>
          <p:cNvPr id="3" name="Picture 2" descr="A person in a suit&#10;&#10;Description automatically generated with medium confidence">
            <a:extLst>
              <a:ext uri="{FF2B5EF4-FFF2-40B4-BE49-F238E27FC236}">
                <a16:creationId xmlns:a16="http://schemas.microsoft.com/office/drawing/2014/main" id="{A2F05F65-877A-3E0D-F967-2DE927D0668A}"/>
              </a:ext>
            </a:extLst>
          </p:cNvPr>
          <p:cNvPicPr>
            <a:picLocks noChangeAspect="1"/>
          </p:cNvPicPr>
          <p:nvPr/>
        </p:nvPicPr>
        <p:blipFill rotWithShape="1">
          <a:blip r:embed="rId10"/>
          <a:srcRect l="7937" r="7783"/>
          <a:stretch/>
        </p:blipFill>
        <p:spPr>
          <a:xfrm>
            <a:off x="9451490" y="2415581"/>
            <a:ext cx="1490874" cy="1768940"/>
          </a:xfrm>
          <a:prstGeom prst="rect">
            <a:avLst/>
          </a:prstGeom>
        </p:spPr>
      </p:pic>
      <p:sp>
        <p:nvSpPr>
          <p:cNvPr id="4" name="Google Shape;513;p79">
            <a:extLst>
              <a:ext uri="{FF2B5EF4-FFF2-40B4-BE49-F238E27FC236}">
                <a16:creationId xmlns:a16="http://schemas.microsoft.com/office/drawing/2014/main" id="{C3849B54-CF16-BA44-AAAA-57DDADBB1F02}"/>
              </a:ext>
            </a:extLst>
          </p:cNvPr>
          <p:cNvSpPr txBox="1"/>
          <p:nvPr/>
        </p:nvSpPr>
        <p:spPr>
          <a:xfrm>
            <a:off x="10943648" y="2460027"/>
            <a:ext cx="1015275" cy="1594894"/>
          </a:xfrm>
          <a:prstGeom prst="rect">
            <a:avLst/>
          </a:prstGeom>
          <a:noFill/>
          <a:ln>
            <a:noFill/>
          </a:ln>
        </p:spPr>
        <p:txBody>
          <a:bodyPr spcFirstLastPara="1" wrap="square" lIns="91425" tIns="91425" rIns="91425" bIns="91425" anchor="t" anchorCtr="0">
            <a:spAutoFit/>
          </a:bodyPr>
          <a:lstStyle/>
          <a:p>
            <a:pPr marL="0" marR="0" lvl="0" indent="0" algn="l" rtl="0">
              <a:lnSpc>
                <a:spcPct val="118750"/>
              </a:lnSpc>
              <a:spcBef>
                <a:spcPts val="0"/>
              </a:spcBef>
              <a:spcAft>
                <a:spcPts val="0"/>
              </a:spcAft>
              <a:buNone/>
            </a:pPr>
            <a:r>
              <a:rPr lang="en-US" sz="1100" dirty="0">
                <a:latin typeface="Source Sans Pro" panose="020B0503030403020204" pitchFamily="34" charset="0"/>
                <a:ea typeface="Source Sans Pro" panose="020B0503030403020204" pitchFamily="34" charset="0"/>
                <a:cs typeface="Source Sans Pro"/>
                <a:sym typeface="Source Sans Pro"/>
              </a:rPr>
              <a:t>Rodolphe Barrangou</a:t>
            </a: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sz="1100" dirty="0">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r>
              <a:rPr lang="en-US" sz="11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rPr>
              <a:t>CRISPR Gene-editing</a:t>
            </a:r>
            <a:endParaRPr sz="11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sz="1100" dirty="0">
              <a:solidFill>
                <a:srgbClr val="222222"/>
              </a:solidFill>
              <a:highlight>
                <a:srgbClr val="FFFFFF"/>
              </a:highlight>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18750"/>
              </a:lnSpc>
              <a:spcBef>
                <a:spcPts val="0"/>
              </a:spcBef>
              <a:spcAft>
                <a:spcPts val="0"/>
              </a:spcAft>
              <a:buNone/>
            </a:pPr>
            <a:endParaRPr sz="1100" dirty="0">
              <a:latin typeface="Source Sans Pro" panose="020B0503030403020204" pitchFamily="34" charset="0"/>
              <a:ea typeface="Source Sans Pro" panose="020B0503030403020204" pitchFamily="34" charset="0"/>
              <a:cs typeface="Source Sans Pro"/>
              <a:sym typeface="Source Sans Pro"/>
            </a:endParaRPr>
          </a:p>
        </p:txBody>
      </p:sp>
      <p:sp>
        <p:nvSpPr>
          <p:cNvPr id="5" name="TextBox 4">
            <a:extLst>
              <a:ext uri="{FF2B5EF4-FFF2-40B4-BE49-F238E27FC236}">
                <a16:creationId xmlns:a16="http://schemas.microsoft.com/office/drawing/2014/main" id="{DE8C20E9-F894-041C-6639-B8213973BAEC}"/>
              </a:ext>
            </a:extLst>
          </p:cNvPr>
          <p:cNvSpPr txBox="1"/>
          <p:nvPr/>
        </p:nvSpPr>
        <p:spPr>
          <a:xfrm>
            <a:off x="586520" y="2315817"/>
            <a:ext cx="2002990" cy="2677656"/>
          </a:xfrm>
          <a:prstGeom prst="rect">
            <a:avLst/>
          </a:prstGeom>
          <a:noFill/>
        </p:spPr>
        <p:txBody>
          <a:bodyPr wrap="square" rtlCol="0">
            <a:spAutoFit/>
          </a:bodyPr>
          <a:lstStyle/>
          <a:p>
            <a:pPr algn="ctr"/>
            <a:r>
              <a:rPr lang="en-US" sz="2400" dirty="0"/>
              <a:t>12,000,000+</a:t>
            </a:r>
          </a:p>
          <a:p>
            <a:pPr algn="ctr"/>
            <a:r>
              <a:rPr lang="en-US" sz="2400" dirty="0"/>
              <a:t>Patents over three centuries</a:t>
            </a:r>
          </a:p>
          <a:p>
            <a:pPr algn="ctr"/>
            <a:endParaRPr lang="en-US" sz="2400" dirty="0"/>
          </a:p>
          <a:p>
            <a:pPr algn="ctr"/>
            <a:r>
              <a:rPr lang="en-US" sz="2400" dirty="0"/>
              <a:t>&lt;600 inductees</a:t>
            </a:r>
          </a:p>
        </p:txBody>
      </p:sp>
      <p:pic>
        <p:nvPicPr>
          <p:cNvPr id="6" name="Picture 5" descr="A person with a mustache and a pipe over his head&#10;&#10;Description automatically generated">
            <a:extLst>
              <a:ext uri="{FF2B5EF4-FFF2-40B4-BE49-F238E27FC236}">
                <a16:creationId xmlns:a16="http://schemas.microsoft.com/office/drawing/2014/main" id="{D0039B2E-EE36-A0F5-AD75-26D4EB04C635}"/>
              </a:ext>
            </a:extLst>
          </p:cNvPr>
          <p:cNvPicPr>
            <a:picLocks noChangeAspect="1"/>
          </p:cNvPicPr>
          <p:nvPr/>
        </p:nvPicPr>
        <p:blipFill rotWithShape="1">
          <a:blip r:embed="rId11"/>
          <a:srcRect l="42275" t="17640" r="30791" b="26829"/>
          <a:stretch/>
        </p:blipFill>
        <p:spPr>
          <a:xfrm>
            <a:off x="9533842" y="4408607"/>
            <a:ext cx="1452501" cy="1684542"/>
          </a:xfrm>
          <a:prstGeom prst="rect">
            <a:avLst/>
          </a:prstGeom>
        </p:spPr>
      </p:pic>
      <p:sp>
        <p:nvSpPr>
          <p:cNvPr id="7" name="Google Shape;513;p79">
            <a:extLst>
              <a:ext uri="{FF2B5EF4-FFF2-40B4-BE49-F238E27FC236}">
                <a16:creationId xmlns:a16="http://schemas.microsoft.com/office/drawing/2014/main" id="{9BBCCF54-4A48-8F04-957D-4A4F6D76DB3B}"/>
              </a:ext>
            </a:extLst>
          </p:cNvPr>
          <p:cNvSpPr txBox="1"/>
          <p:nvPr/>
        </p:nvSpPr>
        <p:spPr>
          <a:xfrm>
            <a:off x="10974504" y="4654338"/>
            <a:ext cx="1254525" cy="135675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nSpc>
                <a:spcPct val="118750"/>
              </a:lnSpc>
              <a:buNone/>
              <a:defRPr sz="1100" baseline="-25000">
                <a:latin typeface="Source Sans Pro" panose="020B0503030403020204" pitchFamily="34" charset="0"/>
                <a:ea typeface="Source Sans Pro" panose="020B0503030403020204" pitchFamily="34" charset="0"/>
                <a:cs typeface="Source Sans Pro"/>
              </a:defRPr>
            </a:lvl1pPr>
          </a:lstStyle>
          <a:p>
            <a:r>
              <a:rPr lang="en-US" baseline="0" dirty="0" err="1">
                <a:sym typeface="Source Sans Pro"/>
              </a:rPr>
              <a:t>Williard</a:t>
            </a:r>
            <a:r>
              <a:rPr lang="en-US" baseline="0" dirty="0">
                <a:sym typeface="Source Sans Pro"/>
              </a:rPr>
              <a:t> Bennett</a:t>
            </a:r>
            <a:endParaRPr baseline="0" dirty="0">
              <a:sym typeface="Source Sans Pro"/>
            </a:endParaRPr>
          </a:p>
          <a:p>
            <a:endParaRPr baseline="0" dirty="0">
              <a:sym typeface="Source Sans Pro"/>
            </a:endParaRPr>
          </a:p>
          <a:p>
            <a:r>
              <a:rPr lang="en-US" baseline="0" dirty="0"/>
              <a:t>Radio frequency mass spectrometer</a:t>
            </a:r>
            <a:endParaRPr baseline="0" dirty="0">
              <a:sym typeface="Source Sans Pro"/>
            </a:endParaRPr>
          </a:p>
          <a:p>
            <a:endParaRPr sz="800" baseline="0" dirty="0">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2"/>
          <p:cNvSpPr txBox="1"/>
          <p:nvPr/>
        </p:nvSpPr>
        <p:spPr>
          <a:xfrm>
            <a:off x="234960" y="4225958"/>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dirty="0">
                <a:solidFill>
                  <a:srgbClr val="434343"/>
                </a:solidFill>
                <a:latin typeface="Source Sans Pro" panose="020B0503030403020204" pitchFamily="34" charset="0"/>
                <a:ea typeface="Source Sans Pro" panose="020B0503030403020204" pitchFamily="34" charset="0"/>
                <a:cs typeface="Source Sans Pro"/>
                <a:sym typeface="Source Sans Pro"/>
              </a:rPr>
              <a:t>Cree/Wolfspeed</a:t>
            </a:r>
            <a:endParaRPr sz="2600" dirty="0">
              <a:solidFill>
                <a:srgbClr val="434343"/>
              </a:solidFill>
            </a:endParaRPr>
          </a:p>
        </p:txBody>
      </p:sp>
      <p:sp>
        <p:nvSpPr>
          <p:cNvPr id="532" name="Google Shape;532;p82"/>
          <p:cNvSpPr txBox="1"/>
          <p:nvPr/>
        </p:nvSpPr>
        <p:spPr>
          <a:xfrm>
            <a:off x="234960" y="4957058"/>
            <a:ext cx="3013500" cy="7821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1200"/>
              </a:spcAft>
              <a:buNone/>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Leading Semiconductor &amp; LED producer</a:t>
            </a:r>
            <a:endParaRPr sz="1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
        <p:nvSpPr>
          <p:cNvPr id="533" name="Google Shape;533;p82"/>
          <p:cNvSpPr txBox="1"/>
          <p:nvPr/>
        </p:nvSpPr>
        <p:spPr>
          <a:xfrm>
            <a:off x="0" y="0"/>
            <a:ext cx="12192000" cy="977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750" dirty="0">
                <a:solidFill>
                  <a:srgbClr val="434343"/>
                </a:solidFill>
                <a:latin typeface="Source Sans Pro" panose="020B0503030403020204" pitchFamily="34" charset="0"/>
                <a:ea typeface="Source Sans Pro" panose="020B0503030403020204" pitchFamily="34" charset="0"/>
                <a:cs typeface="Source Sans Pro"/>
                <a:sym typeface="Source Sans Pro"/>
              </a:rPr>
              <a:t>Highlighted Successes/</a:t>
            </a:r>
            <a:br>
              <a:rPr lang="en-US" sz="5750" dirty="0">
                <a:solidFill>
                  <a:srgbClr val="434343"/>
                </a:solidFill>
                <a:latin typeface="Source Sans Pro" panose="020B0503030403020204" pitchFamily="34" charset="0"/>
                <a:ea typeface="Source Sans Pro" panose="020B0503030403020204" pitchFamily="34" charset="0"/>
                <a:cs typeface="Source Sans Pro"/>
                <a:sym typeface="Source Sans Pro"/>
              </a:rPr>
            </a:br>
            <a:r>
              <a:rPr lang="en-US" sz="5750" dirty="0">
                <a:solidFill>
                  <a:srgbClr val="434343"/>
                </a:solidFill>
                <a:latin typeface="Source Sans Pro" panose="020B0503030403020204" pitchFamily="34" charset="0"/>
                <a:ea typeface="Source Sans Pro" panose="020B0503030403020204" pitchFamily="34" charset="0"/>
                <a:cs typeface="Source Sans Pro"/>
                <a:sym typeface="Source Sans Pro"/>
              </a:rPr>
              <a:t>Lessons Learned</a:t>
            </a:r>
            <a:endParaRPr dirty="0">
              <a:solidFill>
                <a:srgbClr val="434343"/>
              </a:solidFill>
            </a:endParaRPr>
          </a:p>
        </p:txBody>
      </p:sp>
      <p:pic>
        <p:nvPicPr>
          <p:cNvPr id="534" name="Google Shape;534;p82"/>
          <p:cNvPicPr preferRelativeResize="0"/>
          <p:nvPr/>
        </p:nvPicPr>
        <p:blipFill>
          <a:blip r:embed="rId3">
            <a:alphaModFix/>
          </a:blip>
          <a:stretch>
            <a:fillRect/>
          </a:stretch>
        </p:blipFill>
        <p:spPr>
          <a:xfrm>
            <a:off x="94713" y="2257289"/>
            <a:ext cx="3230214" cy="1507907"/>
          </a:xfrm>
          <a:prstGeom prst="rect">
            <a:avLst/>
          </a:prstGeom>
          <a:noFill/>
          <a:ln>
            <a:noFill/>
          </a:ln>
        </p:spPr>
      </p:pic>
      <p:pic>
        <p:nvPicPr>
          <p:cNvPr id="535" name="Google Shape;535;p82"/>
          <p:cNvPicPr preferRelativeResize="0"/>
          <p:nvPr/>
        </p:nvPicPr>
        <p:blipFill>
          <a:blip r:embed="rId4">
            <a:alphaModFix/>
          </a:blip>
          <a:stretch>
            <a:fillRect/>
          </a:stretch>
        </p:blipFill>
        <p:spPr>
          <a:xfrm>
            <a:off x="3140365" y="2213490"/>
            <a:ext cx="3270090" cy="1615969"/>
          </a:xfrm>
          <a:prstGeom prst="rect">
            <a:avLst/>
          </a:prstGeom>
          <a:noFill/>
          <a:ln>
            <a:noFill/>
          </a:ln>
        </p:spPr>
      </p:pic>
      <p:pic>
        <p:nvPicPr>
          <p:cNvPr id="536" name="Google Shape;536;p82"/>
          <p:cNvPicPr preferRelativeResize="0"/>
          <p:nvPr/>
        </p:nvPicPr>
        <p:blipFill>
          <a:blip r:embed="rId5">
            <a:alphaModFix/>
          </a:blip>
          <a:stretch>
            <a:fillRect/>
          </a:stretch>
        </p:blipFill>
        <p:spPr>
          <a:xfrm>
            <a:off x="6226226" y="1781471"/>
            <a:ext cx="3270090" cy="2627175"/>
          </a:xfrm>
          <a:prstGeom prst="rect">
            <a:avLst/>
          </a:prstGeom>
          <a:noFill/>
          <a:ln>
            <a:noFill/>
          </a:ln>
        </p:spPr>
      </p:pic>
      <p:sp>
        <p:nvSpPr>
          <p:cNvPr id="537" name="Google Shape;537;p82"/>
          <p:cNvSpPr txBox="1"/>
          <p:nvPr/>
        </p:nvSpPr>
        <p:spPr>
          <a:xfrm>
            <a:off x="3372815" y="4225958"/>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dirty="0">
                <a:solidFill>
                  <a:srgbClr val="434343"/>
                </a:solidFill>
                <a:latin typeface="Source Sans Pro" panose="020B0503030403020204" pitchFamily="34" charset="0"/>
                <a:ea typeface="Source Sans Pro" panose="020B0503030403020204" pitchFamily="34" charset="0"/>
                <a:cs typeface="Source Sans Pro"/>
                <a:sym typeface="Source Sans Pro"/>
              </a:rPr>
              <a:t>Agrofresh</a:t>
            </a:r>
            <a:endParaRPr sz="2600" dirty="0">
              <a:solidFill>
                <a:srgbClr val="434343"/>
              </a:solidFill>
            </a:endParaRPr>
          </a:p>
        </p:txBody>
      </p:sp>
      <p:sp>
        <p:nvSpPr>
          <p:cNvPr id="538" name="Google Shape;538;p82"/>
          <p:cNvSpPr txBox="1"/>
          <p:nvPr/>
        </p:nvSpPr>
        <p:spPr>
          <a:xfrm>
            <a:off x="3324927" y="4779133"/>
            <a:ext cx="3013500" cy="11406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1200"/>
              </a:spcAft>
              <a:buNone/>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Extending produce shelf life for agriculture</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
        <p:nvSpPr>
          <p:cNvPr id="539" name="Google Shape;539;p82"/>
          <p:cNvSpPr txBox="1"/>
          <p:nvPr/>
        </p:nvSpPr>
        <p:spPr>
          <a:xfrm>
            <a:off x="6398179" y="4252765"/>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dirty="0">
                <a:solidFill>
                  <a:srgbClr val="434343"/>
                </a:solidFill>
                <a:latin typeface="Source Sans Pro" panose="020B0503030403020204" pitchFamily="34" charset="0"/>
                <a:ea typeface="Source Sans Pro" panose="020B0503030403020204" pitchFamily="34" charset="0"/>
                <a:cs typeface="Source Sans Pro"/>
                <a:sym typeface="Source Sans Pro"/>
              </a:rPr>
              <a:t>Webassign</a:t>
            </a:r>
            <a:endParaRPr sz="2600" dirty="0">
              <a:solidFill>
                <a:srgbClr val="434343"/>
              </a:solidFill>
            </a:endParaRPr>
          </a:p>
        </p:txBody>
      </p:sp>
      <p:sp>
        <p:nvSpPr>
          <p:cNvPr id="540" name="Google Shape;540;p82"/>
          <p:cNvSpPr txBox="1"/>
          <p:nvPr/>
        </p:nvSpPr>
        <p:spPr>
          <a:xfrm>
            <a:off x="6378666" y="4834475"/>
            <a:ext cx="3013500" cy="6327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lnSpc>
                <a:spcPct val="115000"/>
              </a:lnSpc>
              <a:spcBef>
                <a:spcPts val="1200"/>
              </a:spcBef>
              <a:spcAft>
                <a:spcPts val="1200"/>
              </a:spcAft>
              <a:buNone/>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Leading provider of online instructional tools</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cxnSp>
        <p:nvCxnSpPr>
          <p:cNvPr id="541" name="Google Shape;541;p82"/>
          <p:cNvCxnSpPr/>
          <p:nvPr/>
        </p:nvCxnSpPr>
        <p:spPr>
          <a:xfrm>
            <a:off x="914775" y="3984150"/>
            <a:ext cx="10257600" cy="0"/>
          </a:xfrm>
          <a:prstGeom prst="straightConnector1">
            <a:avLst/>
          </a:prstGeom>
          <a:noFill/>
          <a:ln w="38100" cap="flat" cmpd="sng">
            <a:solidFill>
              <a:srgbClr val="D8D8D8"/>
            </a:solidFill>
            <a:prstDash val="dot"/>
            <a:round/>
            <a:headEnd type="none" w="med" len="med"/>
            <a:tailEnd type="none" w="med" len="med"/>
          </a:ln>
        </p:spPr>
      </p:cxnSp>
      <p:pic>
        <p:nvPicPr>
          <p:cNvPr id="1026" name="Picture 2" descr="SAS Institute marks 40th anniversary with continued growth">
            <a:extLst>
              <a:ext uri="{FF2B5EF4-FFF2-40B4-BE49-F238E27FC236}">
                <a16:creationId xmlns:a16="http://schemas.microsoft.com/office/drawing/2014/main" id="{51E8EDA0-BD26-D8E9-F652-03F07481C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0456" y="2366745"/>
            <a:ext cx="2543812" cy="133550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39;p82">
            <a:extLst>
              <a:ext uri="{FF2B5EF4-FFF2-40B4-BE49-F238E27FC236}">
                <a16:creationId xmlns:a16="http://schemas.microsoft.com/office/drawing/2014/main" id="{30F995DC-AC4C-0B70-88B0-A55B6032E8A0}"/>
              </a:ext>
            </a:extLst>
          </p:cNvPr>
          <p:cNvSpPr txBox="1"/>
          <p:nvPr/>
        </p:nvSpPr>
        <p:spPr>
          <a:xfrm>
            <a:off x="9313659" y="4048033"/>
            <a:ext cx="3013500" cy="731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dirty="0">
                <a:solidFill>
                  <a:srgbClr val="434343"/>
                </a:solidFill>
                <a:latin typeface="Source Sans Pro" panose="020B0503030403020204" pitchFamily="34" charset="0"/>
                <a:ea typeface="Source Sans Pro" panose="020B0503030403020204" pitchFamily="34" charset="0"/>
                <a:sym typeface="Source Sans Pro"/>
              </a:rPr>
              <a:t>SAS</a:t>
            </a:r>
            <a:endParaRPr sz="2600" dirty="0">
              <a:solidFill>
                <a:srgbClr val="434343"/>
              </a:solidFill>
            </a:endParaRPr>
          </a:p>
        </p:txBody>
      </p:sp>
      <p:sp>
        <p:nvSpPr>
          <p:cNvPr id="3" name="Google Shape;540;p82">
            <a:extLst>
              <a:ext uri="{FF2B5EF4-FFF2-40B4-BE49-F238E27FC236}">
                <a16:creationId xmlns:a16="http://schemas.microsoft.com/office/drawing/2014/main" id="{EBEC9F66-F7A9-D5DE-2AE4-3C62EF1F591D}"/>
              </a:ext>
            </a:extLst>
          </p:cNvPr>
          <p:cNvSpPr txBox="1"/>
          <p:nvPr/>
        </p:nvSpPr>
        <p:spPr>
          <a:xfrm>
            <a:off x="9354761" y="4790157"/>
            <a:ext cx="3013500" cy="6327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ctr" rtl="0">
              <a:lnSpc>
                <a:spcPct val="115000"/>
              </a:lnSpc>
              <a:spcBef>
                <a:spcPts val="1200"/>
              </a:spcBef>
              <a:spcAft>
                <a:spcPts val="1200"/>
              </a:spcAft>
              <a:buNone/>
            </a:pPr>
            <a:r>
              <a:rPr lang="en-US" sz="2000" dirty="0">
                <a:solidFill>
                  <a:srgbClr val="434343"/>
                </a:solidFill>
                <a:latin typeface="Source Sans Pro" panose="020B0503030403020204" pitchFamily="34" charset="0"/>
                <a:ea typeface="Source Sans Pro" panose="020B0503030403020204" pitchFamily="34" charset="0"/>
                <a:cs typeface="Source Sans Pro"/>
                <a:sym typeface="Source Sans Pro"/>
              </a:rPr>
              <a:t>Analytics, AI, and data management</a:t>
            </a:r>
            <a:endParaRPr sz="2000" dirty="0">
              <a:solidFill>
                <a:srgbClr val="434343"/>
              </a:solidFill>
              <a:latin typeface="Source Sans Pro" panose="020B0503030403020204" pitchFamily="34" charset="0"/>
              <a:ea typeface="Source Sans Pro" panose="020B0503030403020204" pitchFamily="34" charset="0"/>
              <a:cs typeface="Source Sans Pro"/>
              <a:sym typeface="Source Sans Pro"/>
            </a:endParaRPr>
          </a:p>
        </p:txBody>
      </p:sp>
    </p:spTree>
    <p:extLst>
      <p:ext uri="{BB962C8B-B14F-4D97-AF65-F5344CB8AC3E}">
        <p14:creationId xmlns:p14="http://schemas.microsoft.com/office/powerpoint/2010/main" val="302983169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33"/>
                                        </p:tgtEl>
                                        <p:attrNameLst>
                                          <p:attrName>style.visibility</p:attrName>
                                        </p:attrNameLst>
                                      </p:cBhvr>
                                      <p:to>
                                        <p:strVal val="visible"/>
                                      </p:to>
                                    </p:set>
                                    <p:anim calcmode="lin" valueType="num">
                                      <p:cBhvr additive="base">
                                        <p:cTn id="7" dur="500"/>
                                        <p:tgtEl>
                                          <p:spTgt spid="533"/>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1000"/>
                                        <p:tgtEl>
                                          <p:spTgt spid="54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34"/>
                                        </p:tgtEl>
                                        <p:attrNameLst>
                                          <p:attrName>style.visibility</p:attrName>
                                        </p:attrNameLst>
                                      </p:cBhvr>
                                      <p:to>
                                        <p:strVal val="visible"/>
                                      </p:to>
                                    </p:set>
                                    <p:animEffect transition="in" filter="fade">
                                      <p:cBhvr>
                                        <p:cTn id="14" dur="500"/>
                                        <p:tgtEl>
                                          <p:spTgt spid="534"/>
                                        </p:tgtEl>
                                      </p:cBhvr>
                                    </p:animEffect>
                                  </p:childTnLst>
                                </p:cTn>
                              </p:par>
                              <p:par>
                                <p:cTn id="15" presetID="2" presetClass="entr" presetSubtype="4" fill="hold" nodeType="withEffect">
                                  <p:stCondLst>
                                    <p:cond delay="0"/>
                                  </p:stCondLst>
                                  <p:childTnLst>
                                    <p:set>
                                      <p:cBhvr>
                                        <p:cTn id="16" dur="1" fill="hold">
                                          <p:stCondLst>
                                            <p:cond delay="0"/>
                                          </p:stCondLst>
                                        </p:cTn>
                                        <p:tgtEl>
                                          <p:spTgt spid="531"/>
                                        </p:tgtEl>
                                        <p:attrNameLst>
                                          <p:attrName>style.visibility</p:attrName>
                                        </p:attrNameLst>
                                      </p:cBhvr>
                                      <p:to>
                                        <p:strVal val="visible"/>
                                      </p:to>
                                    </p:set>
                                    <p:anim calcmode="lin" valueType="num">
                                      <p:cBhvr additive="base">
                                        <p:cTn id="17" dur="500"/>
                                        <p:tgtEl>
                                          <p:spTgt spid="531"/>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32"/>
                                        </p:tgtEl>
                                        <p:attrNameLst>
                                          <p:attrName>style.visibility</p:attrName>
                                        </p:attrNameLst>
                                      </p:cBhvr>
                                      <p:to>
                                        <p:strVal val="visible"/>
                                      </p:to>
                                    </p:set>
                                    <p:anim calcmode="lin" valueType="num">
                                      <p:cBhvr additive="base">
                                        <p:cTn id="20" dur="500"/>
                                        <p:tgtEl>
                                          <p:spTgt spid="53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35"/>
                                        </p:tgtEl>
                                        <p:attrNameLst>
                                          <p:attrName>style.visibility</p:attrName>
                                        </p:attrNameLst>
                                      </p:cBhvr>
                                      <p:to>
                                        <p:strVal val="visible"/>
                                      </p:to>
                                    </p:set>
                                    <p:animEffect transition="in" filter="fade">
                                      <p:cBhvr>
                                        <p:cTn id="24" dur="500"/>
                                        <p:tgtEl>
                                          <p:spTgt spid="535"/>
                                        </p:tgtEl>
                                      </p:cBhvr>
                                    </p:animEffect>
                                  </p:childTnLst>
                                </p:cTn>
                              </p:par>
                              <p:par>
                                <p:cTn id="25" presetID="2" presetClass="entr" presetSubtype="4" fill="hold" nodeType="withEffect">
                                  <p:stCondLst>
                                    <p:cond delay="0"/>
                                  </p:stCondLst>
                                  <p:childTnLst>
                                    <p:set>
                                      <p:cBhvr>
                                        <p:cTn id="26" dur="1" fill="hold">
                                          <p:stCondLst>
                                            <p:cond delay="0"/>
                                          </p:stCondLst>
                                        </p:cTn>
                                        <p:tgtEl>
                                          <p:spTgt spid="538"/>
                                        </p:tgtEl>
                                        <p:attrNameLst>
                                          <p:attrName>style.visibility</p:attrName>
                                        </p:attrNameLst>
                                      </p:cBhvr>
                                      <p:to>
                                        <p:strVal val="visible"/>
                                      </p:to>
                                    </p:set>
                                    <p:anim calcmode="lin" valueType="num">
                                      <p:cBhvr additive="base">
                                        <p:cTn id="27" dur="500"/>
                                        <p:tgtEl>
                                          <p:spTgt spid="538"/>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37"/>
                                        </p:tgtEl>
                                        <p:attrNameLst>
                                          <p:attrName>style.visibility</p:attrName>
                                        </p:attrNameLst>
                                      </p:cBhvr>
                                      <p:to>
                                        <p:strVal val="visible"/>
                                      </p:to>
                                    </p:set>
                                    <p:anim calcmode="lin" valueType="num">
                                      <p:cBhvr additive="base">
                                        <p:cTn id="30" dur="500"/>
                                        <p:tgtEl>
                                          <p:spTgt spid="537"/>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536"/>
                                        </p:tgtEl>
                                        <p:attrNameLst>
                                          <p:attrName>style.visibility</p:attrName>
                                        </p:attrNameLst>
                                      </p:cBhvr>
                                      <p:to>
                                        <p:strVal val="visible"/>
                                      </p:to>
                                    </p:set>
                                    <p:animEffect transition="in" filter="fade">
                                      <p:cBhvr>
                                        <p:cTn id="34" dur="500"/>
                                        <p:tgtEl>
                                          <p:spTgt spid="536"/>
                                        </p:tgtEl>
                                      </p:cBhvr>
                                    </p:animEffect>
                                  </p:childTnLst>
                                </p:cTn>
                              </p:par>
                              <p:par>
                                <p:cTn id="35" presetID="2" presetClass="entr" presetSubtype="4" fill="hold" nodeType="withEffect">
                                  <p:stCondLst>
                                    <p:cond delay="0"/>
                                  </p:stCondLst>
                                  <p:childTnLst>
                                    <p:set>
                                      <p:cBhvr>
                                        <p:cTn id="36" dur="1" fill="hold">
                                          <p:stCondLst>
                                            <p:cond delay="0"/>
                                          </p:stCondLst>
                                        </p:cTn>
                                        <p:tgtEl>
                                          <p:spTgt spid="539"/>
                                        </p:tgtEl>
                                        <p:attrNameLst>
                                          <p:attrName>style.visibility</p:attrName>
                                        </p:attrNameLst>
                                      </p:cBhvr>
                                      <p:to>
                                        <p:strVal val="visible"/>
                                      </p:to>
                                    </p:set>
                                    <p:anim calcmode="lin" valueType="num">
                                      <p:cBhvr additive="base">
                                        <p:cTn id="37" dur="500"/>
                                        <p:tgtEl>
                                          <p:spTgt spid="539"/>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40"/>
                                        </p:tgtEl>
                                        <p:attrNameLst>
                                          <p:attrName>style.visibility</p:attrName>
                                        </p:attrNameLst>
                                      </p:cBhvr>
                                      <p:to>
                                        <p:strVal val="visible"/>
                                      </p:to>
                                    </p:set>
                                    <p:anim calcmode="lin" valueType="num">
                                      <p:cBhvr additive="base">
                                        <p:cTn id="40" dur="500"/>
                                        <p:tgtEl>
                                          <p:spTgt spid="540"/>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C - Color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4785</TotalTime>
  <Words>3707</Words>
  <Application>Microsoft Office PowerPoint</Application>
  <PresentationFormat>Widescreen</PresentationFormat>
  <Paragraphs>663</Paragraphs>
  <Slides>63</Slides>
  <Notes>61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Source Sans Pro</vt:lpstr>
      <vt:lpstr>Arial</vt:lpstr>
      <vt:lpstr>Source Sans Pro Light</vt:lpstr>
      <vt:lpstr>Calibri</vt:lpstr>
      <vt:lpstr>Open Sans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Ecosystem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Bill Spruill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Ecosystem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Bill Spruill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Marge Enders Bacon</dc:creator>
  <cp:lastModifiedBy>Marge Enders Bacon</cp:lastModifiedBy>
  <cp:revision>20</cp:revision>
  <dcterms:modified xsi:type="dcterms:W3CDTF">2024-09-20T17:34:22Z</dcterms:modified>
</cp:coreProperties>
</file>