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290" r:id="rId3"/>
    <p:sldId id="310" r:id="rId4"/>
    <p:sldId id="308" r:id="rId5"/>
    <p:sldId id="294" r:id="rId6"/>
    <p:sldId id="311" r:id="rId7"/>
    <p:sldId id="284" r:id="rId8"/>
    <p:sldId id="296" r:id="rId9"/>
    <p:sldId id="319" r:id="rId10"/>
    <p:sldId id="309" r:id="rId11"/>
    <p:sldId id="263" r:id="rId12"/>
    <p:sldId id="318" r:id="rId13"/>
    <p:sldId id="264" r:id="rId14"/>
    <p:sldId id="300" r:id="rId15"/>
    <p:sldId id="312" r:id="rId16"/>
    <p:sldId id="303" r:id="rId17"/>
    <p:sldId id="304" r:id="rId18"/>
    <p:sldId id="314" r:id="rId19"/>
    <p:sldId id="316" r:id="rId20"/>
    <p:sldId id="31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656ED98-16DC-4A8B-AD52-531B0F508983}">
          <p14:sldIdLst>
            <p14:sldId id="313"/>
            <p14:sldId id="290"/>
            <p14:sldId id="310"/>
            <p14:sldId id="308"/>
            <p14:sldId id="294"/>
            <p14:sldId id="311"/>
            <p14:sldId id="284"/>
            <p14:sldId id="296"/>
            <p14:sldId id="319"/>
            <p14:sldId id="309"/>
            <p14:sldId id="263"/>
            <p14:sldId id="318"/>
            <p14:sldId id="264"/>
            <p14:sldId id="300"/>
            <p14:sldId id="312"/>
            <p14:sldId id="303"/>
            <p14:sldId id="304"/>
            <p14:sldId id="314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jciechowski, Doreen (Courts)" initials="WD(" lastIdx="1" clrIdx="0">
    <p:extLst>
      <p:ext uri="{19B8F6BF-5375-455C-9EA6-DF929625EA0E}">
        <p15:presenceInfo xmlns:p15="http://schemas.microsoft.com/office/powerpoint/2012/main" userId="S::Doreen.Wojciechowski@delaware.gov::9c9fb4b6-399b-4be6-8bf7-62628f1685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1" autoAdjust="0"/>
    <p:restoredTop sz="77366" autoAdjust="0"/>
  </p:normalViewPr>
  <p:slideViewPr>
    <p:cSldViewPr>
      <p:cViewPr varScale="1">
        <p:scale>
          <a:sx n="90" d="100"/>
          <a:sy n="90" d="100"/>
        </p:scale>
        <p:origin x="682" y="2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2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5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699B-46E8-B017-8EA79935A75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699B-46E8-B017-8EA79935A75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699B-46E8-B017-8EA79935A75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699B-46E8-B017-8EA79935A75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699B-46E8-B017-8EA79935A75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699B-46E8-B017-8EA79935A75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699B-46E8-B017-8EA79935A75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699B-46E8-B017-8EA79935A75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699B-46E8-B017-8EA79935A75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699B-46E8-B017-8EA79935A75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699B-46E8-B017-8EA79935A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Lottery</c:v>
                </c:pt>
                <c:pt idx="1">
                  <c:v>Cigarettes</c:v>
                </c:pt>
                <c:pt idx="2">
                  <c:v>Abandoned Propery</c:v>
                </c:pt>
                <c:pt idx="3">
                  <c:v>Other</c:v>
                </c:pt>
                <c:pt idx="4">
                  <c:v>Realty Transfer</c:v>
                </c:pt>
                <c:pt idx="5">
                  <c:v>Net Personal Income Tax</c:v>
                </c:pt>
                <c:pt idx="6">
                  <c:v>Bank Franchise</c:v>
                </c:pt>
                <c:pt idx="7">
                  <c:v>Net CIT</c:v>
                </c:pt>
                <c:pt idx="8">
                  <c:v>Gross Receipts</c:v>
                </c:pt>
                <c:pt idx="9">
                  <c:v>Net Franchise &amp; LP/LLC</c:v>
                </c:pt>
                <c:pt idx="10">
                  <c:v>Other Corporate Levies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D-699B-46E8-B017-8EA79935A752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699B-46E8-B017-8EA79935A75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699B-46E8-B017-8EA79935A75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699B-46E8-B017-8EA79935A75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699B-46E8-B017-8EA79935A75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699B-46E8-B017-8EA79935A75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699B-46E8-B017-8EA79935A75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699B-46E8-B017-8EA79935A75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699B-46E8-B017-8EA79935A75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699B-46E8-B017-8EA79935A75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699B-46E8-B017-8EA79935A75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699B-46E8-B017-8EA79935A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Lottery</c:v>
                </c:pt>
                <c:pt idx="1">
                  <c:v>Cigarettes</c:v>
                </c:pt>
                <c:pt idx="2">
                  <c:v>Abandoned Propery</c:v>
                </c:pt>
                <c:pt idx="3">
                  <c:v>Other</c:v>
                </c:pt>
                <c:pt idx="4">
                  <c:v>Realty Transfer</c:v>
                </c:pt>
                <c:pt idx="5">
                  <c:v>Net Personal Income Tax</c:v>
                </c:pt>
                <c:pt idx="6">
                  <c:v>Bank Franchise</c:v>
                </c:pt>
                <c:pt idx="7">
                  <c:v>Net CIT</c:v>
                </c:pt>
                <c:pt idx="8">
                  <c:v>Gross Receipts</c:v>
                </c:pt>
                <c:pt idx="9">
                  <c:v>Net Franchise &amp; LP/LLC</c:v>
                </c:pt>
                <c:pt idx="10">
                  <c:v>Other Corporate Levies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44-699B-46E8-B017-8EA79935A75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699B-46E8-B017-8EA79935A75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699B-46E8-B017-8EA79935A75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699B-46E8-B017-8EA79935A75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699B-46E8-B017-8EA79935A75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699B-46E8-B017-8EA79935A75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699B-46E8-B017-8EA79935A75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699B-46E8-B017-8EA79935A75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699B-46E8-B017-8EA79935A75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699B-46E8-B017-8EA79935A75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699B-46E8-B017-8EA79935A75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699B-46E8-B017-8EA79935A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Lottery</c:v>
                </c:pt>
                <c:pt idx="1">
                  <c:v>Cigarettes</c:v>
                </c:pt>
                <c:pt idx="2">
                  <c:v>Abandoned Propery</c:v>
                </c:pt>
                <c:pt idx="3">
                  <c:v>Other</c:v>
                </c:pt>
                <c:pt idx="4">
                  <c:v>Realty Transfer</c:v>
                </c:pt>
                <c:pt idx="5">
                  <c:v>Net Personal Income Tax</c:v>
                </c:pt>
                <c:pt idx="6">
                  <c:v>Bank Franchise</c:v>
                </c:pt>
                <c:pt idx="7">
                  <c:v>Net CIT</c:v>
                </c:pt>
                <c:pt idx="8">
                  <c:v>Gross Receipts</c:v>
                </c:pt>
                <c:pt idx="9">
                  <c:v>Net Franchise &amp; LP/LLC</c:v>
                </c:pt>
                <c:pt idx="10">
                  <c:v>Other Corporate Levies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D-699B-46E8-B017-8EA79935A752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699B-46E8-B017-8EA79935A75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699B-46E8-B017-8EA79935A75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699B-46E8-B017-8EA79935A75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699B-46E8-B017-8EA79935A75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699B-46E8-B017-8EA79935A75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699B-46E8-B017-8EA79935A75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699B-46E8-B017-8EA79935A75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699B-46E8-B017-8EA79935A75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699B-46E8-B017-8EA79935A75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699B-46E8-B017-8EA79935A75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699B-46E8-B017-8EA79935A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Lottery</c:v>
                </c:pt>
                <c:pt idx="1">
                  <c:v>Cigarettes</c:v>
                </c:pt>
                <c:pt idx="2">
                  <c:v>Abandoned Propery</c:v>
                </c:pt>
                <c:pt idx="3">
                  <c:v>Other</c:v>
                </c:pt>
                <c:pt idx="4">
                  <c:v>Realty Transfer</c:v>
                </c:pt>
                <c:pt idx="5">
                  <c:v>Net Personal Income Tax</c:v>
                </c:pt>
                <c:pt idx="6">
                  <c:v>Bank Franchise</c:v>
                </c:pt>
                <c:pt idx="7">
                  <c:v>Net CIT</c:v>
                </c:pt>
                <c:pt idx="8">
                  <c:v>Gross Receipts</c:v>
                </c:pt>
                <c:pt idx="9">
                  <c:v>Net Franchise &amp; LP/LLC</c:v>
                </c:pt>
                <c:pt idx="10">
                  <c:v>Other Corporate Levies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44-699B-46E8-B017-8EA79935A75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Court of Chancery 4-Year</a:t>
            </a:r>
            <a:r>
              <a:rPr lang="en-US" sz="2000" baseline="0" dirty="0">
                <a:latin typeface="Times New Roman" pitchFamily="18" charset="0"/>
                <a:cs typeface="Times New Roman" pitchFamily="18" charset="0"/>
              </a:rPr>
              <a:t> Civil Caseload Trend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0559711038791339E-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Chancery!$A$4</c:f>
              <c:strCache>
                <c:ptCount val="1"/>
                <c:pt idx="0">
                  <c:v>Filings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Chancery!$H$3:$K$3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Chancery!$H$4:$K$4</c:f>
              <c:numCache>
                <c:formatCode>_(* #,##0_);_(* \(#,##0\);_(* "-"??_);_(@_)</c:formatCode>
                <c:ptCount val="4"/>
                <c:pt idx="0">
                  <c:v>959</c:v>
                </c:pt>
                <c:pt idx="1">
                  <c:v>1167</c:v>
                </c:pt>
                <c:pt idx="2" formatCode="#,##0">
                  <c:v>1144</c:v>
                </c:pt>
                <c:pt idx="3" formatCode="#,##0">
                  <c:v>1193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0B2-425D-A835-77E2282B3099}"/>
            </c:ext>
          </c:extLst>
        </c:ser>
        <c:ser>
          <c:idx val="1"/>
          <c:order val="1"/>
          <c:tx>
            <c:strRef>
              <c:f>Chancery!$A$5</c:f>
              <c:strCache>
                <c:ptCount val="1"/>
                <c:pt idx="0">
                  <c:v>Dispositions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Chancery!$H$3:$K$3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Chancery!$H$5:$K$5</c:f>
              <c:numCache>
                <c:formatCode>_(* #,##0_);_(* \(#,##0\);_(* "-"??_);_(@_)</c:formatCode>
                <c:ptCount val="4"/>
                <c:pt idx="0">
                  <c:v>973</c:v>
                </c:pt>
                <c:pt idx="1">
                  <c:v>987</c:v>
                </c:pt>
                <c:pt idx="2" formatCode="#,##0">
                  <c:v>875</c:v>
                </c:pt>
                <c:pt idx="3" formatCode="#,##0">
                  <c:v>1106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0B2-425D-A835-77E2282B3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21248"/>
        <c:axId val="92815360"/>
      </c:barChart>
      <c:catAx>
        <c:axId val="9162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Fiscal Year</a:t>
                </a:r>
              </a:p>
            </c:rich>
          </c:tx>
          <c:layout>
            <c:manualLayout>
              <c:xMode val="edge"/>
              <c:yMode val="edge"/>
              <c:x val="0.51914177329413613"/>
              <c:y val="0.9369691946401437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2815360"/>
        <c:crosses val="autoZero"/>
        <c:auto val="1"/>
        <c:lblAlgn val="ctr"/>
        <c:lblOffset val="100"/>
        <c:noMultiLvlLbl val="0"/>
      </c:catAx>
      <c:valAx>
        <c:axId val="9281536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1621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286B1-BE13-4E8B-B17B-53A1409A2ADC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6E59420-1BD2-4B44-B4E3-D6EB250BB44A}">
      <dgm:prSet/>
      <dgm:spPr/>
      <dgm:t>
        <a:bodyPr/>
        <a:lstStyle/>
        <a:p>
          <a:r>
            <a:rPr lang="en-US" dirty="0"/>
            <a:t>1.7 million entities</a:t>
          </a:r>
        </a:p>
      </dgm:t>
    </dgm:pt>
    <dgm:pt modelId="{07768333-5BC5-4D5E-9BF2-E3CAA66BE2D4}" type="parTrans" cxnId="{E71D9461-0D0B-4922-B9B9-B1BC67BA4743}">
      <dgm:prSet/>
      <dgm:spPr/>
      <dgm:t>
        <a:bodyPr/>
        <a:lstStyle/>
        <a:p>
          <a:endParaRPr lang="en-US"/>
        </a:p>
      </dgm:t>
    </dgm:pt>
    <dgm:pt modelId="{CAFBA223-35BF-414A-AAAF-A4BEACD15FD0}" type="sibTrans" cxnId="{E71D9461-0D0B-4922-B9B9-B1BC67BA4743}">
      <dgm:prSet/>
      <dgm:spPr/>
      <dgm:t>
        <a:bodyPr/>
        <a:lstStyle/>
        <a:p>
          <a:endParaRPr lang="en-US"/>
        </a:p>
      </dgm:t>
    </dgm:pt>
    <dgm:pt modelId="{BEFB837D-5EA2-4D3B-9841-CAD1BB59BF89}">
      <dgm:prSet/>
      <dgm:spPr/>
      <dgm:t>
        <a:bodyPr/>
        <a:lstStyle/>
        <a:p>
          <a:r>
            <a:rPr lang="en-US" dirty="0"/>
            <a:t>Largely publicly traded corporations and subsidiaries</a:t>
          </a:r>
        </a:p>
      </dgm:t>
    </dgm:pt>
    <dgm:pt modelId="{1885036B-624C-417D-9BF3-B169EA477BC4}" type="parTrans" cxnId="{25019C35-581D-4486-9D17-4BDEB1BD0214}">
      <dgm:prSet/>
      <dgm:spPr/>
      <dgm:t>
        <a:bodyPr/>
        <a:lstStyle/>
        <a:p>
          <a:endParaRPr lang="en-US"/>
        </a:p>
      </dgm:t>
    </dgm:pt>
    <dgm:pt modelId="{5D34DD43-AE0A-4B61-AC12-C3459BE4DAED}" type="sibTrans" cxnId="{25019C35-581D-4486-9D17-4BDEB1BD0214}">
      <dgm:prSet/>
      <dgm:spPr/>
      <dgm:t>
        <a:bodyPr/>
        <a:lstStyle/>
        <a:p>
          <a:endParaRPr lang="en-US"/>
        </a:p>
      </dgm:t>
    </dgm:pt>
    <dgm:pt modelId="{B76616FF-6C8F-459C-A201-C134CF05FAD9}">
      <dgm:prSet/>
      <dgm:spPr/>
      <dgm:t>
        <a:bodyPr/>
        <a:lstStyle/>
        <a:p>
          <a:r>
            <a:rPr lang="en-US"/>
            <a:t>Stand alone small corporations</a:t>
          </a:r>
        </a:p>
      </dgm:t>
    </dgm:pt>
    <dgm:pt modelId="{30BB5CCF-AD9F-4C34-83F4-7E5D1BBB5BFC}" type="parTrans" cxnId="{B3DC24F6-9B24-47D3-A8D2-B731C4261574}">
      <dgm:prSet/>
      <dgm:spPr/>
      <dgm:t>
        <a:bodyPr/>
        <a:lstStyle/>
        <a:p>
          <a:endParaRPr lang="en-US"/>
        </a:p>
      </dgm:t>
    </dgm:pt>
    <dgm:pt modelId="{35467545-9944-4ECE-AC0C-17118803AF79}" type="sibTrans" cxnId="{B3DC24F6-9B24-47D3-A8D2-B731C4261574}">
      <dgm:prSet/>
      <dgm:spPr/>
      <dgm:t>
        <a:bodyPr/>
        <a:lstStyle/>
        <a:p>
          <a:endParaRPr lang="en-US"/>
        </a:p>
      </dgm:t>
    </dgm:pt>
    <dgm:pt modelId="{142B5EA4-CE9B-4524-8ED3-1DBB8DFFFD99}">
      <dgm:prSet/>
      <dgm:spPr/>
      <dgm:t>
        <a:bodyPr/>
        <a:lstStyle/>
        <a:p>
          <a:r>
            <a:rPr lang="en-US"/>
            <a:t>Growth in alternative entities (LLC’s, LP’s)</a:t>
          </a:r>
        </a:p>
      </dgm:t>
    </dgm:pt>
    <dgm:pt modelId="{E38BC70A-C50F-4314-BDA1-533C5C99BDC0}" type="parTrans" cxnId="{48F0FA64-3A99-4B5A-B378-1761ABB44B42}">
      <dgm:prSet/>
      <dgm:spPr/>
      <dgm:t>
        <a:bodyPr/>
        <a:lstStyle/>
        <a:p>
          <a:endParaRPr lang="en-US"/>
        </a:p>
      </dgm:t>
    </dgm:pt>
    <dgm:pt modelId="{2D9F1565-8CD5-446F-B57A-36F13B734B32}" type="sibTrans" cxnId="{48F0FA64-3A99-4B5A-B378-1761ABB44B42}">
      <dgm:prSet/>
      <dgm:spPr/>
      <dgm:t>
        <a:bodyPr/>
        <a:lstStyle/>
        <a:p>
          <a:endParaRPr lang="en-US"/>
        </a:p>
      </dgm:t>
    </dgm:pt>
    <dgm:pt modelId="{239773FD-BA9F-4F2D-B33A-794B8F93D080}">
      <dgm:prSet/>
      <dgm:spPr/>
      <dgm:t>
        <a:bodyPr/>
        <a:lstStyle/>
        <a:p>
          <a:r>
            <a:rPr lang="en-US"/>
            <a:t>Delaware incorporations include:</a:t>
          </a:r>
        </a:p>
      </dgm:t>
    </dgm:pt>
    <dgm:pt modelId="{947C1CE8-B40C-476F-8DD9-4CBBCF12F912}" type="parTrans" cxnId="{03421C9B-594D-45AB-A035-C69B89419A63}">
      <dgm:prSet/>
      <dgm:spPr/>
      <dgm:t>
        <a:bodyPr/>
        <a:lstStyle/>
        <a:p>
          <a:endParaRPr lang="en-US"/>
        </a:p>
      </dgm:t>
    </dgm:pt>
    <dgm:pt modelId="{7D5384C8-0B65-4292-8BDE-B736E9919203}" type="sibTrans" cxnId="{03421C9B-594D-45AB-A035-C69B89419A63}">
      <dgm:prSet/>
      <dgm:spPr/>
      <dgm:t>
        <a:bodyPr/>
        <a:lstStyle/>
        <a:p>
          <a:endParaRPr lang="en-US"/>
        </a:p>
      </dgm:t>
    </dgm:pt>
    <dgm:pt modelId="{1AF0EB08-099D-4F5D-B292-F0C3FEE50864}">
      <dgm:prSet/>
      <dgm:spPr/>
      <dgm:t>
        <a:bodyPr/>
        <a:lstStyle/>
        <a:p>
          <a:r>
            <a:rPr lang="en-US" dirty="0"/>
            <a:t>67.6% of Fortune 500 companies </a:t>
          </a:r>
        </a:p>
      </dgm:t>
    </dgm:pt>
    <dgm:pt modelId="{BD97B86B-95CD-4549-BE95-E4D1C4B6E726}" type="parTrans" cxnId="{49100071-444B-4BD1-A89A-A80F53B22231}">
      <dgm:prSet/>
      <dgm:spPr/>
      <dgm:t>
        <a:bodyPr/>
        <a:lstStyle/>
        <a:p>
          <a:endParaRPr lang="en-US"/>
        </a:p>
      </dgm:t>
    </dgm:pt>
    <dgm:pt modelId="{E6380F55-08B8-42FA-BD43-A5780DF4BCD1}" type="sibTrans" cxnId="{49100071-444B-4BD1-A89A-A80F53B22231}">
      <dgm:prSet/>
      <dgm:spPr/>
      <dgm:t>
        <a:bodyPr/>
        <a:lstStyle/>
        <a:p>
          <a:endParaRPr lang="en-US"/>
        </a:p>
      </dgm:t>
    </dgm:pt>
    <dgm:pt modelId="{522E163C-43DF-4A5E-8CDA-5DEF979D2C5D}" type="pres">
      <dgm:prSet presAssocID="{F57286B1-BE13-4E8B-B17B-53A1409A2A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31039-ABD8-45C8-A765-E5141BE02EBA}" type="pres">
      <dgm:prSet presAssocID="{06E59420-1BD2-4B44-B4E3-D6EB250BB44A}" presName="parentLin" presStyleCnt="0"/>
      <dgm:spPr/>
    </dgm:pt>
    <dgm:pt modelId="{EE02D81D-3E9E-4553-98F5-E2A370D389D9}" type="pres">
      <dgm:prSet presAssocID="{06E59420-1BD2-4B44-B4E3-D6EB250BB44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B47D8BD-689A-435F-8857-B1099F0AD42B}" type="pres">
      <dgm:prSet presAssocID="{06E59420-1BD2-4B44-B4E3-D6EB250BB44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F1D6F-0B50-42FE-AA26-1FF89ADE58C2}" type="pres">
      <dgm:prSet presAssocID="{06E59420-1BD2-4B44-B4E3-D6EB250BB44A}" presName="negativeSpace" presStyleCnt="0"/>
      <dgm:spPr/>
    </dgm:pt>
    <dgm:pt modelId="{70D9547A-477B-4D0A-B3E4-959784564381}" type="pres">
      <dgm:prSet presAssocID="{06E59420-1BD2-4B44-B4E3-D6EB250BB44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98A35-FE7F-4AC1-B130-AC0E6657524B}" type="pres">
      <dgm:prSet presAssocID="{CAFBA223-35BF-414A-AAAF-A4BEACD15FD0}" presName="spaceBetweenRectangles" presStyleCnt="0"/>
      <dgm:spPr/>
    </dgm:pt>
    <dgm:pt modelId="{B6900969-4203-4D9F-A5D0-AF4F0E5649F4}" type="pres">
      <dgm:prSet presAssocID="{239773FD-BA9F-4F2D-B33A-794B8F93D080}" presName="parentLin" presStyleCnt="0"/>
      <dgm:spPr/>
    </dgm:pt>
    <dgm:pt modelId="{3CBBFFA8-7011-4EA5-AED8-7C64D19399C5}" type="pres">
      <dgm:prSet presAssocID="{239773FD-BA9F-4F2D-B33A-794B8F93D08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DD87C77-7006-4758-9610-E0B2EEB6C5F8}" type="pres">
      <dgm:prSet presAssocID="{239773FD-BA9F-4F2D-B33A-794B8F93D0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74872-B773-46FC-8779-FCBC59069F02}" type="pres">
      <dgm:prSet presAssocID="{239773FD-BA9F-4F2D-B33A-794B8F93D080}" presName="negativeSpace" presStyleCnt="0"/>
      <dgm:spPr/>
    </dgm:pt>
    <dgm:pt modelId="{8DC4733C-5271-4AE8-BB16-8764289370AE}" type="pres">
      <dgm:prSet presAssocID="{239773FD-BA9F-4F2D-B33A-794B8F93D08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CE50F-3753-46DF-A735-32C7F186BE75}" type="presOf" srcId="{F57286B1-BE13-4E8B-B17B-53A1409A2ADC}" destId="{522E163C-43DF-4A5E-8CDA-5DEF979D2C5D}" srcOrd="0" destOrd="0" presId="urn:microsoft.com/office/officeart/2005/8/layout/list1"/>
    <dgm:cxn modelId="{E71D9461-0D0B-4922-B9B9-B1BC67BA4743}" srcId="{F57286B1-BE13-4E8B-B17B-53A1409A2ADC}" destId="{06E59420-1BD2-4B44-B4E3-D6EB250BB44A}" srcOrd="0" destOrd="0" parTransId="{07768333-5BC5-4D5E-9BF2-E3CAA66BE2D4}" sibTransId="{CAFBA223-35BF-414A-AAAF-A4BEACD15FD0}"/>
    <dgm:cxn modelId="{BEF9ED90-A894-4B45-82D4-170BBEA01537}" type="presOf" srcId="{239773FD-BA9F-4F2D-B33A-794B8F93D080}" destId="{2DD87C77-7006-4758-9610-E0B2EEB6C5F8}" srcOrd="1" destOrd="0" presId="urn:microsoft.com/office/officeart/2005/8/layout/list1"/>
    <dgm:cxn modelId="{25019C35-581D-4486-9D17-4BDEB1BD0214}" srcId="{06E59420-1BD2-4B44-B4E3-D6EB250BB44A}" destId="{BEFB837D-5EA2-4D3B-9841-CAD1BB59BF89}" srcOrd="0" destOrd="0" parTransId="{1885036B-624C-417D-9BF3-B169EA477BC4}" sibTransId="{5D34DD43-AE0A-4B61-AC12-C3459BE4DAED}"/>
    <dgm:cxn modelId="{B3DC24F6-9B24-47D3-A8D2-B731C4261574}" srcId="{06E59420-1BD2-4B44-B4E3-D6EB250BB44A}" destId="{B76616FF-6C8F-459C-A201-C134CF05FAD9}" srcOrd="1" destOrd="0" parTransId="{30BB5CCF-AD9F-4C34-83F4-7E5D1BBB5BFC}" sibTransId="{35467545-9944-4ECE-AC0C-17118803AF79}"/>
    <dgm:cxn modelId="{25B260DA-BF37-4A89-BB0E-6658B831D9E7}" type="presOf" srcId="{B76616FF-6C8F-459C-A201-C134CF05FAD9}" destId="{70D9547A-477B-4D0A-B3E4-959784564381}" srcOrd="0" destOrd="1" presId="urn:microsoft.com/office/officeart/2005/8/layout/list1"/>
    <dgm:cxn modelId="{3347AA04-514B-409F-8C8D-A10AF2FF1423}" type="presOf" srcId="{142B5EA4-CE9B-4524-8ED3-1DBB8DFFFD99}" destId="{70D9547A-477B-4D0A-B3E4-959784564381}" srcOrd="0" destOrd="2" presId="urn:microsoft.com/office/officeart/2005/8/layout/list1"/>
    <dgm:cxn modelId="{49100071-444B-4BD1-A89A-A80F53B22231}" srcId="{239773FD-BA9F-4F2D-B33A-794B8F93D080}" destId="{1AF0EB08-099D-4F5D-B292-F0C3FEE50864}" srcOrd="0" destOrd="0" parTransId="{BD97B86B-95CD-4549-BE95-E4D1C4B6E726}" sibTransId="{E6380F55-08B8-42FA-BD43-A5780DF4BCD1}"/>
    <dgm:cxn modelId="{F89A5EF6-8E96-4159-AF07-1F80BCAC5F7B}" type="presOf" srcId="{BEFB837D-5EA2-4D3B-9841-CAD1BB59BF89}" destId="{70D9547A-477B-4D0A-B3E4-959784564381}" srcOrd="0" destOrd="0" presId="urn:microsoft.com/office/officeart/2005/8/layout/list1"/>
    <dgm:cxn modelId="{48F0FA64-3A99-4B5A-B378-1761ABB44B42}" srcId="{06E59420-1BD2-4B44-B4E3-D6EB250BB44A}" destId="{142B5EA4-CE9B-4524-8ED3-1DBB8DFFFD99}" srcOrd="2" destOrd="0" parTransId="{E38BC70A-C50F-4314-BDA1-533C5C99BDC0}" sibTransId="{2D9F1565-8CD5-446F-B57A-36F13B734B32}"/>
    <dgm:cxn modelId="{443A35BD-6F50-45EF-B7CC-124B35B7AE24}" type="presOf" srcId="{06E59420-1BD2-4B44-B4E3-D6EB250BB44A}" destId="{EE02D81D-3E9E-4553-98F5-E2A370D389D9}" srcOrd="0" destOrd="0" presId="urn:microsoft.com/office/officeart/2005/8/layout/list1"/>
    <dgm:cxn modelId="{8AF669C0-25B0-48F4-AF37-772273EDB83F}" type="presOf" srcId="{1AF0EB08-099D-4F5D-B292-F0C3FEE50864}" destId="{8DC4733C-5271-4AE8-BB16-8764289370AE}" srcOrd="0" destOrd="0" presId="urn:microsoft.com/office/officeart/2005/8/layout/list1"/>
    <dgm:cxn modelId="{03421C9B-594D-45AB-A035-C69B89419A63}" srcId="{F57286B1-BE13-4E8B-B17B-53A1409A2ADC}" destId="{239773FD-BA9F-4F2D-B33A-794B8F93D080}" srcOrd="1" destOrd="0" parTransId="{947C1CE8-B40C-476F-8DD9-4CBBCF12F912}" sibTransId="{7D5384C8-0B65-4292-8BDE-B736E9919203}"/>
    <dgm:cxn modelId="{AC62954A-E60B-4B38-9054-021DCAA82D98}" type="presOf" srcId="{06E59420-1BD2-4B44-B4E3-D6EB250BB44A}" destId="{4B47D8BD-689A-435F-8857-B1099F0AD42B}" srcOrd="1" destOrd="0" presId="urn:microsoft.com/office/officeart/2005/8/layout/list1"/>
    <dgm:cxn modelId="{DAF1DA35-FD4E-4D44-B978-154CE0F01EEE}" type="presOf" srcId="{239773FD-BA9F-4F2D-B33A-794B8F93D080}" destId="{3CBBFFA8-7011-4EA5-AED8-7C64D19399C5}" srcOrd="0" destOrd="0" presId="urn:microsoft.com/office/officeart/2005/8/layout/list1"/>
    <dgm:cxn modelId="{3801473E-9C4A-4E46-A70B-45C33DE39AF7}" type="presParOf" srcId="{522E163C-43DF-4A5E-8CDA-5DEF979D2C5D}" destId="{A5231039-ABD8-45C8-A765-E5141BE02EBA}" srcOrd="0" destOrd="0" presId="urn:microsoft.com/office/officeart/2005/8/layout/list1"/>
    <dgm:cxn modelId="{07A13A4D-9D62-41D1-92B3-B0C51F075B0C}" type="presParOf" srcId="{A5231039-ABD8-45C8-A765-E5141BE02EBA}" destId="{EE02D81D-3E9E-4553-98F5-E2A370D389D9}" srcOrd="0" destOrd="0" presId="urn:microsoft.com/office/officeart/2005/8/layout/list1"/>
    <dgm:cxn modelId="{609718B2-CBA1-4C52-8FC0-3FAD9C5D2F04}" type="presParOf" srcId="{A5231039-ABD8-45C8-A765-E5141BE02EBA}" destId="{4B47D8BD-689A-435F-8857-B1099F0AD42B}" srcOrd="1" destOrd="0" presId="urn:microsoft.com/office/officeart/2005/8/layout/list1"/>
    <dgm:cxn modelId="{FE1C950C-CA1D-4575-AB4D-02B181DD4A7D}" type="presParOf" srcId="{522E163C-43DF-4A5E-8CDA-5DEF979D2C5D}" destId="{800F1D6F-0B50-42FE-AA26-1FF89ADE58C2}" srcOrd="1" destOrd="0" presId="urn:microsoft.com/office/officeart/2005/8/layout/list1"/>
    <dgm:cxn modelId="{870A60B2-DBDC-45AE-87EB-5654449B502A}" type="presParOf" srcId="{522E163C-43DF-4A5E-8CDA-5DEF979D2C5D}" destId="{70D9547A-477B-4D0A-B3E4-959784564381}" srcOrd="2" destOrd="0" presId="urn:microsoft.com/office/officeart/2005/8/layout/list1"/>
    <dgm:cxn modelId="{F3088778-AEDA-46E3-9D09-F30CD0F228E5}" type="presParOf" srcId="{522E163C-43DF-4A5E-8CDA-5DEF979D2C5D}" destId="{DB598A35-FE7F-4AC1-B130-AC0E6657524B}" srcOrd="3" destOrd="0" presId="urn:microsoft.com/office/officeart/2005/8/layout/list1"/>
    <dgm:cxn modelId="{993FEF93-7C48-4E58-B9FD-44EB02441B19}" type="presParOf" srcId="{522E163C-43DF-4A5E-8CDA-5DEF979D2C5D}" destId="{B6900969-4203-4D9F-A5D0-AF4F0E5649F4}" srcOrd="4" destOrd="0" presId="urn:microsoft.com/office/officeart/2005/8/layout/list1"/>
    <dgm:cxn modelId="{E2341B11-FE03-4A4E-9AE1-60B7D71F6586}" type="presParOf" srcId="{B6900969-4203-4D9F-A5D0-AF4F0E5649F4}" destId="{3CBBFFA8-7011-4EA5-AED8-7C64D19399C5}" srcOrd="0" destOrd="0" presId="urn:microsoft.com/office/officeart/2005/8/layout/list1"/>
    <dgm:cxn modelId="{2FD0322D-2417-4949-8F73-C523802EAFCD}" type="presParOf" srcId="{B6900969-4203-4D9F-A5D0-AF4F0E5649F4}" destId="{2DD87C77-7006-4758-9610-E0B2EEB6C5F8}" srcOrd="1" destOrd="0" presId="urn:microsoft.com/office/officeart/2005/8/layout/list1"/>
    <dgm:cxn modelId="{74B0D2EB-318A-437B-A711-D08FA501438A}" type="presParOf" srcId="{522E163C-43DF-4A5E-8CDA-5DEF979D2C5D}" destId="{85B74872-B773-46FC-8779-FCBC59069F02}" srcOrd="5" destOrd="0" presId="urn:microsoft.com/office/officeart/2005/8/layout/list1"/>
    <dgm:cxn modelId="{3DE51E1C-95A6-40CA-8EAC-FCF41F8FDA32}" type="presParOf" srcId="{522E163C-43DF-4A5E-8CDA-5DEF979D2C5D}" destId="{8DC4733C-5271-4AE8-BB16-8764289370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7286B1-BE13-4E8B-B17B-53A1409A2ADC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22E163C-43DF-4A5E-8CDA-5DEF979D2C5D}" type="pres">
      <dgm:prSet presAssocID="{F57286B1-BE13-4E8B-B17B-53A1409A2A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CE50F-3753-46DF-A735-32C7F186BE75}" type="presOf" srcId="{F57286B1-BE13-4E8B-B17B-53A1409A2ADC}" destId="{522E163C-43DF-4A5E-8CDA-5DEF979D2C5D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F2FC72-6FC0-44CD-8663-0C9B756698D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5EDD14-EED9-4E4B-92FB-1C09C7ED4466}">
      <dgm:prSet/>
      <dgm:spPr/>
      <dgm:t>
        <a:bodyPr/>
        <a:lstStyle/>
        <a:p>
          <a:r>
            <a:rPr lang="en-US"/>
            <a:t>Trial court that hears and determines all matters in equity.</a:t>
          </a:r>
        </a:p>
      </dgm:t>
    </dgm:pt>
    <dgm:pt modelId="{8DD9ECBA-0DF9-4194-A730-4551586EEB41}" type="parTrans" cxnId="{D1C396AB-362C-4568-968B-89DBCBC15F96}">
      <dgm:prSet/>
      <dgm:spPr/>
      <dgm:t>
        <a:bodyPr/>
        <a:lstStyle/>
        <a:p>
          <a:endParaRPr lang="en-US"/>
        </a:p>
      </dgm:t>
    </dgm:pt>
    <dgm:pt modelId="{4518A446-9AD3-444B-81A7-8637B872E5B5}" type="sibTrans" cxnId="{D1C396AB-362C-4568-968B-89DBCBC15F96}">
      <dgm:prSet/>
      <dgm:spPr/>
      <dgm:t>
        <a:bodyPr/>
        <a:lstStyle/>
        <a:p>
          <a:endParaRPr lang="en-US"/>
        </a:p>
      </dgm:t>
    </dgm:pt>
    <dgm:pt modelId="{8C36C3FC-71D3-4837-AEA7-0ACCC77A5131}">
      <dgm:prSet/>
      <dgm:spPr/>
      <dgm:t>
        <a:bodyPr/>
        <a:lstStyle/>
        <a:p>
          <a:r>
            <a:rPr lang="en-US"/>
            <a:t>Three sources of jurisdiction</a:t>
          </a:r>
        </a:p>
      </dgm:t>
    </dgm:pt>
    <dgm:pt modelId="{A2F3B43C-BF11-406C-AB2D-2FAE4BF168D0}" type="parTrans" cxnId="{3DC3071D-3DE2-464F-A095-157C333DE920}">
      <dgm:prSet/>
      <dgm:spPr/>
      <dgm:t>
        <a:bodyPr/>
        <a:lstStyle/>
        <a:p>
          <a:endParaRPr lang="en-US"/>
        </a:p>
      </dgm:t>
    </dgm:pt>
    <dgm:pt modelId="{4A5ED3A6-C681-4A01-B3E3-F0E8AB4A2392}" type="sibTrans" cxnId="{3DC3071D-3DE2-464F-A095-157C333DE920}">
      <dgm:prSet/>
      <dgm:spPr/>
      <dgm:t>
        <a:bodyPr/>
        <a:lstStyle/>
        <a:p>
          <a:endParaRPr lang="en-US"/>
        </a:p>
      </dgm:t>
    </dgm:pt>
    <dgm:pt modelId="{BE8038D6-EC3E-4A80-81A8-E149B00AD1A0}">
      <dgm:prSet/>
      <dgm:spPr/>
      <dgm:t>
        <a:bodyPr/>
        <a:lstStyle/>
        <a:p>
          <a:r>
            <a:rPr lang="en-US"/>
            <a:t>Equitable claims-fiduciary relationships</a:t>
          </a:r>
        </a:p>
      </dgm:t>
    </dgm:pt>
    <dgm:pt modelId="{C3B002EF-55DF-4952-B7A8-3FA371B5AC5B}" type="parTrans" cxnId="{26DE93E3-4E18-4E0F-BF2E-0B3DCCC09143}">
      <dgm:prSet/>
      <dgm:spPr/>
      <dgm:t>
        <a:bodyPr/>
        <a:lstStyle/>
        <a:p>
          <a:endParaRPr lang="en-US"/>
        </a:p>
      </dgm:t>
    </dgm:pt>
    <dgm:pt modelId="{7D4ACE43-268E-49BA-930C-78212EDB61EF}" type="sibTrans" cxnId="{26DE93E3-4E18-4E0F-BF2E-0B3DCCC09143}">
      <dgm:prSet/>
      <dgm:spPr/>
      <dgm:t>
        <a:bodyPr/>
        <a:lstStyle/>
        <a:p>
          <a:endParaRPr lang="en-US"/>
        </a:p>
      </dgm:t>
    </dgm:pt>
    <dgm:pt modelId="{A5DE4774-B035-4E7D-900B-9F0CC9EB2D60}">
      <dgm:prSet/>
      <dgm:spPr/>
      <dgm:t>
        <a:bodyPr/>
        <a:lstStyle/>
        <a:p>
          <a:r>
            <a:rPr lang="en-US" dirty="0"/>
            <a:t>Equitable relief-TROs, injunctions, specific performance</a:t>
          </a:r>
        </a:p>
      </dgm:t>
    </dgm:pt>
    <dgm:pt modelId="{4AE4E7E3-1D03-44CA-9C7E-6BF926ECD6F1}" type="parTrans" cxnId="{ED2CACB0-5429-43C2-B6FF-73E472688728}">
      <dgm:prSet/>
      <dgm:spPr/>
      <dgm:t>
        <a:bodyPr/>
        <a:lstStyle/>
        <a:p>
          <a:endParaRPr lang="en-US"/>
        </a:p>
      </dgm:t>
    </dgm:pt>
    <dgm:pt modelId="{AE6FD433-4824-4AB0-8587-F252B00FD32A}" type="sibTrans" cxnId="{ED2CACB0-5429-43C2-B6FF-73E472688728}">
      <dgm:prSet/>
      <dgm:spPr/>
      <dgm:t>
        <a:bodyPr/>
        <a:lstStyle/>
        <a:p>
          <a:endParaRPr lang="en-US"/>
        </a:p>
      </dgm:t>
    </dgm:pt>
    <dgm:pt modelId="{809F9128-2275-46A1-9BB9-406B23EAC574}">
      <dgm:prSet/>
      <dgm:spPr/>
      <dgm:t>
        <a:bodyPr/>
        <a:lstStyle/>
        <a:p>
          <a:r>
            <a:rPr lang="en-US"/>
            <a:t>Statutory grants of authority</a:t>
          </a:r>
        </a:p>
      </dgm:t>
    </dgm:pt>
    <dgm:pt modelId="{2790F57B-54F6-4DBF-89E6-FA3261A084CD}" type="parTrans" cxnId="{9FBEB851-5E8C-4916-97D3-60144B56B79C}">
      <dgm:prSet/>
      <dgm:spPr/>
      <dgm:t>
        <a:bodyPr/>
        <a:lstStyle/>
        <a:p>
          <a:endParaRPr lang="en-US"/>
        </a:p>
      </dgm:t>
    </dgm:pt>
    <dgm:pt modelId="{D579C75F-E9BF-4DA6-948F-52D55087503C}" type="sibTrans" cxnId="{9FBEB851-5E8C-4916-97D3-60144B56B79C}">
      <dgm:prSet/>
      <dgm:spPr/>
      <dgm:t>
        <a:bodyPr/>
        <a:lstStyle/>
        <a:p>
          <a:endParaRPr lang="en-US"/>
        </a:p>
      </dgm:t>
    </dgm:pt>
    <dgm:pt modelId="{2B2D2354-D27E-4416-B061-342655B550F3}" type="pres">
      <dgm:prSet presAssocID="{A1F2FC72-6FC0-44CD-8663-0C9B756698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974368-BCC9-4EBE-9A35-22A37850FE37}" type="pres">
      <dgm:prSet presAssocID="{B35EDD14-EED9-4E4B-92FB-1C09C7ED446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6B068-4E48-4DE8-B092-55AE65A7FD7D}" type="pres">
      <dgm:prSet presAssocID="{4518A446-9AD3-444B-81A7-8637B872E5B5}" presName="spacer" presStyleCnt="0"/>
      <dgm:spPr/>
    </dgm:pt>
    <dgm:pt modelId="{713A8962-086B-4B6B-92BD-62ED94C0B5AB}" type="pres">
      <dgm:prSet presAssocID="{8C36C3FC-71D3-4837-AEA7-0ACCC77A513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DB24D-C00A-4496-962A-158A9EEB635A}" type="pres">
      <dgm:prSet presAssocID="{8C36C3FC-71D3-4837-AEA7-0ACCC77A513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DE93E3-4E18-4E0F-BF2E-0B3DCCC09143}" srcId="{8C36C3FC-71D3-4837-AEA7-0ACCC77A5131}" destId="{BE8038D6-EC3E-4A80-81A8-E149B00AD1A0}" srcOrd="0" destOrd="0" parTransId="{C3B002EF-55DF-4952-B7A8-3FA371B5AC5B}" sibTransId="{7D4ACE43-268E-49BA-930C-78212EDB61EF}"/>
    <dgm:cxn modelId="{6D359E49-30F4-4A6F-9593-EF463FF2B0A2}" type="presOf" srcId="{809F9128-2275-46A1-9BB9-406B23EAC574}" destId="{F26DB24D-C00A-4496-962A-158A9EEB635A}" srcOrd="0" destOrd="2" presId="urn:microsoft.com/office/officeart/2005/8/layout/vList2"/>
    <dgm:cxn modelId="{CDCDB5F2-2573-412D-BBBD-AB27902B8B88}" type="presOf" srcId="{BE8038D6-EC3E-4A80-81A8-E149B00AD1A0}" destId="{F26DB24D-C00A-4496-962A-158A9EEB635A}" srcOrd="0" destOrd="0" presId="urn:microsoft.com/office/officeart/2005/8/layout/vList2"/>
    <dgm:cxn modelId="{D1C396AB-362C-4568-968B-89DBCBC15F96}" srcId="{A1F2FC72-6FC0-44CD-8663-0C9B756698D8}" destId="{B35EDD14-EED9-4E4B-92FB-1C09C7ED4466}" srcOrd="0" destOrd="0" parTransId="{8DD9ECBA-0DF9-4194-A730-4551586EEB41}" sibTransId="{4518A446-9AD3-444B-81A7-8637B872E5B5}"/>
    <dgm:cxn modelId="{9FBEB851-5E8C-4916-97D3-60144B56B79C}" srcId="{8C36C3FC-71D3-4837-AEA7-0ACCC77A5131}" destId="{809F9128-2275-46A1-9BB9-406B23EAC574}" srcOrd="2" destOrd="0" parTransId="{2790F57B-54F6-4DBF-89E6-FA3261A084CD}" sibTransId="{D579C75F-E9BF-4DA6-948F-52D55087503C}"/>
    <dgm:cxn modelId="{6A7BE05A-8F8A-4E50-A08E-F67F48EE16B7}" type="presOf" srcId="{B35EDD14-EED9-4E4B-92FB-1C09C7ED4466}" destId="{DC974368-BCC9-4EBE-9A35-22A37850FE37}" srcOrd="0" destOrd="0" presId="urn:microsoft.com/office/officeart/2005/8/layout/vList2"/>
    <dgm:cxn modelId="{72984057-6185-45F8-A318-EBEC90D8871D}" type="presOf" srcId="{8C36C3FC-71D3-4837-AEA7-0ACCC77A5131}" destId="{713A8962-086B-4B6B-92BD-62ED94C0B5AB}" srcOrd="0" destOrd="0" presId="urn:microsoft.com/office/officeart/2005/8/layout/vList2"/>
    <dgm:cxn modelId="{8E14CFEE-E15A-4AFE-B40D-09F2DF972EA3}" type="presOf" srcId="{A5DE4774-B035-4E7D-900B-9F0CC9EB2D60}" destId="{F26DB24D-C00A-4496-962A-158A9EEB635A}" srcOrd="0" destOrd="1" presId="urn:microsoft.com/office/officeart/2005/8/layout/vList2"/>
    <dgm:cxn modelId="{ED2CACB0-5429-43C2-B6FF-73E472688728}" srcId="{8C36C3FC-71D3-4837-AEA7-0ACCC77A5131}" destId="{A5DE4774-B035-4E7D-900B-9F0CC9EB2D60}" srcOrd="1" destOrd="0" parTransId="{4AE4E7E3-1D03-44CA-9C7E-6BF926ECD6F1}" sibTransId="{AE6FD433-4824-4AB0-8587-F252B00FD32A}"/>
    <dgm:cxn modelId="{F363149F-411D-4193-B6E1-2FC4D7501EAB}" type="presOf" srcId="{A1F2FC72-6FC0-44CD-8663-0C9B756698D8}" destId="{2B2D2354-D27E-4416-B061-342655B550F3}" srcOrd="0" destOrd="0" presId="urn:microsoft.com/office/officeart/2005/8/layout/vList2"/>
    <dgm:cxn modelId="{3DC3071D-3DE2-464F-A095-157C333DE920}" srcId="{A1F2FC72-6FC0-44CD-8663-0C9B756698D8}" destId="{8C36C3FC-71D3-4837-AEA7-0ACCC77A5131}" srcOrd="1" destOrd="0" parTransId="{A2F3B43C-BF11-406C-AB2D-2FAE4BF168D0}" sibTransId="{4A5ED3A6-C681-4A01-B3E3-F0E8AB4A2392}"/>
    <dgm:cxn modelId="{143DB1EF-29FD-4D46-B2DE-2D936FFA734B}" type="presParOf" srcId="{2B2D2354-D27E-4416-B061-342655B550F3}" destId="{DC974368-BCC9-4EBE-9A35-22A37850FE37}" srcOrd="0" destOrd="0" presId="urn:microsoft.com/office/officeart/2005/8/layout/vList2"/>
    <dgm:cxn modelId="{CEB306C2-7CF6-4973-A8C5-A8F71118795A}" type="presParOf" srcId="{2B2D2354-D27E-4416-B061-342655B550F3}" destId="{D3C6B068-4E48-4DE8-B092-55AE65A7FD7D}" srcOrd="1" destOrd="0" presId="urn:microsoft.com/office/officeart/2005/8/layout/vList2"/>
    <dgm:cxn modelId="{F13212B3-5877-46C3-9878-D65576C64D85}" type="presParOf" srcId="{2B2D2354-D27E-4416-B061-342655B550F3}" destId="{713A8962-086B-4B6B-92BD-62ED94C0B5AB}" srcOrd="2" destOrd="0" presId="urn:microsoft.com/office/officeart/2005/8/layout/vList2"/>
    <dgm:cxn modelId="{50BE524C-3C9A-457D-9835-51730A6C2D11}" type="presParOf" srcId="{2B2D2354-D27E-4416-B061-342655B550F3}" destId="{F26DB24D-C00A-4496-962A-158A9EEB63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F2FC72-6FC0-44CD-8663-0C9B756698D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DE4774-B035-4E7D-900B-9F0CC9EB2D60}">
      <dgm:prSet custT="1"/>
      <dgm:spPr>
        <a:gradFill rotWithShape="0">
          <a:gsLst>
            <a:gs pos="0">
              <a:schemeClr val="tx1"/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en-US" sz="2000" dirty="0"/>
            <a:t>1792  – 1939 – The Court consisted of only a single Chancellor</a:t>
          </a:r>
        </a:p>
        <a:p>
          <a:pPr algn="l"/>
          <a:r>
            <a:rPr lang="en-US" sz="2000" dirty="0"/>
            <a:t>1939 – A Vice Chancellor is established by statute</a:t>
          </a:r>
        </a:p>
        <a:p>
          <a:pPr algn="l"/>
          <a:r>
            <a:rPr lang="en-US" sz="2000" dirty="0"/>
            <a:t>1946 – Vice Chancellor becomes a constitutional office</a:t>
          </a:r>
        </a:p>
        <a:p>
          <a:pPr algn="l"/>
          <a:r>
            <a:rPr lang="en-US" sz="2000" dirty="0"/>
            <a:t>1961 – A second Vice Chancellor is added</a:t>
          </a:r>
        </a:p>
        <a:p>
          <a:pPr algn="l"/>
          <a:r>
            <a:rPr lang="en-US" sz="2000" dirty="0"/>
            <a:t>1984 – A third Vice Chancellor is added</a:t>
          </a:r>
        </a:p>
        <a:p>
          <a:pPr algn="l"/>
          <a:r>
            <a:rPr lang="en-US" sz="2000" dirty="0"/>
            <a:t>1989 – A fourth Vice Chancellor is added</a:t>
          </a:r>
        </a:p>
        <a:p>
          <a:pPr algn="l"/>
          <a:r>
            <a:rPr lang="en-US" sz="2000" dirty="0"/>
            <a:t>2018 – Two more Vice Chancellors are added</a:t>
          </a:r>
        </a:p>
        <a:p>
          <a:pPr algn="l"/>
          <a:endParaRPr lang="en-US" sz="2000" dirty="0"/>
        </a:p>
      </dgm:t>
    </dgm:pt>
    <dgm:pt modelId="{AE6FD433-4824-4AB0-8587-F252B00FD32A}" type="sibTrans" cxnId="{ED2CACB0-5429-43C2-B6FF-73E472688728}">
      <dgm:prSet/>
      <dgm:spPr/>
      <dgm:t>
        <a:bodyPr/>
        <a:lstStyle/>
        <a:p>
          <a:endParaRPr lang="en-US"/>
        </a:p>
      </dgm:t>
    </dgm:pt>
    <dgm:pt modelId="{4AE4E7E3-1D03-44CA-9C7E-6BF926ECD6F1}" type="parTrans" cxnId="{ED2CACB0-5429-43C2-B6FF-73E472688728}">
      <dgm:prSet/>
      <dgm:spPr/>
      <dgm:t>
        <a:bodyPr/>
        <a:lstStyle/>
        <a:p>
          <a:endParaRPr lang="en-US"/>
        </a:p>
      </dgm:t>
    </dgm:pt>
    <dgm:pt modelId="{2B2D2354-D27E-4416-B061-342655B550F3}" type="pres">
      <dgm:prSet presAssocID="{A1F2FC72-6FC0-44CD-8663-0C9B756698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E5F0B-C522-410F-82DA-6D307E177F36}" type="pres">
      <dgm:prSet presAssocID="{A5DE4774-B035-4E7D-900B-9F0CC9EB2D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3149F-411D-4193-B6E1-2FC4D7501EAB}" type="presOf" srcId="{A1F2FC72-6FC0-44CD-8663-0C9B756698D8}" destId="{2B2D2354-D27E-4416-B061-342655B550F3}" srcOrd="0" destOrd="0" presId="urn:microsoft.com/office/officeart/2005/8/layout/vList2"/>
    <dgm:cxn modelId="{EEFA4A30-F21A-4655-8F9C-710146E10EF5}" type="presOf" srcId="{A5DE4774-B035-4E7D-900B-9F0CC9EB2D60}" destId="{DADE5F0B-C522-410F-82DA-6D307E177F36}" srcOrd="0" destOrd="0" presId="urn:microsoft.com/office/officeart/2005/8/layout/vList2"/>
    <dgm:cxn modelId="{ED2CACB0-5429-43C2-B6FF-73E472688728}" srcId="{A1F2FC72-6FC0-44CD-8663-0C9B756698D8}" destId="{A5DE4774-B035-4E7D-900B-9F0CC9EB2D60}" srcOrd="0" destOrd="0" parTransId="{4AE4E7E3-1D03-44CA-9C7E-6BF926ECD6F1}" sibTransId="{AE6FD433-4824-4AB0-8587-F252B00FD32A}"/>
    <dgm:cxn modelId="{5C10252E-60FC-4069-98FB-D9CFD3B9D198}" type="presParOf" srcId="{2B2D2354-D27E-4416-B061-342655B550F3}" destId="{DADE5F0B-C522-410F-82DA-6D307E177F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2CC46-D272-44B3-8F95-7C17D81B3CC3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9299483-81C2-4767-AB4F-CB94B2BC7188}">
      <dgm:prSet/>
      <dgm:spPr/>
      <dgm:t>
        <a:bodyPr/>
        <a:lstStyle/>
        <a:p>
          <a:r>
            <a:rPr lang="en-US"/>
            <a:t>Guardianships – adult, property</a:t>
          </a:r>
        </a:p>
      </dgm:t>
    </dgm:pt>
    <dgm:pt modelId="{61F4D696-59EF-44D0-8833-45CB4F8C91DB}" type="parTrans" cxnId="{D70A0727-7523-4810-B4B0-1822652B52D1}">
      <dgm:prSet/>
      <dgm:spPr/>
      <dgm:t>
        <a:bodyPr/>
        <a:lstStyle/>
        <a:p>
          <a:endParaRPr lang="en-US"/>
        </a:p>
      </dgm:t>
    </dgm:pt>
    <dgm:pt modelId="{EA2A598C-72C9-4906-BE35-8143E7294398}" type="sibTrans" cxnId="{D70A0727-7523-4810-B4B0-1822652B52D1}">
      <dgm:prSet/>
      <dgm:spPr/>
      <dgm:t>
        <a:bodyPr/>
        <a:lstStyle/>
        <a:p>
          <a:endParaRPr lang="en-US"/>
        </a:p>
      </dgm:t>
    </dgm:pt>
    <dgm:pt modelId="{AF3F2D79-9200-484A-B3BD-B592AB0E2DDF}">
      <dgm:prSet/>
      <dgm:spPr/>
      <dgm:t>
        <a:bodyPr/>
        <a:lstStyle/>
        <a:p>
          <a:r>
            <a:rPr lang="en-US"/>
            <a:t>Unusual remedies</a:t>
          </a:r>
        </a:p>
      </dgm:t>
    </dgm:pt>
    <dgm:pt modelId="{797D116D-11B0-4F05-9D05-E9D3DE6AC193}" type="parTrans" cxnId="{235B860E-A971-43B4-9966-2ACC76F44757}">
      <dgm:prSet/>
      <dgm:spPr/>
      <dgm:t>
        <a:bodyPr/>
        <a:lstStyle/>
        <a:p>
          <a:endParaRPr lang="en-US"/>
        </a:p>
      </dgm:t>
    </dgm:pt>
    <dgm:pt modelId="{BC00A141-B764-42D8-9EF3-70ED13971923}" type="sibTrans" cxnId="{235B860E-A971-43B4-9966-2ACC76F44757}">
      <dgm:prSet/>
      <dgm:spPr/>
      <dgm:t>
        <a:bodyPr/>
        <a:lstStyle/>
        <a:p>
          <a:endParaRPr lang="en-US"/>
        </a:p>
      </dgm:t>
    </dgm:pt>
    <dgm:pt modelId="{986314FA-F32B-41BF-9445-071A5FE6D54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Blood transfusion</a:t>
          </a:r>
        </a:p>
      </dgm:t>
    </dgm:pt>
    <dgm:pt modelId="{8BF5AF4B-A1C8-4C08-A796-B9B03E359C82}" type="parTrans" cxnId="{F0B4B055-DF81-4E87-946D-B008B865F0F7}">
      <dgm:prSet/>
      <dgm:spPr/>
      <dgm:t>
        <a:bodyPr/>
        <a:lstStyle/>
        <a:p>
          <a:endParaRPr lang="en-US"/>
        </a:p>
      </dgm:t>
    </dgm:pt>
    <dgm:pt modelId="{B4B7D5AE-0B15-487C-9139-7B6E36AC38EF}" type="sibTrans" cxnId="{F0B4B055-DF81-4E87-946D-B008B865F0F7}">
      <dgm:prSet/>
      <dgm:spPr/>
      <dgm:t>
        <a:bodyPr/>
        <a:lstStyle/>
        <a:p>
          <a:endParaRPr lang="en-US"/>
        </a:p>
      </dgm:t>
    </dgm:pt>
    <dgm:pt modelId="{6EE2F8E3-905E-40D6-9F2F-DAED85F1069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DNR Order</a:t>
          </a:r>
        </a:p>
      </dgm:t>
    </dgm:pt>
    <dgm:pt modelId="{C1B91365-9947-4148-AA21-4478B2CA1F67}" type="parTrans" cxnId="{AF5FFF00-7279-480C-AE54-922F5DB2A783}">
      <dgm:prSet/>
      <dgm:spPr/>
      <dgm:t>
        <a:bodyPr/>
        <a:lstStyle/>
        <a:p>
          <a:endParaRPr lang="en-US"/>
        </a:p>
      </dgm:t>
    </dgm:pt>
    <dgm:pt modelId="{C4EFB027-4B77-42A6-BD36-9C8DF2D0DC6D}" type="sibTrans" cxnId="{AF5FFF00-7279-480C-AE54-922F5DB2A783}">
      <dgm:prSet/>
      <dgm:spPr/>
      <dgm:t>
        <a:bodyPr/>
        <a:lstStyle/>
        <a:p>
          <a:endParaRPr lang="en-US"/>
        </a:p>
      </dgm:t>
    </dgm:pt>
    <dgm:pt modelId="{1F45DE8C-5EFA-4B71-B1BA-0362548884E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Presumption of death</a:t>
          </a:r>
        </a:p>
      </dgm:t>
    </dgm:pt>
    <dgm:pt modelId="{2E9B1038-1F9A-4A8B-96F6-08B90565C4F7}" type="parTrans" cxnId="{ACA22CDF-A7B9-4464-A86D-C9769D65C08C}">
      <dgm:prSet/>
      <dgm:spPr/>
      <dgm:t>
        <a:bodyPr/>
        <a:lstStyle/>
        <a:p>
          <a:endParaRPr lang="en-US"/>
        </a:p>
      </dgm:t>
    </dgm:pt>
    <dgm:pt modelId="{0DBC9F07-370D-4B44-86AB-9C3CC2B43426}" type="sibTrans" cxnId="{ACA22CDF-A7B9-4464-A86D-C9769D65C08C}">
      <dgm:prSet/>
      <dgm:spPr/>
      <dgm:t>
        <a:bodyPr/>
        <a:lstStyle/>
        <a:p>
          <a:endParaRPr lang="en-US"/>
        </a:p>
      </dgm:t>
    </dgm:pt>
    <dgm:pt modelId="{942104A2-B346-478C-88CB-B9E7A0F3D722}">
      <dgm:prSet/>
      <dgm:spPr/>
      <dgm:t>
        <a:bodyPr/>
        <a:lstStyle/>
        <a:p>
          <a:r>
            <a:rPr lang="en-US"/>
            <a:t>Board of Pardons</a:t>
          </a:r>
        </a:p>
      </dgm:t>
    </dgm:pt>
    <dgm:pt modelId="{0FB619EA-61F1-4316-94C5-9572D54421CD}" type="parTrans" cxnId="{6ADC08C3-60ED-4D18-B06B-792474C87697}">
      <dgm:prSet/>
      <dgm:spPr/>
      <dgm:t>
        <a:bodyPr/>
        <a:lstStyle/>
        <a:p>
          <a:endParaRPr lang="en-US"/>
        </a:p>
      </dgm:t>
    </dgm:pt>
    <dgm:pt modelId="{59382364-8F1C-4BF1-A2A8-53406590898E}" type="sibTrans" cxnId="{6ADC08C3-60ED-4D18-B06B-792474C87697}">
      <dgm:prSet/>
      <dgm:spPr/>
      <dgm:t>
        <a:bodyPr/>
        <a:lstStyle/>
        <a:p>
          <a:endParaRPr lang="en-US"/>
        </a:p>
      </dgm:t>
    </dgm:pt>
    <dgm:pt modelId="{68C5EBE7-0075-4932-8628-98B76832E452}" type="pres">
      <dgm:prSet presAssocID="{7972CC46-D272-44B3-8F95-7C17D81B3C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6B4F0F-8395-497D-A7CF-716E9CF60585}" type="pres">
      <dgm:prSet presAssocID="{F9299483-81C2-4767-AB4F-CB94B2BC7188}" presName="parentLin" presStyleCnt="0"/>
      <dgm:spPr/>
    </dgm:pt>
    <dgm:pt modelId="{B1F5A330-BA5E-4020-831F-511C58D4ACE4}" type="pres">
      <dgm:prSet presAssocID="{F9299483-81C2-4767-AB4F-CB94B2BC718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935281-92F4-4F1D-A7B8-1BDA9FC9424B}" type="pres">
      <dgm:prSet presAssocID="{F9299483-81C2-4767-AB4F-CB94B2BC71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DC841-C222-4754-9CFB-50356A1C20FB}" type="pres">
      <dgm:prSet presAssocID="{F9299483-81C2-4767-AB4F-CB94B2BC7188}" presName="negativeSpace" presStyleCnt="0"/>
      <dgm:spPr/>
    </dgm:pt>
    <dgm:pt modelId="{65E39F5A-56A8-405A-A9F9-9FF980CEACE3}" type="pres">
      <dgm:prSet presAssocID="{F9299483-81C2-4767-AB4F-CB94B2BC7188}" presName="childText" presStyleLbl="conFgAcc1" presStyleIdx="0" presStyleCnt="3">
        <dgm:presLayoutVars>
          <dgm:bulletEnabled val="1"/>
        </dgm:presLayoutVars>
      </dgm:prSet>
      <dgm:spPr/>
    </dgm:pt>
    <dgm:pt modelId="{C1A29D77-5A06-4957-92B4-461432EA4340}" type="pres">
      <dgm:prSet presAssocID="{EA2A598C-72C9-4906-BE35-8143E7294398}" presName="spaceBetweenRectangles" presStyleCnt="0"/>
      <dgm:spPr/>
    </dgm:pt>
    <dgm:pt modelId="{4B585E70-A716-4958-B834-86F54E02732C}" type="pres">
      <dgm:prSet presAssocID="{AF3F2D79-9200-484A-B3BD-B592AB0E2DDF}" presName="parentLin" presStyleCnt="0"/>
      <dgm:spPr/>
    </dgm:pt>
    <dgm:pt modelId="{9FD1679A-188A-4470-A41E-890433A8F8F5}" type="pres">
      <dgm:prSet presAssocID="{AF3F2D79-9200-484A-B3BD-B592AB0E2DD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D7C2854-3FFA-4046-9E0D-280B45FD1F02}" type="pres">
      <dgm:prSet presAssocID="{AF3F2D79-9200-484A-B3BD-B592AB0E2D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A84F5-1C29-4B7C-9504-68279C7D99E2}" type="pres">
      <dgm:prSet presAssocID="{AF3F2D79-9200-484A-B3BD-B592AB0E2DDF}" presName="negativeSpace" presStyleCnt="0"/>
      <dgm:spPr/>
    </dgm:pt>
    <dgm:pt modelId="{FC8BF76B-6EFB-40D1-AB9A-FD89537BA31B}" type="pres">
      <dgm:prSet presAssocID="{AF3F2D79-9200-484A-B3BD-B592AB0E2DD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0D97B-50DB-489B-8E79-CC0F10AD4021}" type="pres">
      <dgm:prSet presAssocID="{BC00A141-B764-42D8-9EF3-70ED13971923}" presName="spaceBetweenRectangles" presStyleCnt="0"/>
      <dgm:spPr/>
    </dgm:pt>
    <dgm:pt modelId="{AB983081-949C-4FB3-BAB4-438BA353BE01}" type="pres">
      <dgm:prSet presAssocID="{942104A2-B346-478C-88CB-B9E7A0F3D722}" presName="parentLin" presStyleCnt="0"/>
      <dgm:spPr/>
    </dgm:pt>
    <dgm:pt modelId="{702F1AC2-F1C7-42D4-805C-AE68AFAB8DE6}" type="pres">
      <dgm:prSet presAssocID="{942104A2-B346-478C-88CB-B9E7A0F3D72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5EDB6F-BD82-413F-8303-2BA63C785684}" type="pres">
      <dgm:prSet presAssocID="{942104A2-B346-478C-88CB-B9E7A0F3D72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AA2A1-52E8-456B-859C-218E884E76B9}" type="pres">
      <dgm:prSet presAssocID="{942104A2-B346-478C-88CB-B9E7A0F3D722}" presName="negativeSpace" presStyleCnt="0"/>
      <dgm:spPr/>
    </dgm:pt>
    <dgm:pt modelId="{38ECCBB0-4650-4326-B909-41CDE7DF47BB}" type="pres">
      <dgm:prSet presAssocID="{942104A2-B346-478C-88CB-B9E7A0F3D72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D17088-BE67-4E9C-8B43-14C53DA898FE}" type="presOf" srcId="{F9299483-81C2-4767-AB4F-CB94B2BC7188}" destId="{8A935281-92F4-4F1D-A7B8-1BDA9FC9424B}" srcOrd="1" destOrd="0" presId="urn:microsoft.com/office/officeart/2005/8/layout/list1"/>
    <dgm:cxn modelId="{235B860E-A971-43B4-9966-2ACC76F44757}" srcId="{7972CC46-D272-44B3-8F95-7C17D81B3CC3}" destId="{AF3F2D79-9200-484A-B3BD-B592AB0E2DDF}" srcOrd="1" destOrd="0" parTransId="{797D116D-11B0-4F05-9D05-E9D3DE6AC193}" sibTransId="{BC00A141-B764-42D8-9EF3-70ED13971923}"/>
    <dgm:cxn modelId="{DD305FD6-287F-4949-8685-AE6CBD95BEEB}" type="presOf" srcId="{942104A2-B346-478C-88CB-B9E7A0F3D722}" destId="{702F1AC2-F1C7-42D4-805C-AE68AFAB8DE6}" srcOrd="0" destOrd="0" presId="urn:microsoft.com/office/officeart/2005/8/layout/list1"/>
    <dgm:cxn modelId="{BC58893C-DF4D-4495-AF12-6D2B145C8590}" type="presOf" srcId="{F9299483-81C2-4767-AB4F-CB94B2BC7188}" destId="{B1F5A330-BA5E-4020-831F-511C58D4ACE4}" srcOrd="0" destOrd="0" presId="urn:microsoft.com/office/officeart/2005/8/layout/list1"/>
    <dgm:cxn modelId="{A27D39B3-685B-4469-8C68-41D845011139}" type="presOf" srcId="{1F45DE8C-5EFA-4B71-B1BA-0362548884EB}" destId="{FC8BF76B-6EFB-40D1-AB9A-FD89537BA31B}" srcOrd="0" destOrd="2" presId="urn:microsoft.com/office/officeart/2005/8/layout/list1"/>
    <dgm:cxn modelId="{ACA22CDF-A7B9-4464-A86D-C9769D65C08C}" srcId="{AF3F2D79-9200-484A-B3BD-B592AB0E2DDF}" destId="{1F45DE8C-5EFA-4B71-B1BA-0362548884EB}" srcOrd="2" destOrd="0" parTransId="{2E9B1038-1F9A-4A8B-96F6-08B90565C4F7}" sibTransId="{0DBC9F07-370D-4B44-86AB-9C3CC2B43426}"/>
    <dgm:cxn modelId="{3D8BD4A6-40CA-4CE2-9290-39633A999F73}" type="presOf" srcId="{AF3F2D79-9200-484A-B3BD-B592AB0E2DDF}" destId="{9FD1679A-188A-4470-A41E-890433A8F8F5}" srcOrd="0" destOrd="0" presId="urn:microsoft.com/office/officeart/2005/8/layout/list1"/>
    <dgm:cxn modelId="{6ADC08C3-60ED-4D18-B06B-792474C87697}" srcId="{7972CC46-D272-44B3-8F95-7C17D81B3CC3}" destId="{942104A2-B346-478C-88CB-B9E7A0F3D722}" srcOrd="2" destOrd="0" parTransId="{0FB619EA-61F1-4316-94C5-9572D54421CD}" sibTransId="{59382364-8F1C-4BF1-A2A8-53406590898E}"/>
    <dgm:cxn modelId="{D70A0727-7523-4810-B4B0-1822652B52D1}" srcId="{7972CC46-D272-44B3-8F95-7C17D81B3CC3}" destId="{F9299483-81C2-4767-AB4F-CB94B2BC7188}" srcOrd="0" destOrd="0" parTransId="{61F4D696-59EF-44D0-8833-45CB4F8C91DB}" sibTransId="{EA2A598C-72C9-4906-BE35-8143E7294398}"/>
    <dgm:cxn modelId="{892E118A-FFE7-46B0-82CE-3FEB4D1C95F6}" type="presOf" srcId="{6EE2F8E3-905E-40D6-9F2F-DAED85F1069B}" destId="{FC8BF76B-6EFB-40D1-AB9A-FD89537BA31B}" srcOrd="0" destOrd="1" presId="urn:microsoft.com/office/officeart/2005/8/layout/list1"/>
    <dgm:cxn modelId="{F0B4B055-DF81-4E87-946D-B008B865F0F7}" srcId="{AF3F2D79-9200-484A-B3BD-B592AB0E2DDF}" destId="{986314FA-F32B-41BF-9445-071A5FE6D54E}" srcOrd="0" destOrd="0" parTransId="{8BF5AF4B-A1C8-4C08-A796-B9B03E359C82}" sibTransId="{B4B7D5AE-0B15-487C-9139-7B6E36AC38EF}"/>
    <dgm:cxn modelId="{5B4EEB71-8185-49F5-B948-28C62682BB40}" type="presOf" srcId="{7972CC46-D272-44B3-8F95-7C17D81B3CC3}" destId="{68C5EBE7-0075-4932-8628-98B76832E452}" srcOrd="0" destOrd="0" presId="urn:microsoft.com/office/officeart/2005/8/layout/list1"/>
    <dgm:cxn modelId="{E084349A-5C75-4CA3-AD05-EEF2A684301F}" type="presOf" srcId="{AF3F2D79-9200-484A-B3BD-B592AB0E2DDF}" destId="{3D7C2854-3FFA-4046-9E0D-280B45FD1F02}" srcOrd="1" destOrd="0" presId="urn:microsoft.com/office/officeart/2005/8/layout/list1"/>
    <dgm:cxn modelId="{AF5FFF00-7279-480C-AE54-922F5DB2A783}" srcId="{AF3F2D79-9200-484A-B3BD-B592AB0E2DDF}" destId="{6EE2F8E3-905E-40D6-9F2F-DAED85F1069B}" srcOrd="1" destOrd="0" parTransId="{C1B91365-9947-4148-AA21-4478B2CA1F67}" sibTransId="{C4EFB027-4B77-42A6-BD36-9C8DF2D0DC6D}"/>
    <dgm:cxn modelId="{B64FEF05-BA02-461E-8EBA-E6CEA3626D9A}" type="presOf" srcId="{986314FA-F32B-41BF-9445-071A5FE6D54E}" destId="{FC8BF76B-6EFB-40D1-AB9A-FD89537BA31B}" srcOrd="0" destOrd="0" presId="urn:microsoft.com/office/officeart/2005/8/layout/list1"/>
    <dgm:cxn modelId="{3EA632F0-5C94-4D17-8CE0-4D0A64AC91B2}" type="presOf" srcId="{942104A2-B346-478C-88CB-B9E7A0F3D722}" destId="{1D5EDB6F-BD82-413F-8303-2BA63C785684}" srcOrd="1" destOrd="0" presId="urn:microsoft.com/office/officeart/2005/8/layout/list1"/>
    <dgm:cxn modelId="{4198CF43-8435-46C0-A1B3-6A27CD46D6DB}" type="presParOf" srcId="{68C5EBE7-0075-4932-8628-98B76832E452}" destId="{556B4F0F-8395-497D-A7CF-716E9CF60585}" srcOrd="0" destOrd="0" presId="urn:microsoft.com/office/officeart/2005/8/layout/list1"/>
    <dgm:cxn modelId="{406082CD-2B38-46A0-B938-D7D4EAD0B666}" type="presParOf" srcId="{556B4F0F-8395-497D-A7CF-716E9CF60585}" destId="{B1F5A330-BA5E-4020-831F-511C58D4ACE4}" srcOrd="0" destOrd="0" presId="urn:microsoft.com/office/officeart/2005/8/layout/list1"/>
    <dgm:cxn modelId="{F62E5E64-9DA8-44E3-9250-F0F15E9BC82B}" type="presParOf" srcId="{556B4F0F-8395-497D-A7CF-716E9CF60585}" destId="{8A935281-92F4-4F1D-A7B8-1BDA9FC9424B}" srcOrd="1" destOrd="0" presId="urn:microsoft.com/office/officeart/2005/8/layout/list1"/>
    <dgm:cxn modelId="{4E440EB9-FA7A-4395-AE84-F904565EF5E1}" type="presParOf" srcId="{68C5EBE7-0075-4932-8628-98B76832E452}" destId="{BB4DC841-C222-4754-9CFB-50356A1C20FB}" srcOrd="1" destOrd="0" presId="urn:microsoft.com/office/officeart/2005/8/layout/list1"/>
    <dgm:cxn modelId="{6CAE8264-F68D-4EE9-BAE9-39546CA976E4}" type="presParOf" srcId="{68C5EBE7-0075-4932-8628-98B76832E452}" destId="{65E39F5A-56A8-405A-A9F9-9FF980CEACE3}" srcOrd="2" destOrd="0" presId="urn:microsoft.com/office/officeart/2005/8/layout/list1"/>
    <dgm:cxn modelId="{BF7F205F-1A92-4757-A8CC-0D3FB166DE78}" type="presParOf" srcId="{68C5EBE7-0075-4932-8628-98B76832E452}" destId="{C1A29D77-5A06-4957-92B4-461432EA4340}" srcOrd="3" destOrd="0" presId="urn:microsoft.com/office/officeart/2005/8/layout/list1"/>
    <dgm:cxn modelId="{B7A9FA47-5B9F-45A3-B9AB-CD3E5892519E}" type="presParOf" srcId="{68C5EBE7-0075-4932-8628-98B76832E452}" destId="{4B585E70-A716-4958-B834-86F54E02732C}" srcOrd="4" destOrd="0" presId="urn:microsoft.com/office/officeart/2005/8/layout/list1"/>
    <dgm:cxn modelId="{C14829BF-1172-4EB8-8CB2-D103877A8C31}" type="presParOf" srcId="{4B585E70-A716-4958-B834-86F54E02732C}" destId="{9FD1679A-188A-4470-A41E-890433A8F8F5}" srcOrd="0" destOrd="0" presId="urn:microsoft.com/office/officeart/2005/8/layout/list1"/>
    <dgm:cxn modelId="{FCDFE7B8-2CA3-4581-A983-E58AF283F127}" type="presParOf" srcId="{4B585E70-A716-4958-B834-86F54E02732C}" destId="{3D7C2854-3FFA-4046-9E0D-280B45FD1F02}" srcOrd="1" destOrd="0" presId="urn:microsoft.com/office/officeart/2005/8/layout/list1"/>
    <dgm:cxn modelId="{74FDF676-2B9B-4457-8354-41DA880DF4FB}" type="presParOf" srcId="{68C5EBE7-0075-4932-8628-98B76832E452}" destId="{0B6A84F5-1C29-4B7C-9504-68279C7D99E2}" srcOrd="5" destOrd="0" presId="urn:microsoft.com/office/officeart/2005/8/layout/list1"/>
    <dgm:cxn modelId="{2A3A062F-ACB9-443E-AABF-D0A745768A1A}" type="presParOf" srcId="{68C5EBE7-0075-4932-8628-98B76832E452}" destId="{FC8BF76B-6EFB-40D1-AB9A-FD89537BA31B}" srcOrd="6" destOrd="0" presId="urn:microsoft.com/office/officeart/2005/8/layout/list1"/>
    <dgm:cxn modelId="{C919BBDA-2B63-43D1-9EE3-DC353DF42E19}" type="presParOf" srcId="{68C5EBE7-0075-4932-8628-98B76832E452}" destId="{8BE0D97B-50DB-489B-8E79-CC0F10AD4021}" srcOrd="7" destOrd="0" presId="urn:microsoft.com/office/officeart/2005/8/layout/list1"/>
    <dgm:cxn modelId="{6C9ED686-DC5D-43E3-AA64-C20060C26DF2}" type="presParOf" srcId="{68C5EBE7-0075-4932-8628-98B76832E452}" destId="{AB983081-949C-4FB3-BAB4-438BA353BE01}" srcOrd="8" destOrd="0" presId="urn:microsoft.com/office/officeart/2005/8/layout/list1"/>
    <dgm:cxn modelId="{6EC28C91-AAAF-4345-99AA-C6E2A7BBC00C}" type="presParOf" srcId="{AB983081-949C-4FB3-BAB4-438BA353BE01}" destId="{702F1AC2-F1C7-42D4-805C-AE68AFAB8DE6}" srcOrd="0" destOrd="0" presId="urn:microsoft.com/office/officeart/2005/8/layout/list1"/>
    <dgm:cxn modelId="{D2909439-9C6B-438C-9029-B0DB04872B64}" type="presParOf" srcId="{AB983081-949C-4FB3-BAB4-438BA353BE01}" destId="{1D5EDB6F-BD82-413F-8303-2BA63C785684}" srcOrd="1" destOrd="0" presId="urn:microsoft.com/office/officeart/2005/8/layout/list1"/>
    <dgm:cxn modelId="{4A4BB72F-4E38-4A81-9982-24F74D857F5C}" type="presParOf" srcId="{68C5EBE7-0075-4932-8628-98B76832E452}" destId="{023AA2A1-52E8-456B-859C-218E884E76B9}" srcOrd="9" destOrd="0" presId="urn:microsoft.com/office/officeart/2005/8/layout/list1"/>
    <dgm:cxn modelId="{C1A7B1A4-4048-4FC0-8F8F-4D2026D6C48C}" type="presParOf" srcId="{68C5EBE7-0075-4932-8628-98B76832E452}" destId="{38ECCBB0-4650-4326-B909-41CDE7DF47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0AA3E5-E1EE-4C6F-9F97-75108713D82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811A68-4082-48D9-A2A0-248CCA0B97F2}">
      <dgm:prSet/>
      <dgm:spPr/>
      <dgm:t>
        <a:bodyPr/>
        <a:lstStyle/>
        <a:p>
          <a:r>
            <a:rPr lang="en-US"/>
            <a:t>No juries, no punitives</a:t>
          </a:r>
        </a:p>
      </dgm:t>
    </dgm:pt>
    <dgm:pt modelId="{154B2B0A-C2F2-46D9-A322-AE7618B03D7D}" type="parTrans" cxnId="{D44C5A78-3BED-42FE-85DC-9D284F50550C}">
      <dgm:prSet/>
      <dgm:spPr/>
      <dgm:t>
        <a:bodyPr/>
        <a:lstStyle/>
        <a:p>
          <a:endParaRPr lang="en-US"/>
        </a:p>
      </dgm:t>
    </dgm:pt>
    <dgm:pt modelId="{3AA2AAF0-7D79-42A4-9748-B06D88212256}" type="sibTrans" cxnId="{D44C5A78-3BED-42FE-85DC-9D284F50550C}">
      <dgm:prSet/>
      <dgm:spPr/>
      <dgm:t>
        <a:bodyPr/>
        <a:lstStyle/>
        <a:p>
          <a:endParaRPr lang="en-US"/>
        </a:p>
      </dgm:t>
    </dgm:pt>
    <dgm:pt modelId="{867C15E3-7E20-41B2-B3E2-602791A0483A}">
      <dgm:prSet/>
      <dgm:spPr/>
      <dgm:t>
        <a:bodyPr/>
        <a:lstStyle/>
        <a:p>
          <a:r>
            <a:rPr lang="en-US"/>
            <a:t>Over a century of well-developed precedent</a:t>
          </a:r>
        </a:p>
      </dgm:t>
    </dgm:pt>
    <dgm:pt modelId="{1DD94F80-3DD8-4815-8AED-24C22E395FDD}" type="parTrans" cxnId="{BCD4E82C-8C3A-4D08-AC9A-914FF421B8D3}">
      <dgm:prSet/>
      <dgm:spPr/>
      <dgm:t>
        <a:bodyPr/>
        <a:lstStyle/>
        <a:p>
          <a:endParaRPr lang="en-US"/>
        </a:p>
      </dgm:t>
    </dgm:pt>
    <dgm:pt modelId="{B812BB00-FDB7-497B-943F-1615F177D4A0}" type="sibTrans" cxnId="{BCD4E82C-8C3A-4D08-AC9A-914FF421B8D3}">
      <dgm:prSet/>
      <dgm:spPr/>
      <dgm:t>
        <a:bodyPr/>
        <a:lstStyle/>
        <a:p>
          <a:endParaRPr lang="en-US"/>
        </a:p>
      </dgm:t>
    </dgm:pt>
    <dgm:pt modelId="{E9DD286D-3712-4223-8587-E83EC6376075}">
      <dgm:prSet/>
      <dgm:spPr/>
      <dgm:t>
        <a:bodyPr/>
        <a:lstStyle/>
        <a:p>
          <a:r>
            <a:rPr lang="en-US"/>
            <a:t>The enabling nature of the DGCL with overlay of common law review</a:t>
          </a:r>
        </a:p>
      </dgm:t>
    </dgm:pt>
    <dgm:pt modelId="{5AA9DDCA-39D2-4DDC-B9D4-0807BF1329DE}" type="parTrans" cxnId="{E88D9092-CEAF-4C85-9B01-67ECE793F8E8}">
      <dgm:prSet/>
      <dgm:spPr/>
      <dgm:t>
        <a:bodyPr/>
        <a:lstStyle/>
        <a:p>
          <a:endParaRPr lang="en-US"/>
        </a:p>
      </dgm:t>
    </dgm:pt>
    <dgm:pt modelId="{AFED7F35-7709-4647-A1E7-DCF28AF31AFC}" type="sibTrans" cxnId="{E88D9092-CEAF-4C85-9B01-67ECE793F8E8}">
      <dgm:prSet/>
      <dgm:spPr/>
      <dgm:t>
        <a:bodyPr/>
        <a:lstStyle/>
        <a:p>
          <a:endParaRPr lang="en-US"/>
        </a:p>
      </dgm:t>
    </dgm:pt>
    <dgm:pt modelId="{9D326E32-5646-40D1-905D-2C2317C9B167}">
      <dgm:prSet/>
      <dgm:spPr/>
      <dgm:t>
        <a:bodyPr/>
        <a:lstStyle/>
        <a:p>
          <a:r>
            <a:rPr lang="en-US"/>
            <a:t>Ability to fashion equitable remedies</a:t>
          </a:r>
        </a:p>
      </dgm:t>
    </dgm:pt>
    <dgm:pt modelId="{B91C595D-0090-4867-90ED-3A1F5188CF26}" type="parTrans" cxnId="{837CB057-6736-4D51-A4C1-4DD4F5123891}">
      <dgm:prSet/>
      <dgm:spPr/>
      <dgm:t>
        <a:bodyPr/>
        <a:lstStyle/>
        <a:p>
          <a:endParaRPr lang="en-US"/>
        </a:p>
      </dgm:t>
    </dgm:pt>
    <dgm:pt modelId="{5B80327D-1338-4659-BB35-57F547977A41}" type="sibTrans" cxnId="{837CB057-6736-4D51-A4C1-4DD4F5123891}">
      <dgm:prSet/>
      <dgm:spPr/>
      <dgm:t>
        <a:bodyPr/>
        <a:lstStyle/>
        <a:p>
          <a:endParaRPr lang="en-US"/>
        </a:p>
      </dgm:t>
    </dgm:pt>
    <dgm:pt modelId="{1872AB29-C575-4BF0-A231-9327EB18D026}">
      <dgm:prSet/>
      <dgm:spPr/>
      <dgm:t>
        <a:bodyPr/>
        <a:lstStyle/>
        <a:p>
          <a:r>
            <a:rPr lang="en-US"/>
            <a:t>Experience and expertise of judicial officers</a:t>
          </a:r>
        </a:p>
      </dgm:t>
    </dgm:pt>
    <dgm:pt modelId="{6DB069E3-2BFB-411C-92C6-5DCBE91C7A26}" type="parTrans" cxnId="{BDE0E705-0BE8-48AD-B198-CAB3207224C7}">
      <dgm:prSet/>
      <dgm:spPr/>
      <dgm:t>
        <a:bodyPr/>
        <a:lstStyle/>
        <a:p>
          <a:endParaRPr lang="en-US"/>
        </a:p>
      </dgm:t>
    </dgm:pt>
    <dgm:pt modelId="{A97E98A7-4DA3-483B-AE82-5CEEF7B87FA4}" type="sibTrans" cxnId="{BDE0E705-0BE8-48AD-B198-CAB3207224C7}">
      <dgm:prSet/>
      <dgm:spPr/>
      <dgm:t>
        <a:bodyPr/>
        <a:lstStyle/>
        <a:p>
          <a:endParaRPr lang="en-US"/>
        </a:p>
      </dgm:t>
    </dgm:pt>
    <dgm:pt modelId="{1E95CDDA-E6EE-43F5-B5B3-875D3EE38113}">
      <dgm:prSet/>
      <dgm:spPr/>
      <dgm:t>
        <a:bodyPr/>
        <a:lstStyle/>
        <a:p>
          <a:r>
            <a:rPr lang="en-US"/>
            <a:t>A commitment to prompt dispositions and excellence</a:t>
          </a:r>
        </a:p>
      </dgm:t>
    </dgm:pt>
    <dgm:pt modelId="{E0C81BEB-DF39-4A5C-BFBC-6B0DA8822E70}" type="parTrans" cxnId="{C70DAB2F-4FAB-4648-A6CD-559995B4C2C4}">
      <dgm:prSet/>
      <dgm:spPr/>
      <dgm:t>
        <a:bodyPr/>
        <a:lstStyle/>
        <a:p>
          <a:endParaRPr lang="en-US"/>
        </a:p>
      </dgm:t>
    </dgm:pt>
    <dgm:pt modelId="{76C4955C-8278-42E3-BC7C-BECBB8C944A9}" type="sibTrans" cxnId="{C70DAB2F-4FAB-4648-A6CD-559995B4C2C4}">
      <dgm:prSet/>
      <dgm:spPr/>
      <dgm:t>
        <a:bodyPr/>
        <a:lstStyle/>
        <a:p>
          <a:endParaRPr lang="en-US"/>
        </a:p>
      </dgm:t>
    </dgm:pt>
    <dgm:pt modelId="{4D10FEF3-8D32-442F-B594-4B50D26DFD8D}" type="pres">
      <dgm:prSet presAssocID="{5F0AA3E5-E1EE-4C6F-9F97-75108713D8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59089A-D4C1-49F5-AF97-708246899812}" type="pres">
      <dgm:prSet presAssocID="{9E811A68-4082-48D9-A2A0-248CCA0B97F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C2B5-6CBD-4EF0-B67E-834E9355F28B}" type="pres">
      <dgm:prSet presAssocID="{3AA2AAF0-7D79-42A4-9748-B06D88212256}" presName="spacer" presStyleCnt="0"/>
      <dgm:spPr/>
    </dgm:pt>
    <dgm:pt modelId="{3308C264-DFB6-45D8-9670-2C5AE2069D85}" type="pres">
      <dgm:prSet presAssocID="{867C15E3-7E20-41B2-B3E2-602791A0483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52D79-C4A6-47E2-9090-A705BF0FD14D}" type="pres">
      <dgm:prSet presAssocID="{B812BB00-FDB7-497B-943F-1615F177D4A0}" presName="spacer" presStyleCnt="0"/>
      <dgm:spPr/>
    </dgm:pt>
    <dgm:pt modelId="{A4E97BFA-1E15-41DC-B62D-0468377827AD}" type="pres">
      <dgm:prSet presAssocID="{E9DD286D-3712-4223-8587-E83EC637607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13F51-E5DD-450E-BB16-711A654B6A79}" type="pres">
      <dgm:prSet presAssocID="{AFED7F35-7709-4647-A1E7-DCF28AF31AFC}" presName="spacer" presStyleCnt="0"/>
      <dgm:spPr/>
    </dgm:pt>
    <dgm:pt modelId="{0FA22B42-25B2-435F-8889-9EA94FEDA62B}" type="pres">
      <dgm:prSet presAssocID="{9D326E32-5646-40D1-905D-2C2317C9B16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072B3-A884-40AC-929F-8C5B5B326865}" type="pres">
      <dgm:prSet presAssocID="{5B80327D-1338-4659-BB35-57F547977A41}" presName="spacer" presStyleCnt="0"/>
      <dgm:spPr/>
    </dgm:pt>
    <dgm:pt modelId="{AB874CCD-1BF9-4343-8056-3CA4497C0D72}" type="pres">
      <dgm:prSet presAssocID="{1872AB29-C575-4BF0-A231-9327EB18D02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12FED-A9F4-4593-8F80-3C0C1EEFC394}" type="pres">
      <dgm:prSet presAssocID="{A97E98A7-4DA3-483B-AE82-5CEEF7B87FA4}" presName="spacer" presStyleCnt="0"/>
      <dgm:spPr/>
    </dgm:pt>
    <dgm:pt modelId="{17BC0746-0D41-41F0-800F-DB6BBA2B2827}" type="pres">
      <dgm:prSet presAssocID="{1E95CDDA-E6EE-43F5-B5B3-875D3EE3811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7CB057-6736-4D51-A4C1-4DD4F5123891}" srcId="{5F0AA3E5-E1EE-4C6F-9F97-75108713D82B}" destId="{9D326E32-5646-40D1-905D-2C2317C9B167}" srcOrd="3" destOrd="0" parTransId="{B91C595D-0090-4867-90ED-3A1F5188CF26}" sibTransId="{5B80327D-1338-4659-BB35-57F547977A41}"/>
    <dgm:cxn modelId="{BDE0E705-0BE8-48AD-B198-CAB3207224C7}" srcId="{5F0AA3E5-E1EE-4C6F-9F97-75108713D82B}" destId="{1872AB29-C575-4BF0-A231-9327EB18D026}" srcOrd="4" destOrd="0" parTransId="{6DB069E3-2BFB-411C-92C6-5DCBE91C7A26}" sibTransId="{A97E98A7-4DA3-483B-AE82-5CEEF7B87FA4}"/>
    <dgm:cxn modelId="{5E76BE92-4308-4D0D-AC7A-19AAF9090B5B}" type="presOf" srcId="{9E811A68-4082-48D9-A2A0-248CCA0B97F2}" destId="{6859089A-D4C1-49F5-AF97-708246899812}" srcOrd="0" destOrd="0" presId="urn:microsoft.com/office/officeart/2005/8/layout/vList2"/>
    <dgm:cxn modelId="{D44C5A78-3BED-42FE-85DC-9D284F50550C}" srcId="{5F0AA3E5-E1EE-4C6F-9F97-75108713D82B}" destId="{9E811A68-4082-48D9-A2A0-248CCA0B97F2}" srcOrd="0" destOrd="0" parTransId="{154B2B0A-C2F2-46D9-A322-AE7618B03D7D}" sibTransId="{3AA2AAF0-7D79-42A4-9748-B06D88212256}"/>
    <dgm:cxn modelId="{CDB44AB1-F7AC-4A5D-9876-6E3EFC6C2E28}" type="presOf" srcId="{867C15E3-7E20-41B2-B3E2-602791A0483A}" destId="{3308C264-DFB6-45D8-9670-2C5AE2069D85}" srcOrd="0" destOrd="0" presId="urn:microsoft.com/office/officeart/2005/8/layout/vList2"/>
    <dgm:cxn modelId="{3EDDFF87-9959-4F50-AB74-60B67FCB9F7C}" type="presOf" srcId="{9D326E32-5646-40D1-905D-2C2317C9B167}" destId="{0FA22B42-25B2-435F-8889-9EA94FEDA62B}" srcOrd="0" destOrd="0" presId="urn:microsoft.com/office/officeart/2005/8/layout/vList2"/>
    <dgm:cxn modelId="{C70DAB2F-4FAB-4648-A6CD-559995B4C2C4}" srcId="{5F0AA3E5-E1EE-4C6F-9F97-75108713D82B}" destId="{1E95CDDA-E6EE-43F5-B5B3-875D3EE38113}" srcOrd="5" destOrd="0" parTransId="{E0C81BEB-DF39-4A5C-BFBC-6B0DA8822E70}" sibTransId="{76C4955C-8278-42E3-BC7C-BECBB8C944A9}"/>
    <dgm:cxn modelId="{4160179E-0538-42FE-BE41-8581B838BE61}" type="presOf" srcId="{1E95CDDA-E6EE-43F5-B5B3-875D3EE38113}" destId="{17BC0746-0D41-41F0-800F-DB6BBA2B2827}" srcOrd="0" destOrd="0" presId="urn:microsoft.com/office/officeart/2005/8/layout/vList2"/>
    <dgm:cxn modelId="{E88D9092-CEAF-4C85-9B01-67ECE793F8E8}" srcId="{5F0AA3E5-E1EE-4C6F-9F97-75108713D82B}" destId="{E9DD286D-3712-4223-8587-E83EC6376075}" srcOrd="2" destOrd="0" parTransId="{5AA9DDCA-39D2-4DDC-B9D4-0807BF1329DE}" sibTransId="{AFED7F35-7709-4647-A1E7-DCF28AF31AFC}"/>
    <dgm:cxn modelId="{C00B5A1B-97F4-458D-9A61-766BABF5E734}" type="presOf" srcId="{5F0AA3E5-E1EE-4C6F-9F97-75108713D82B}" destId="{4D10FEF3-8D32-442F-B594-4B50D26DFD8D}" srcOrd="0" destOrd="0" presId="urn:microsoft.com/office/officeart/2005/8/layout/vList2"/>
    <dgm:cxn modelId="{D36545AA-5B04-463A-A82E-48FA5AD273BD}" type="presOf" srcId="{E9DD286D-3712-4223-8587-E83EC6376075}" destId="{A4E97BFA-1E15-41DC-B62D-0468377827AD}" srcOrd="0" destOrd="0" presId="urn:microsoft.com/office/officeart/2005/8/layout/vList2"/>
    <dgm:cxn modelId="{6F164954-6573-4EED-9A7F-2AEA3BB6B380}" type="presOf" srcId="{1872AB29-C575-4BF0-A231-9327EB18D026}" destId="{AB874CCD-1BF9-4343-8056-3CA4497C0D72}" srcOrd="0" destOrd="0" presId="urn:microsoft.com/office/officeart/2005/8/layout/vList2"/>
    <dgm:cxn modelId="{BCD4E82C-8C3A-4D08-AC9A-914FF421B8D3}" srcId="{5F0AA3E5-E1EE-4C6F-9F97-75108713D82B}" destId="{867C15E3-7E20-41B2-B3E2-602791A0483A}" srcOrd="1" destOrd="0" parTransId="{1DD94F80-3DD8-4815-8AED-24C22E395FDD}" sibTransId="{B812BB00-FDB7-497B-943F-1615F177D4A0}"/>
    <dgm:cxn modelId="{89041109-0EBB-4CAD-8749-D696623B0688}" type="presParOf" srcId="{4D10FEF3-8D32-442F-B594-4B50D26DFD8D}" destId="{6859089A-D4C1-49F5-AF97-708246899812}" srcOrd="0" destOrd="0" presId="urn:microsoft.com/office/officeart/2005/8/layout/vList2"/>
    <dgm:cxn modelId="{B2EC155A-5D28-413F-8052-8D4E6BB9BB42}" type="presParOf" srcId="{4D10FEF3-8D32-442F-B594-4B50D26DFD8D}" destId="{5D9EC2B5-6CBD-4EF0-B67E-834E9355F28B}" srcOrd="1" destOrd="0" presId="urn:microsoft.com/office/officeart/2005/8/layout/vList2"/>
    <dgm:cxn modelId="{02533B4F-8957-43EE-8800-24C5CA12D3DC}" type="presParOf" srcId="{4D10FEF3-8D32-442F-B594-4B50D26DFD8D}" destId="{3308C264-DFB6-45D8-9670-2C5AE2069D85}" srcOrd="2" destOrd="0" presId="urn:microsoft.com/office/officeart/2005/8/layout/vList2"/>
    <dgm:cxn modelId="{7F33AA66-01ED-4090-ADF9-E841045CD6C1}" type="presParOf" srcId="{4D10FEF3-8D32-442F-B594-4B50D26DFD8D}" destId="{88252D79-C4A6-47E2-9090-A705BF0FD14D}" srcOrd="3" destOrd="0" presId="urn:microsoft.com/office/officeart/2005/8/layout/vList2"/>
    <dgm:cxn modelId="{856D0E0E-F280-4DF1-B488-9BFE6D899F12}" type="presParOf" srcId="{4D10FEF3-8D32-442F-B594-4B50D26DFD8D}" destId="{A4E97BFA-1E15-41DC-B62D-0468377827AD}" srcOrd="4" destOrd="0" presId="urn:microsoft.com/office/officeart/2005/8/layout/vList2"/>
    <dgm:cxn modelId="{D4803443-429E-47E5-A903-45B13F991DBF}" type="presParOf" srcId="{4D10FEF3-8D32-442F-B594-4B50D26DFD8D}" destId="{82B13F51-E5DD-450E-BB16-711A654B6A79}" srcOrd="5" destOrd="0" presId="urn:microsoft.com/office/officeart/2005/8/layout/vList2"/>
    <dgm:cxn modelId="{8C72E563-860A-4069-B368-F163FFDC9E90}" type="presParOf" srcId="{4D10FEF3-8D32-442F-B594-4B50D26DFD8D}" destId="{0FA22B42-25B2-435F-8889-9EA94FEDA62B}" srcOrd="6" destOrd="0" presId="urn:microsoft.com/office/officeart/2005/8/layout/vList2"/>
    <dgm:cxn modelId="{5EF4213B-7E4D-40B2-9127-14290415C92E}" type="presParOf" srcId="{4D10FEF3-8D32-442F-B594-4B50D26DFD8D}" destId="{613072B3-A884-40AC-929F-8C5B5B326865}" srcOrd="7" destOrd="0" presId="urn:microsoft.com/office/officeart/2005/8/layout/vList2"/>
    <dgm:cxn modelId="{018276F6-0E65-4261-B5BE-FF67CB740D98}" type="presParOf" srcId="{4D10FEF3-8D32-442F-B594-4B50D26DFD8D}" destId="{AB874CCD-1BF9-4343-8056-3CA4497C0D72}" srcOrd="8" destOrd="0" presId="urn:microsoft.com/office/officeart/2005/8/layout/vList2"/>
    <dgm:cxn modelId="{7A856F11-6C0C-4070-8E31-583AE101F6BF}" type="presParOf" srcId="{4D10FEF3-8D32-442F-B594-4B50D26DFD8D}" destId="{B9A12FED-A9F4-4593-8F80-3C0C1EEFC394}" srcOrd="9" destOrd="0" presId="urn:microsoft.com/office/officeart/2005/8/layout/vList2"/>
    <dgm:cxn modelId="{45131027-D49C-4C41-8E3D-658122DF2EE1}" type="presParOf" srcId="{4D10FEF3-8D32-442F-B594-4B50D26DFD8D}" destId="{17BC0746-0D41-41F0-800F-DB6BBA2B282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9547A-477B-4D0A-B3E4-959784564381}">
      <dsp:nvSpPr>
        <dsp:cNvPr id="0" name=""/>
        <dsp:cNvSpPr/>
      </dsp:nvSpPr>
      <dsp:spPr>
        <a:xfrm>
          <a:off x="0" y="1487659"/>
          <a:ext cx="5000124" cy="1615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374904" rIns="3880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Largely publicly traded corporations and subsidiaries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Stand alone small corporations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Growth in alternative entities (LLC’s, LP’s)</a:t>
          </a:r>
        </a:p>
      </dsp:txBody>
      <dsp:txXfrm>
        <a:off x="0" y="1487659"/>
        <a:ext cx="5000124" cy="1615950"/>
      </dsp:txXfrm>
    </dsp:sp>
    <dsp:sp modelId="{4B47D8BD-689A-435F-8857-B1099F0AD42B}">
      <dsp:nvSpPr>
        <dsp:cNvPr id="0" name=""/>
        <dsp:cNvSpPr/>
      </dsp:nvSpPr>
      <dsp:spPr>
        <a:xfrm>
          <a:off x="250006" y="1221979"/>
          <a:ext cx="3500086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1.7 million entities</a:t>
          </a:r>
        </a:p>
      </dsp:txBody>
      <dsp:txXfrm>
        <a:off x="275945" y="1247918"/>
        <a:ext cx="3448208" cy="479482"/>
      </dsp:txXfrm>
    </dsp:sp>
    <dsp:sp modelId="{8DC4733C-5271-4AE8-BB16-8764289370AE}">
      <dsp:nvSpPr>
        <dsp:cNvPr id="0" name=""/>
        <dsp:cNvSpPr/>
      </dsp:nvSpPr>
      <dsp:spPr>
        <a:xfrm>
          <a:off x="0" y="3466490"/>
          <a:ext cx="5000124" cy="7654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374904" rIns="3880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67.6% of Fortune 500 companies </a:t>
          </a:r>
        </a:p>
      </dsp:txBody>
      <dsp:txXfrm>
        <a:off x="0" y="3466490"/>
        <a:ext cx="5000124" cy="765450"/>
      </dsp:txXfrm>
    </dsp:sp>
    <dsp:sp modelId="{2DD87C77-7006-4758-9610-E0B2EEB6C5F8}">
      <dsp:nvSpPr>
        <dsp:cNvPr id="0" name=""/>
        <dsp:cNvSpPr/>
      </dsp:nvSpPr>
      <dsp:spPr>
        <a:xfrm>
          <a:off x="250006" y="3200810"/>
          <a:ext cx="3500086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Delaware incorporations include:</a:t>
          </a:r>
        </a:p>
      </dsp:txBody>
      <dsp:txXfrm>
        <a:off x="275945" y="3226749"/>
        <a:ext cx="3448208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74368-BCC9-4EBE-9A35-22A37850FE37}">
      <dsp:nvSpPr>
        <dsp:cNvPr id="0" name=""/>
        <dsp:cNvSpPr/>
      </dsp:nvSpPr>
      <dsp:spPr>
        <a:xfrm>
          <a:off x="0" y="15079"/>
          <a:ext cx="5000124" cy="17046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Trial court that hears and determines all matters in equity.</a:t>
          </a:r>
        </a:p>
      </dsp:txBody>
      <dsp:txXfrm>
        <a:off x="83216" y="98295"/>
        <a:ext cx="4833692" cy="1538258"/>
      </dsp:txXfrm>
    </dsp:sp>
    <dsp:sp modelId="{713A8962-086B-4B6B-92BD-62ED94C0B5AB}">
      <dsp:nvSpPr>
        <dsp:cNvPr id="0" name=""/>
        <dsp:cNvSpPr/>
      </dsp:nvSpPr>
      <dsp:spPr>
        <a:xfrm>
          <a:off x="0" y="1809049"/>
          <a:ext cx="5000124" cy="1704690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51000"/>
                <a:satMod val="130000"/>
              </a:schemeClr>
            </a:gs>
            <a:gs pos="80000">
              <a:schemeClr val="accent2">
                <a:hueOff val="1907789"/>
                <a:satOff val="-43528"/>
                <a:lumOff val="16079"/>
                <a:alphaOff val="0"/>
                <a:shade val="93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Three sources of jurisdiction</a:t>
          </a:r>
        </a:p>
      </dsp:txBody>
      <dsp:txXfrm>
        <a:off x="83216" y="1892265"/>
        <a:ext cx="4833692" cy="1538258"/>
      </dsp:txXfrm>
    </dsp:sp>
    <dsp:sp modelId="{F26DB24D-C00A-4496-962A-158A9EEB635A}">
      <dsp:nvSpPr>
        <dsp:cNvPr id="0" name=""/>
        <dsp:cNvSpPr/>
      </dsp:nvSpPr>
      <dsp:spPr>
        <a:xfrm>
          <a:off x="0" y="3513740"/>
          <a:ext cx="5000124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/>
            <a:t>Equitable claims-fiduciary relationships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Equitable relief-TROs, injunctions, specific performance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/>
            <a:t>Statutory grants of authority</a:t>
          </a:r>
        </a:p>
      </dsp:txBody>
      <dsp:txXfrm>
        <a:off x="0" y="3513740"/>
        <a:ext cx="5000124" cy="1925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E5F0B-C522-410F-82DA-6D307E177F36}">
      <dsp:nvSpPr>
        <dsp:cNvPr id="0" name=""/>
        <dsp:cNvSpPr/>
      </dsp:nvSpPr>
      <dsp:spPr>
        <a:xfrm>
          <a:off x="0" y="331384"/>
          <a:ext cx="5000124" cy="4791150"/>
        </a:xfrm>
        <a:prstGeom prst="roundRect">
          <a:avLst/>
        </a:prstGeom>
        <a:gradFill rotWithShape="0">
          <a:gsLst>
            <a:gs pos="0">
              <a:schemeClr val="tx1"/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1792  – 1939 – The Court consisted of only a single Chancellor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1939 – A Vice Chancellor is established by statute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1946 – Vice Chancellor becomes a constitutional office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1961 – A second Vice Chancellor is added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1984 – A third Vice Chancellor is added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1989 – A fourth Vice Chancellor is added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2018 – Two more Vice Chancellors are added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33885" y="565269"/>
        <a:ext cx="4532354" cy="4323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39F5A-56A8-405A-A9F9-9FF980CEACE3}">
      <dsp:nvSpPr>
        <dsp:cNvPr id="0" name=""/>
        <dsp:cNvSpPr/>
      </dsp:nvSpPr>
      <dsp:spPr>
        <a:xfrm>
          <a:off x="0" y="1287139"/>
          <a:ext cx="500012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35281-92F4-4F1D-A7B8-1BDA9FC9424B}">
      <dsp:nvSpPr>
        <dsp:cNvPr id="0" name=""/>
        <dsp:cNvSpPr/>
      </dsp:nvSpPr>
      <dsp:spPr>
        <a:xfrm>
          <a:off x="250006" y="1006699"/>
          <a:ext cx="3500086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Guardianships – adult, property</a:t>
          </a:r>
        </a:p>
      </dsp:txBody>
      <dsp:txXfrm>
        <a:off x="277386" y="1034079"/>
        <a:ext cx="3445326" cy="506120"/>
      </dsp:txXfrm>
    </dsp:sp>
    <dsp:sp modelId="{FC8BF76B-6EFB-40D1-AB9A-FD89537BA31B}">
      <dsp:nvSpPr>
        <dsp:cNvPr id="0" name=""/>
        <dsp:cNvSpPr/>
      </dsp:nvSpPr>
      <dsp:spPr>
        <a:xfrm>
          <a:off x="0" y="2148980"/>
          <a:ext cx="5000124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395732" rIns="38806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solidFill>
                <a:schemeClr val="tx1"/>
              </a:solidFill>
            </a:rPr>
            <a:t>Blood transfusion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solidFill>
                <a:schemeClr val="tx1"/>
              </a:solidFill>
            </a:rPr>
            <a:t>DNR Order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solidFill>
                <a:schemeClr val="tx1"/>
              </a:solidFill>
            </a:rPr>
            <a:t>Presumption of death</a:t>
          </a:r>
        </a:p>
      </dsp:txBody>
      <dsp:txXfrm>
        <a:off x="0" y="2148980"/>
        <a:ext cx="5000124" cy="1436400"/>
      </dsp:txXfrm>
    </dsp:sp>
    <dsp:sp modelId="{3D7C2854-3FFA-4046-9E0D-280B45FD1F02}">
      <dsp:nvSpPr>
        <dsp:cNvPr id="0" name=""/>
        <dsp:cNvSpPr/>
      </dsp:nvSpPr>
      <dsp:spPr>
        <a:xfrm>
          <a:off x="250006" y="1868540"/>
          <a:ext cx="3500086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Unusual remedies</a:t>
          </a:r>
        </a:p>
      </dsp:txBody>
      <dsp:txXfrm>
        <a:off x="277386" y="1895920"/>
        <a:ext cx="3445326" cy="506120"/>
      </dsp:txXfrm>
    </dsp:sp>
    <dsp:sp modelId="{38ECCBB0-4650-4326-B909-41CDE7DF47BB}">
      <dsp:nvSpPr>
        <dsp:cNvPr id="0" name=""/>
        <dsp:cNvSpPr/>
      </dsp:nvSpPr>
      <dsp:spPr>
        <a:xfrm>
          <a:off x="0" y="3968420"/>
          <a:ext cx="500012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EDB6F-BD82-413F-8303-2BA63C785684}">
      <dsp:nvSpPr>
        <dsp:cNvPr id="0" name=""/>
        <dsp:cNvSpPr/>
      </dsp:nvSpPr>
      <dsp:spPr>
        <a:xfrm>
          <a:off x="250006" y="3687980"/>
          <a:ext cx="3500086" cy="5608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Board of Pardons</a:t>
          </a:r>
        </a:p>
      </dsp:txBody>
      <dsp:txXfrm>
        <a:off x="277386" y="3715360"/>
        <a:ext cx="3445326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9089A-D4C1-49F5-AF97-708246899812}">
      <dsp:nvSpPr>
        <dsp:cNvPr id="0" name=""/>
        <dsp:cNvSpPr/>
      </dsp:nvSpPr>
      <dsp:spPr>
        <a:xfrm>
          <a:off x="0" y="73075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No juries, no punitives</a:t>
          </a:r>
        </a:p>
      </dsp:txBody>
      <dsp:txXfrm>
        <a:off x="40724" y="113799"/>
        <a:ext cx="4918676" cy="752780"/>
      </dsp:txXfrm>
    </dsp:sp>
    <dsp:sp modelId="{3308C264-DFB6-45D8-9670-2C5AE2069D85}">
      <dsp:nvSpPr>
        <dsp:cNvPr id="0" name=""/>
        <dsp:cNvSpPr/>
      </dsp:nvSpPr>
      <dsp:spPr>
        <a:xfrm>
          <a:off x="0" y="967783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381558"/>
                <a:satOff val="-8706"/>
                <a:lumOff val="3216"/>
                <a:alphaOff val="0"/>
                <a:shade val="51000"/>
                <a:satMod val="130000"/>
              </a:schemeClr>
            </a:gs>
            <a:gs pos="80000">
              <a:schemeClr val="accent2">
                <a:hueOff val="381558"/>
                <a:satOff val="-8706"/>
                <a:lumOff val="3216"/>
                <a:alphaOff val="0"/>
                <a:shade val="93000"/>
                <a:satMod val="130000"/>
              </a:schemeClr>
            </a:gs>
            <a:gs pos="100000">
              <a:schemeClr val="accent2">
                <a:hueOff val="381558"/>
                <a:satOff val="-8706"/>
                <a:lumOff val="3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Over a century of well-developed precedent</a:t>
          </a:r>
        </a:p>
      </dsp:txBody>
      <dsp:txXfrm>
        <a:off x="40724" y="1008507"/>
        <a:ext cx="4918676" cy="752780"/>
      </dsp:txXfrm>
    </dsp:sp>
    <dsp:sp modelId="{A4E97BFA-1E15-41DC-B62D-0468377827AD}">
      <dsp:nvSpPr>
        <dsp:cNvPr id="0" name=""/>
        <dsp:cNvSpPr/>
      </dsp:nvSpPr>
      <dsp:spPr>
        <a:xfrm>
          <a:off x="0" y="1862491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763116"/>
                <a:satOff val="-17411"/>
                <a:lumOff val="6432"/>
                <a:alphaOff val="0"/>
                <a:shade val="51000"/>
                <a:satMod val="130000"/>
              </a:schemeClr>
            </a:gs>
            <a:gs pos="80000">
              <a:schemeClr val="accent2">
                <a:hueOff val="763116"/>
                <a:satOff val="-17411"/>
                <a:lumOff val="6432"/>
                <a:alphaOff val="0"/>
                <a:shade val="93000"/>
                <a:satMod val="130000"/>
              </a:schemeClr>
            </a:gs>
            <a:gs pos="100000">
              <a:schemeClr val="accent2">
                <a:hueOff val="763116"/>
                <a:satOff val="-17411"/>
                <a:lumOff val="64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The enabling nature of the DGCL with overlay of common law review</a:t>
          </a:r>
        </a:p>
      </dsp:txBody>
      <dsp:txXfrm>
        <a:off x="40724" y="1903215"/>
        <a:ext cx="4918676" cy="752780"/>
      </dsp:txXfrm>
    </dsp:sp>
    <dsp:sp modelId="{0FA22B42-25B2-435F-8889-9EA94FEDA62B}">
      <dsp:nvSpPr>
        <dsp:cNvPr id="0" name=""/>
        <dsp:cNvSpPr/>
      </dsp:nvSpPr>
      <dsp:spPr>
        <a:xfrm>
          <a:off x="0" y="2757200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1144674"/>
                <a:satOff val="-26117"/>
                <a:lumOff val="9647"/>
                <a:alphaOff val="0"/>
                <a:shade val="51000"/>
                <a:satMod val="130000"/>
              </a:schemeClr>
            </a:gs>
            <a:gs pos="80000">
              <a:schemeClr val="accent2">
                <a:hueOff val="1144674"/>
                <a:satOff val="-26117"/>
                <a:lumOff val="9647"/>
                <a:alphaOff val="0"/>
                <a:shade val="93000"/>
                <a:satMod val="130000"/>
              </a:schemeClr>
            </a:gs>
            <a:gs pos="100000">
              <a:schemeClr val="accent2">
                <a:hueOff val="1144674"/>
                <a:satOff val="-26117"/>
                <a:lumOff val="9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Ability to fashion equitable remedies</a:t>
          </a:r>
        </a:p>
      </dsp:txBody>
      <dsp:txXfrm>
        <a:off x="40724" y="2797924"/>
        <a:ext cx="4918676" cy="752780"/>
      </dsp:txXfrm>
    </dsp:sp>
    <dsp:sp modelId="{AB874CCD-1BF9-4343-8056-3CA4497C0D72}">
      <dsp:nvSpPr>
        <dsp:cNvPr id="0" name=""/>
        <dsp:cNvSpPr/>
      </dsp:nvSpPr>
      <dsp:spPr>
        <a:xfrm>
          <a:off x="0" y="3651908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1526231"/>
                <a:satOff val="-34822"/>
                <a:lumOff val="12863"/>
                <a:alphaOff val="0"/>
                <a:shade val="51000"/>
                <a:satMod val="130000"/>
              </a:schemeClr>
            </a:gs>
            <a:gs pos="80000">
              <a:schemeClr val="accent2">
                <a:hueOff val="1526231"/>
                <a:satOff val="-34822"/>
                <a:lumOff val="12863"/>
                <a:alphaOff val="0"/>
                <a:shade val="93000"/>
                <a:satMod val="130000"/>
              </a:schemeClr>
            </a:gs>
            <a:gs pos="100000">
              <a:schemeClr val="accent2">
                <a:hueOff val="1526231"/>
                <a:satOff val="-34822"/>
                <a:lumOff val="12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Experience and expertise of judicial officers</a:t>
          </a:r>
        </a:p>
      </dsp:txBody>
      <dsp:txXfrm>
        <a:off x="40724" y="3692632"/>
        <a:ext cx="4918676" cy="752780"/>
      </dsp:txXfrm>
    </dsp:sp>
    <dsp:sp modelId="{17BC0746-0D41-41F0-800F-DB6BBA2B2827}">
      <dsp:nvSpPr>
        <dsp:cNvPr id="0" name=""/>
        <dsp:cNvSpPr/>
      </dsp:nvSpPr>
      <dsp:spPr>
        <a:xfrm>
          <a:off x="0" y="4546616"/>
          <a:ext cx="5000124" cy="834228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51000"/>
                <a:satMod val="130000"/>
              </a:schemeClr>
            </a:gs>
            <a:gs pos="80000">
              <a:schemeClr val="accent2">
                <a:hueOff val="1907789"/>
                <a:satOff val="-43528"/>
                <a:lumOff val="16079"/>
                <a:alphaOff val="0"/>
                <a:shade val="93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 commitment to prompt dispositions and excellence</a:t>
          </a:r>
        </a:p>
      </dsp:txBody>
      <dsp:txXfrm>
        <a:off x="40724" y="4587340"/>
        <a:ext cx="4918676" cy="75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0.22388</cdr:x>
      <cdr:y>0</cdr:y>
    </cdr:from>
    <cdr:to>
      <cdr:x>0.8547</cdr:x>
      <cdr:y>1</cdr:y>
    </cdr:to>
    <cdr:pic>
      <cdr:nvPicPr>
        <cdr:cNvPr id="2" name="Picture 1" descr="Chart, pie chart&#10;&#10;Description automatically generated">
          <a:extLst xmlns:a="http://schemas.openxmlformats.org/drawingml/2006/main">
            <a:ext uri="{FF2B5EF4-FFF2-40B4-BE49-F238E27FC236}">
              <a16:creationId xmlns:a16="http://schemas.microsoft.com/office/drawing/2014/main" id="{E9AB3A2F-FD0A-4342-B2B5-3A3E24F2F0A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371600" y="0"/>
          <a:ext cx="3864706" cy="41148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0.54726</cdr:x>
      <cdr:y>0.29348</cdr:y>
    </cdr:from>
    <cdr:to>
      <cdr:x>0.75524</cdr:x>
      <cdr:y>0.49794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EBEF66C7-7DFB-489F-8CDC-7820DD79AC0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352800" y="1207612"/>
          <a:ext cx="1274174" cy="84132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0.32723</cdr:x>
      <cdr:y>0.36111</cdr:y>
    </cdr:from>
    <cdr:to>
      <cdr:x>0.57592</cdr:x>
      <cdr:y>0.72917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id="{B615469B-CCA3-49FA-B355-4D77D559CF3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1905000" y="1320800"/>
          <a:ext cx="1447800" cy="134620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13178"/>
            <a:ext cx="3816770" cy="581610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l">
              <a:defRPr sz="1100"/>
            </a:lvl1pPr>
          </a:lstStyle>
          <a:p>
            <a:r>
              <a:rPr lang="en-US" dirty="0"/>
              <a:t>Judicial Strategies Committee – Court of Chancery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70"/>
            <a:ext cx="3037841" cy="464821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r">
              <a:defRPr sz="1100"/>
            </a:lvl1pPr>
          </a:lstStyle>
          <a:p>
            <a:r>
              <a:rPr lang="en-US" dirty="0"/>
              <a:t>July 20, 2015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37841" cy="464821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l">
              <a:defRPr sz="1100"/>
            </a:lvl1pPr>
          </a:lstStyle>
          <a:p>
            <a:r>
              <a:rPr lang="en-US" dirty="0"/>
              <a:t>DRAFT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3"/>
            <a:ext cx="3037841" cy="464821"/>
          </a:xfrm>
          <a:prstGeom prst="rect">
            <a:avLst/>
          </a:prstGeom>
        </p:spPr>
        <p:txBody>
          <a:bodyPr vert="horz" lIns="90881" tIns="45441" rIns="90881" bIns="45441" rtlCol="0"/>
          <a:lstStyle>
            <a:lvl1pPr algn="r">
              <a:defRPr sz="1100"/>
            </a:lvl1pPr>
          </a:lstStyle>
          <a:p>
            <a:r>
              <a:rPr lang="en-US" dirty="0"/>
              <a:t>7/14/2015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1" tIns="45441" rIns="90881" bIns="4544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3"/>
            <a:ext cx="5608320" cy="4183381"/>
          </a:xfrm>
          <a:prstGeom prst="rect">
            <a:avLst/>
          </a:prstGeom>
        </p:spPr>
        <p:txBody>
          <a:bodyPr vert="horz" lIns="90881" tIns="45441" rIns="90881" bIns="454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70"/>
            <a:ext cx="3037841" cy="464821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70"/>
            <a:ext cx="3037841" cy="464821"/>
          </a:xfrm>
          <a:prstGeom prst="rect">
            <a:avLst/>
          </a:prstGeom>
        </p:spPr>
        <p:txBody>
          <a:bodyPr vert="horz" lIns="90881" tIns="45441" rIns="90881" bIns="45441" rtlCol="0" anchor="b"/>
          <a:lstStyle>
            <a:lvl1pPr algn="r">
              <a:defRPr sz="1100"/>
            </a:lvl1pPr>
          </a:lstStyle>
          <a:p>
            <a:fld id="{53D11B0E-5B4A-4D11-BC54-71CCEAE88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7/14/2015</a:t>
            </a:r>
          </a:p>
        </p:txBody>
      </p:sp>
    </p:spTree>
    <p:extLst>
      <p:ext uri="{BB962C8B-B14F-4D97-AF65-F5344CB8AC3E}">
        <p14:creationId xmlns:p14="http://schemas.microsoft.com/office/powerpoint/2010/main" val="2109845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10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8821"/>
            <a:r>
              <a:rPr lang="en-US" dirty="0"/>
              <a:t>Per Pat, the presentation</a:t>
            </a:r>
            <a:r>
              <a:rPr lang="en-US" baseline="0" dirty="0"/>
              <a:t> </a:t>
            </a:r>
            <a:r>
              <a:rPr lang="en-US" dirty="0"/>
              <a:t>should be a high level overview and not overly detailed.</a:t>
            </a:r>
            <a:r>
              <a:rPr lang="en-US" baseline="0" dirty="0"/>
              <a:t> Important to include general information for those who are unfamiliar with Chancery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7/14/2015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8821"/>
            <a:r>
              <a:rPr lang="en-US" dirty="0"/>
              <a:t>Per Pat, the presentation</a:t>
            </a:r>
            <a:r>
              <a:rPr lang="en-US" baseline="0" dirty="0"/>
              <a:t> </a:t>
            </a:r>
            <a:r>
              <a:rPr lang="en-US" dirty="0"/>
              <a:t>should be a high level overview and not overly detailed.</a:t>
            </a:r>
            <a:r>
              <a:rPr lang="en-US" baseline="0" dirty="0"/>
              <a:t> Important to include general information for those who are unfamiliar with Chancery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7/14/2015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91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7/14/2015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32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6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04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1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6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5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5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8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66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60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7/14/2015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11B0E-5B4A-4D11-BC54-71CCEAE888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6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1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FB7-57F7-4E12-B76E-5A88109EE3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chart" Target="../charts/chart3.xml"/><Relationship Id="rId4" Type="http://schemas.openxmlformats.org/officeDocument/2006/relationships/diagramData" Target="../diagrams/data2.xml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THE DELAWARE</a:t>
            </a:r>
            <a:br>
              <a:rPr lang="en-US" b="1" dirty="0"/>
            </a:br>
            <a:r>
              <a:rPr lang="en-US" b="1" dirty="0"/>
              <a:t>COURT OF CHANCERY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7315200" cy="1371600"/>
          </a:xfrm>
        </p:spPr>
        <p:txBody>
          <a:bodyPr>
            <a:normAutofit lnSpcReduction="10000"/>
          </a:bodyPr>
          <a:lstStyle/>
          <a:p>
            <a:pPr algn="r"/>
            <a:endParaRPr lang="en-US" sz="2600" i="1" dirty="0">
              <a:solidFill>
                <a:schemeClr val="tx1"/>
              </a:solidFill>
            </a:endParaRPr>
          </a:p>
          <a:p>
            <a:pPr algn="r"/>
            <a:endParaRPr lang="en-US" sz="2600" i="1" dirty="0">
              <a:solidFill>
                <a:schemeClr val="tx1"/>
              </a:solidFill>
            </a:endParaRPr>
          </a:p>
          <a:p>
            <a:pPr algn="r"/>
            <a:r>
              <a:rPr lang="en-US" sz="2600" i="1" dirty="0">
                <a:solidFill>
                  <a:schemeClr val="tx1"/>
                </a:solidFill>
              </a:rPr>
              <a:t>October 22, 2021</a:t>
            </a:r>
          </a:p>
          <a:p>
            <a:pPr algn="r"/>
            <a:endParaRPr lang="en-US" sz="2600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6100" y="1752600"/>
            <a:ext cx="29718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2EDFE-48F8-409B-8AA1-481C9CD46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9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296057" cy="3421644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Caseload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/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38% of New Filings Include Motions to Expedite</a:t>
            </a:r>
          </a:p>
        </p:txBody>
      </p:sp>
      <p:pic>
        <p:nvPicPr>
          <p:cNvPr id="5" name="Picture 4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32985DD-44B2-4FCE-8EF4-959603380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89092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AF05F92-63D9-45CB-9BC8-955B96EB7F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8612" y="3290887"/>
            <a:ext cx="866775" cy="276225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782220"/>
              </p:ext>
            </p:extLst>
          </p:nvPr>
        </p:nvGraphicFramePr>
        <p:xfrm>
          <a:off x="3201002" y="1066800"/>
          <a:ext cx="5619246" cy="538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E395C8-474D-4989-95F5-E6A1A646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Jurisdiction</a:t>
            </a:r>
          </a:p>
        </p:txBody>
      </p:sp>
      <p:pic>
        <p:nvPicPr>
          <p:cNvPr id="9" name="Picture 8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ADC5E06E-F39B-40AF-9CF7-3A107F857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62736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ACCD2C-ED23-424B-BFAF-26A8B06B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Evolution of the Court</a:t>
            </a:r>
          </a:p>
        </p:txBody>
      </p:sp>
      <p:pic>
        <p:nvPicPr>
          <p:cNvPr id="9" name="Picture 8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ADC5E06E-F39B-40AF-9CF7-3A107F857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93975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5D611E-0C78-4117-99EC-277E681D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4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780661"/>
            <a:ext cx="2686555" cy="1463472"/>
          </a:xfrm>
        </p:spPr>
        <p:txBody>
          <a:bodyPr anchor="t">
            <a:norm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Officers of the Court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67" y="3383121"/>
            <a:ext cx="2686554" cy="2793251"/>
          </a:xfrm>
        </p:spPr>
        <p:txBody>
          <a:bodyPr anchor="t">
            <a:normAutofit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1700" dirty="0">
                <a:solidFill>
                  <a:schemeClr val="bg1"/>
                </a:solidFill>
              </a:rPr>
              <a:t>Seven Constitutional officers nominated by the Governor and confirmed by the Senate:  the Chancellor and six Vice Chancellors.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sz="1700" dirty="0">
                <a:solidFill>
                  <a:schemeClr val="bg1"/>
                </a:solidFill>
              </a:rPr>
              <a:t>Two Masters.</a:t>
            </a:r>
          </a:p>
          <a:p>
            <a:pPr lvl="0">
              <a:spcBef>
                <a:spcPts val="1800"/>
              </a:spcBef>
            </a:pP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4" r="-1" b="5219"/>
          <a:stretch/>
        </p:blipFill>
        <p:spPr>
          <a:xfrm>
            <a:off x="3837489" y="1902289"/>
            <a:ext cx="4981899" cy="2475189"/>
          </a:xfrm>
          <a:prstGeom prst="rect">
            <a:avLst/>
          </a:prstGeom>
        </p:spPr>
      </p:pic>
      <p:pic>
        <p:nvPicPr>
          <p:cNvPr id="7" name="Picture 6" descr="chancery seal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481" y="59967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37742-3E43-4CB5-BF53-34076DF0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            What is the Chancellor unable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1"/>
            <a:ext cx="7848600" cy="45384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Authorize a blood transfusion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Recommend a pardon for a crime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Set aside a jury verdict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Declare someone to be dead</a:t>
            </a:r>
          </a:p>
        </p:txBody>
      </p:sp>
      <p:pic>
        <p:nvPicPr>
          <p:cNvPr id="10" name="Picture 9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83A62-DC91-4948-8E4D-3B1B89BC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88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            What is the Chancellor unable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1"/>
            <a:ext cx="7848600" cy="45384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Authorize a blood transfusion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Recommend a pardon for a crime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b="1" dirty="0">
                <a:solidFill>
                  <a:schemeClr val="accent2"/>
                </a:solidFill>
              </a:rPr>
              <a:t>Set aside a jury verdict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/>
              <a:t>Declare someone to be dead</a:t>
            </a:r>
          </a:p>
        </p:txBody>
      </p:sp>
      <p:pic>
        <p:nvPicPr>
          <p:cNvPr id="5" name="Picture 2" descr="Image result for black and white clipart need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72" y="1695827"/>
            <a:ext cx="832856" cy="81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Image result for black and white clipart handcuff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43" y="2464591"/>
            <a:ext cx="980957" cy="9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black and white clipart gav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89" y="3282575"/>
            <a:ext cx="1139028" cy="71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Image result for black and white clipart headsto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90" y="3943363"/>
            <a:ext cx="802901" cy="98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green check mark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61" y="3445548"/>
            <a:ext cx="509139" cy="39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hancery seal_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E833EF2-424A-45E1-902D-493662AF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7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	   The Human Side of Chancery</a:t>
            </a:r>
          </a:p>
        </p:txBody>
      </p:sp>
      <p:pic>
        <p:nvPicPr>
          <p:cNvPr id="5" name="Picture 4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8371865-8F51-4084-9DD4-ED60F481F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37338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6B194F-967E-4ED3-9897-3559117E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7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Why Chancery?</a:t>
            </a:r>
          </a:p>
        </p:txBody>
      </p:sp>
      <p:pic>
        <p:nvPicPr>
          <p:cNvPr id="5" name="Picture 4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CC57C76-A340-4BBB-84DC-4115A07D0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33759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A65136-1A9F-406D-B8DC-B54487FF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3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16D6-9EA2-4E7C-A83D-807D2C831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143000"/>
          </a:xfrm>
          <a:gradFill>
            <a:gsLst>
              <a:gs pos="1300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r>
              <a:rPr lang="en-US" sz="2800" dirty="0"/>
              <a:t>CURRENT ISSUES FOR THE COURT OF CHANCERY AND DELAWARE CORPORATE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C3526-1B03-4836-9FE0-FBDDB6789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696200" cy="3886200"/>
          </a:xfrm>
        </p:spPr>
        <p:txBody>
          <a:bodyPr>
            <a:normAutofit fontScale="32500" lnSpcReduction="20000"/>
          </a:bodyPr>
          <a:lstStyle/>
          <a:p>
            <a:pPr marL="514350" indent="-514350" algn="l">
              <a:buAutoNum type="alphaUcPeriod"/>
            </a:pPr>
            <a:r>
              <a:rPr lang="en-US" sz="6200" dirty="0">
                <a:solidFill>
                  <a:schemeClr val="tx1"/>
                </a:solidFill>
              </a:rPr>
              <a:t>Workload</a:t>
            </a:r>
          </a:p>
          <a:p>
            <a:pPr algn="l"/>
            <a:endParaRPr lang="en-US" sz="2500" dirty="0">
              <a:solidFill>
                <a:schemeClr val="tx1"/>
              </a:solidFill>
            </a:endParaRPr>
          </a:p>
          <a:p>
            <a:pPr lvl="1" algn="l"/>
            <a:r>
              <a:rPr lang="en-US" sz="6200" dirty="0">
                <a:solidFill>
                  <a:schemeClr val="tx1"/>
                </a:solidFill>
              </a:rPr>
              <a:t>1.	Growing Dockets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More corporations and alternative entities means more litigation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Statutory jurisdiction steadily expanded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Chancery is the court companies want to be in </a:t>
            </a:r>
          </a:p>
          <a:p>
            <a:pPr lvl="1" algn="l"/>
            <a:r>
              <a:rPr lang="en-US" sz="6200" dirty="0">
                <a:solidFill>
                  <a:schemeClr val="tx1"/>
                </a:solidFill>
              </a:rPr>
              <a:t>2.	Market expectations</a:t>
            </a:r>
          </a:p>
          <a:p>
            <a:pPr lvl="1" algn="l"/>
            <a:r>
              <a:rPr lang="en-US" sz="6200" dirty="0">
                <a:solidFill>
                  <a:schemeClr val="tx1"/>
                </a:solidFill>
              </a:rPr>
              <a:t>3.	Books and records actions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The use of the tools at hand approach is more prevalent because of higher pleading standards and lead counsel disputes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The function of Section 220 has changed in the era of increased SEC disclosure and the internet 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032CC-58F6-4BE9-96F6-8131C952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92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16D6-9EA2-4E7C-A83D-807D2C831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838201"/>
            <a:ext cx="7772400" cy="1143000"/>
          </a:xfrm>
          <a:gradFill>
            <a:gsLst>
              <a:gs pos="1000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r>
              <a:rPr lang="en-US" sz="2800" dirty="0"/>
              <a:t>CURRENT ISSUES FOR THE COURT OF CHANCERY </a:t>
            </a:r>
            <a:r>
              <a:rPr lang="en-US" sz="2400" dirty="0"/>
              <a:t>AND</a:t>
            </a:r>
            <a:r>
              <a:rPr lang="en-US" sz="2800" dirty="0"/>
              <a:t> DELAWARE CORPORATE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C3526-1B03-4836-9FE0-FBDDB6789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133599"/>
            <a:ext cx="7772400" cy="38861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l"/>
            <a:endParaRPr lang="en-US" sz="20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>
                <a:solidFill>
                  <a:schemeClr val="tx1"/>
                </a:solidFill>
              </a:rPr>
              <a:t>B.  The </a:t>
            </a:r>
            <a:r>
              <a:rPr lang="en-US" sz="2000" smtClean="0">
                <a:solidFill>
                  <a:schemeClr val="tx1"/>
                </a:solidFill>
              </a:rPr>
              <a:t>Contractualization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of Entity Law and the Court of Chancery</a:t>
            </a:r>
          </a:p>
          <a:p>
            <a:pPr marL="457200" indent="45720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Altering the corporate “contract”</a:t>
            </a:r>
          </a:p>
          <a:p>
            <a:pPr marL="914400" lvl="1" indent="346075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Bylaws</a:t>
            </a:r>
          </a:p>
          <a:p>
            <a:pPr marL="914400" lvl="1" indent="346075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Certificate provisions </a:t>
            </a:r>
          </a:p>
          <a:p>
            <a:pPr marL="457200" indent="45720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Statutory amendments</a:t>
            </a:r>
          </a:p>
          <a:p>
            <a:pPr marL="457200" indent="45720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Case law adapting equitable principles</a:t>
            </a:r>
          </a:p>
          <a:p>
            <a:pPr marL="514350" indent="-514350" algn="l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F16EE-745A-40CD-BA89-D876C01A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       When was the Delaware Court </a:t>
            </a:r>
            <a:br>
              <a:rPr lang="en-US" sz="3600" dirty="0"/>
            </a:br>
            <a:r>
              <a:rPr lang="en-US" sz="3600" dirty="0"/>
              <a:t>         of Chancery 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467600" cy="407039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1787			</a:t>
            </a:r>
          </a:p>
          <a:p>
            <a:pPr marL="514350" indent="-514350">
              <a:buAutoNum type="alphaUcPeriod"/>
            </a:pPr>
            <a:r>
              <a:rPr lang="en-US" dirty="0"/>
              <a:t>1792</a:t>
            </a:r>
            <a:r>
              <a:rPr lang="en-US" dirty="0">
                <a:solidFill>
                  <a:srgbClr val="00B050"/>
                </a:solidFill>
              </a:rPr>
              <a:t>			</a:t>
            </a:r>
          </a:p>
          <a:p>
            <a:pPr marL="514350" indent="-514350">
              <a:buAutoNum type="alphaUcPeriod"/>
            </a:pPr>
            <a:r>
              <a:rPr lang="en-US" dirty="0"/>
              <a:t>1899			</a:t>
            </a:r>
          </a:p>
          <a:p>
            <a:pPr marL="514350" indent="-514350">
              <a:buAutoNum type="alphaUcPeriod"/>
            </a:pPr>
            <a:r>
              <a:rPr lang="en-US" dirty="0"/>
              <a:t>1776			</a:t>
            </a:r>
          </a:p>
        </p:txBody>
      </p:sp>
      <p:pic>
        <p:nvPicPr>
          <p:cNvPr id="6" name="Picture 5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1B63C-BCFC-4F97-9F6F-E6F6AF30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23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16D6-9EA2-4E7C-A83D-807D2C831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838201"/>
            <a:ext cx="7772400" cy="1143000"/>
          </a:xfrm>
          <a:gradFill>
            <a:gsLst>
              <a:gs pos="700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algn="l"/>
            <a:r>
              <a:rPr lang="en-US" sz="2800" dirty="0"/>
              <a:t>	CURRENT ISSUES FOR THE COURT OF CHANCERY AND DELAWARE CORPORATE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C3526-1B03-4836-9FE0-FBDDB6789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772400" cy="3124200"/>
          </a:xfrm>
          <a:noFill/>
        </p:spPr>
        <p:txBody>
          <a:bodyPr>
            <a:normAutofit/>
          </a:bodyPr>
          <a:lstStyle/>
          <a:p>
            <a:pPr marL="457200" indent="-457200" algn="l"/>
            <a:r>
              <a:rPr lang="en-US" sz="2000" dirty="0">
                <a:solidFill>
                  <a:schemeClr val="tx1"/>
                </a:solidFill>
              </a:rPr>
              <a:t>C.	Potential Threats to Delaware’s Dominance</a:t>
            </a:r>
          </a:p>
          <a:p>
            <a:pPr marL="514350" indent="40005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Federal encroachment </a:t>
            </a:r>
          </a:p>
          <a:p>
            <a:pPr marL="512763" indent="401638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State Competition </a:t>
            </a:r>
          </a:p>
          <a:p>
            <a:pPr marL="514350" indent="40005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Arbitration</a:t>
            </a:r>
          </a:p>
          <a:p>
            <a:pPr marL="514350" indent="40005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Fee shifting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71C36-0753-4477-87B2-6535190A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7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       When was the Delaware Court </a:t>
            </a:r>
            <a:br>
              <a:rPr lang="en-US" sz="3600" dirty="0"/>
            </a:br>
            <a:r>
              <a:rPr lang="en-US" sz="3600" dirty="0"/>
              <a:t>         of Chancery 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467600" cy="407039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1787			A.  Delaware Day</a:t>
            </a:r>
          </a:p>
          <a:p>
            <a:pPr marL="514350" indent="-514350">
              <a:buAutoNum type="alphaUcPeriod"/>
            </a:pPr>
            <a:r>
              <a:rPr lang="en-US" b="1" dirty="0">
                <a:solidFill>
                  <a:schemeClr val="accent2"/>
                </a:solidFill>
              </a:rPr>
              <a:t>1792			B. Court of Chancery</a:t>
            </a:r>
          </a:p>
          <a:p>
            <a:pPr marL="514350" indent="-514350">
              <a:buAutoNum type="alphaUcPeriod"/>
            </a:pPr>
            <a:r>
              <a:rPr lang="en-US" dirty="0"/>
              <a:t>1899			C.  Corporation Law</a:t>
            </a:r>
          </a:p>
          <a:p>
            <a:pPr marL="514350" indent="-514350">
              <a:buAutoNum type="alphaUcPeriod"/>
            </a:pPr>
            <a:r>
              <a:rPr lang="en-US" dirty="0"/>
              <a:t>1776			D.  Separation Day</a:t>
            </a:r>
          </a:p>
        </p:txBody>
      </p:sp>
      <p:pic>
        <p:nvPicPr>
          <p:cNvPr id="6" name="Picture 5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4" descr="Image result for green check mark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84" y="2819400"/>
            <a:ext cx="509139" cy="39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06811-C608-41C0-A29F-A185974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4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74888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Delaware Court of Chancery and Corporation Law </a:t>
            </a:r>
            <a:b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Historical Highlights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07694" y="649481"/>
            <a:ext cx="4916510" cy="514172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</a:rPr>
              <a:t>1792 – Creation of the Delaware Court of Chancery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</a:rPr>
              <a:t>1897 – Article IX of the Constitution of 1897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</a:rPr>
              <a:t>1899 – General corporation law (DGCL) enacted to compete with New Jersey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1913 – NJ enacts the “Seven Sisters Act” effectively outlawing trusts and holding companies – an opening for Delaware.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1917 – Delaware begins ascendancy in entity formation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1967 – Significant revision of DGCL; annual review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1980s – The Court’s unique role in takeover litigation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1982 Enactment of the Delaware Revised Uniform Limited Partnership Act; substantial revisions of DRULPA in 1985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1992 – Enactment of LLC Act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2017 – 225</a:t>
            </a:r>
            <a:r>
              <a:rPr lang="en-US" sz="1700" baseline="30000" dirty="0">
                <a:solidFill>
                  <a:schemeClr val="bg1"/>
                </a:solidFill>
              </a:rPr>
              <a:t>th</a:t>
            </a:r>
            <a:r>
              <a:rPr lang="en-US" sz="1700" dirty="0">
                <a:solidFill>
                  <a:schemeClr val="bg1"/>
                </a:solidFill>
              </a:rPr>
              <a:t>/50</a:t>
            </a:r>
            <a:r>
              <a:rPr lang="en-US" sz="1700" baseline="30000" dirty="0">
                <a:solidFill>
                  <a:schemeClr val="bg1"/>
                </a:solidFill>
              </a:rPr>
              <a:t>th</a:t>
            </a:r>
            <a:r>
              <a:rPr lang="en-US" sz="1700" dirty="0">
                <a:solidFill>
                  <a:schemeClr val="bg1"/>
                </a:solidFill>
              </a:rPr>
              <a:t>/25</a:t>
            </a:r>
            <a:r>
              <a:rPr lang="en-US" sz="1700" baseline="30000" dirty="0">
                <a:solidFill>
                  <a:schemeClr val="bg1"/>
                </a:solidFill>
              </a:rPr>
              <a:t>th</a:t>
            </a:r>
            <a:r>
              <a:rPr lang="en-US" sz="1700" dirty="0">
                <a:solidFill>
                  <a:schemeClr val="bg1"/>
                </a:solidFill>
              </a:rPr>
              <a:t> Anniversaries</a:t>
            </a:r>
          </a:p>
        </p:txBody>
      </p:sp>
      <p:pic>
        <p:nvPicPr>
          <p:cNvPr id="5" name="Picture 4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494" y="195147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D899857B-340D-4997-9F70-8A607CC2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0D1C5B3-B60D-4696-AE60-100D5EC8A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84EE59-3061-456B-9FB5-98A8E0E74B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E07B5E-9FB5-4C91-8BE4-6167EB58D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24947-EB09-4DD9-973B-9F75BBCD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0C8E25-2DD1-45C6-9F04-0F0CBF6660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C57EA3C-C239-4132-A618-5CBE9F896B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07" y="456345"/>
            <a:ext cx="2384947" cy="35560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  How many entities have been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  formed in Delaware?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789" y="456345"/>
            <a:ext cx="4862968" cy="5903511"/>
          </a:xfrm>
        </p:spPr>
        <p:txBody>
          <a:bodyPr anchor="ctr"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250,000,000		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1,700,000		</a:t>
            </a:r>
            <a:endParaRPr lang="en-US" b="1" dirty="0"/>
          </a:p>
          <a:p>
            <a:pPr marL="514350" indent="-514350">
              <a:buAutoNum type="alphaUcPeriod"/>
            </a:pPr>
            <a:r>
              <a:rPr lang="en-US" dirty="0"/>
              <a:t>990,000		 </a:t>
            </a:r>
          </a:p>
          <a:p>
            <a:pPr marL="514350" indent="-514350">
              <a:buAutoNum type="alphaUcPeriod"/>
            </a:pPr>
            <a:r>
              <a:rPr lang="en-US" dirty="0"/>
              <a:t>100,000	</a:t>
            </a:r>
            <a:r>
              <a:rPr lang="en-US" sz="1700" dirty="0"/>
              <a:t>	 </a:t>
            </a:r>
          </a:p>
        </p:txBody>
      </p:sp>
      <p:pic>
        <p:nvPicPr>
          <p:cNvPr id="10" name="Picture 9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F512C-EF87-4EA2-9EB5-A00EA667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2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0D1C5B3-B60D-4696-AE60-100D5EC8A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84EE59-3061-456B-9FB5-98A8E0E74B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E07B5E-9FB5-4C91-8BE4-6167EB58D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24947-EB09-4DD9-973B-9F75BBCD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0C8E25-2DD1-45C6-9F04-0F0CBF6660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C57EA3C-C239-4132-A618-5CBE9F896B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07" y="456345"/>
            <a:ext cx="2384947" cy="35560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  How many entities have been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  formed in Delaware?</a:t>
            </a:r>
          </a:p>
        </p:txBody>
      </p:sp>
      <p:pic>
        <p:nvPicPr>
          <p:cNvPr id="5" name="Picture 14" descr="Image result for black and white clipart chick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2642066"/>
            <a:ext cx="416778" cy="43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Image result for black and white clipart peopl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72" b="49962"/>
          <a:stretch/>
        </p:blipFill>
        <p:spPr bwMode="auto">
          <a:xfrm>
            <a:off x="6857999" y="3521662"/>
            <a:ext cx="836154" cy="39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green check mark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6100" y="3076829"/>
            <a:ext cx="492978" cy="37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789" y="646399"/>
            <a:ext cx="4862968" cy="5713457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000" dirty="0"/>
              <a:t>250,000,000		A.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UcPeriod"/>
            </a:pPr>
            <a:r>
              <a:rPr lang="en-US" sz="2000" b="1" dirty="0"/>
              <a:t>1,700,000</a:t>
            </a:r>
            <a:r>
              <a:rPr lang="en-US" sz="2000" dirty="0"/>
              <a:t>		</a:t>
            </a:r>
            <a:r>
              <a:rPr lang="en-US" sz="2000" b="1" dirty="0"/>
              <a:t>B.  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000" dirty="0"/>
              <a:t>990,000		C. 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000" dirty="0"/>
              <a:t>100,000		D.  </a:t>
            </a:r>
          </a:p>
        </p:txBody>
      </p:sp>
      <p:pic>
        <p:nvPicPr>
          <p:cNvPr id="10" name="Picture 9" descr="chancery seal_colo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93DD5D-F158-4441-A26B-E2F86916DA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7998" y="3983591"/>
            <a:ext cx="836154" cy="396931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CBB224-6619-4E6A-9B16-AA1EFAA6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2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Entity Formation</a:t>
            </a:r>
          </a:p>
        </p:txBody>
      </p:sp>
      <p:pic>
        <p:nvPicPr>
          <p:cNvPr id="5" name="Picture 4" descr="chancery se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32985DD-44B2-4FCE-8EF4-959603380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9324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C0047D-828E-41A6-8DA7-48C21ECE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         Entity formation accounts for what </a:t>
            </a:r>
            <a:br>
              <a:rPr lang="en-US" sz="3600" dirty="0"/>
            </a:br>
            <a:r>
              <a:rPr lang="en-US" sz="3600" dirty="0"/>
              <a:t>         percentage of the state’s revenue?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/>
              <a:t>17%</a:t>
            </a:r>
          </a:p>
          <a:p>
            <a:pPr marL="514350" indent="-514350">
              <a:buAutoNum type="alphaUcPeriod"/>
            </a:pPr>
            <a:r>
              <a:rPr lang="en-US" dirty="0"/>
              <a:t>22%</a:t>
            </a:r>
          </a:p>
          <a:p>
            <a:pPr marL="514350" indent="-514350">
              <a:buAutoNum type="alphaUcPeriod"/>
            </a:pPr>
            <a:r>
              <a:rPr lang="en-US" dirty="0"/>
              <a:t>27%</a:t>
            </a:r>
          </a:p>
          <a:p>
            <a:pPr marL="514350" indent="-514350">
              <a:buAutoNum type="alphaUcPeriod"/>
            </a:pPr>
            <a:r>
              <a:rPr lang="en-US" dirty="0"/>
              <a:t>32%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45566469"/>
              </p:ext>
            </p:extLst>
          </p:nvPr>
        </p:nvGraphicFramePr>
        <p:xfrm>
          <a:off x="2590800" y="2362200"/>
          <a:ext cx="582168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chancery seal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C10C1-69CA-436A-9825-F612074E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         Entity formation accounts for what </a:t>
            </a:r>
            <a:br>
              <a:rPr lang="en-US" sz="3600" dirty="0"/>
            </a:br>
            <a:r>
              <a:rPr lang="en-US" sz="3600" dirty="0"/>
              <a:t>         percentage of the state’s revenue?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/>
              <a:t>17%</a:t>
            </a:r>
          </a:p>
          <a:p>
            <a:pPr marL="514350" indent="-514350">
              <a:buAutoNum type="alphaUcPeriod"/>
            </a:pPr>
            <a:r>
              <a:rPr lang="en-US" dirty="0"/>
              <a:t>22%</a:t>
            </a:r>
          </a:p>
          <a:p>
            <a:pPr marL="514350" indent="-514350">
              <a:buAutoNum type="alphaUcPeriod"/>
            </a:pPr>
            <a:r>
              <a:rPr lang="en-US" dirty="0"/>
              <a:t>27%</a:t>
            </a:r>
          </a:p>
          <a:p>
            <a:pPr marL="514350" indent="-514350">
              <a:buAutoNum type="alphaUcPeriod"/>
            </a:pPr>
            <a:r>
              <a:rPr lang="en-US" b="1" dirty="0">
                <a:solidFill>
                  <a:schemeClr val="accent2"/>
                </a:solidFill>
              </a:rPr>
              <a:t>32%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590800" y="2362200"/>
          <a:ext cx="582168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4" descr="Image result for green check mark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1" y="3962400"/>
            <a:ext cx="509139" cy="39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hancery seal_col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28600"/>
            <a:ext cx="1143000" cy="1055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2997F-F130-49D9-98AE-241E2D38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FB7-57F7-4E12-B76E-5A88109EE3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5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4320</TotalTime>
  <Words>881</Words>
  <Application>Microsoft Office PowerPoint</Application>
  <PresentationFormat>On-screen Show (4:3)</PresentationFormat>
  <Paragraphs>179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  THE DELAWARE COURT OF CHANCERY    </vt:lpstr>
      <vt:lpstr>        When was the Delaware Court           of Chancery formed?</vt:lpstr>
      <vt:lpstr>        When was the Delaware Court           of Chancery formed?</vt:lpstr>
      <vt:lpstr>     The Delaware Court of Chancery and Corporation Law  Historical Highlights</vt:lpstr>
      <vt:lpstr>  How many entities have been    formed in Delaware?</vt:lpstr>
      <vt:lpstr>  How many entities have been    formed in Delaware?</vt:lpstr>
      <vt:lpstr>Entity Formation</vt:lpstr>
      <vt:lpstr>          Entity formation accounts for what           percentage of the state’s revenue?</vt:lpstr>
      <vt:lpstr>          Entity formation accounts for what           percentage of the state’s revenue?</vt:lpstr>
      <vt:lpstr>Caseload  38% of New Filings Include Motions to Expedite</vt:lpstr>
      <vt:lpstr>Jurisdiction</vt:lpstr>
      <vt:lpstr>Evolution of the Court</vt:lpstr>
      <vt:lpstr>Officers of the Court</vt:lpstr>
      <vt:lpstr>            What is the Chancellor unable to do?</vt:lpstr>
      <vt:lpstr>            What is the Chancellor unable to do?</vt:lpstr>
      <vt:lpstr>    The Human Side of Chancery</vt:lpstr>
      <vt:lpstr>Why Chancery?</vt:lpstr>
      <vt:lpstr>CURRENT ISSUES FOR THE COURT OF CHANCERY AND DELAWARE CORPORATE LAW</vt:lpstr>
      <vt:lpstr>CURRENT ISSUES FOR THE COURT OF CHANCERY AND DELAWARE CORPORATE LAW</vt:lpstr>
      <vt:lpstr> CURRENT ISSUES FOR THE COURT OF CHANCERY AND DELAWARE CORPORATE LAW</vt:lpstr>
    </vt:vector>
  </TitlesOfParts>
  <Company>Judicial Information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 OF CHANCERY  PRESENTATION</dc:title>
  <dc:creator>Karlis Johnson</dc:creator>
  <cp:lastModifiedBy>Athey, J. Clayton</cp:lastModifiedBy>
  <cp:revision>286</cp:revision>
  <cp:lastPrinted>2021-10-21T14:25:31Z</cp:lastPrinted>
  <dcterms:created xsi:type="dcterms:W3CDTF">2015-07-13T15:27:05Z</dcterms:created>
  <dcterms:modified xsi:type="dcterms:W3CDTF">2021-10-22T01:46:16Z</dcterms:modified>
</cp:coreProperties>
</file>